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17"/>
  </p:notesMasterIdLst>
  <p:handoutMasterIdLst>
    <p:handoutMasterId r:id="rId18"/>
  </p:handoutMasterIdLst>
  <p:sldIdLst>
    <p:sldId id="315" r:id="rId5"/>
    <p:sldId id="266" r:id="rId6"/>
    <p:sldId id="312" r:id="rId7"/>
    <p:sldId id="310" r:id="rId8"/>
    <p:sldId id="305" r:id="rId9"/>
    <p:sldId id="317" r:id="rId10"/>
    <p:sldId id="318" r:id="rId11"/>
    <p:sldId id="319" r:id="rId12"/>
    <p:sldId id="313" r:id="rId13"/>
    <p:sldId id="320" r:id="rId14"/>
    <p:sldId id="321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49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734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55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03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27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09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400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21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12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620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365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2157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134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361923"/>
            <a:ext cx="6623040" cy="1421898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A5BF-04A6-2B17-0703-8419C4DB97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87399" y="2916772"/>
            <a:ext cx="6622819" cy="2852639"/>
          </a:xfrm>
        </p:spPr>
        <p:txBody>
          <a:bodyPr anchor="t"/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2000" b="0"/>
            </a:lvl1pPr>
            <a:lvl2pPr>
              <a:lnSpc>
                <a:spcPct val="125000"/>
              </a:lnSpc>
              <a:spcAft>
                <a:spcPts val="600"/>
              </a:spcAft>
              <a:defRPr/>
            </a:lvl2pPr>
            <a:lvl3pPr>
              <a:lnSpc>
                <a:spcPct val="125000"/>
              </a:lnSpc>
              <a:spcAft>
                <a:spcPts val="600"/>
              </a:spcAft>
              <a:defRPr/>
            </a:lvl3pPr>
            <a:lvl4pPr>
              <a:lnSpc>
                <a:spcPct val="125000"/>
              </a:lnSpc>
              <a:spcAft>
                <a:spcPts val="600"/>
              </a:spcAft>
              <a:defRPr/>
            </a:lvl4pPr>
            <a:lvl5pPr>
              <a:lnSpc>
                <a:spcPct val="125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79D74E-6357-D3E7-30C0-09B4B82B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3482" y="1095507"/>
            <a:ext cx="3997653" cy="5016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34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0FB3D5A-25E2-453F-A78E-0A20BDCE8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6342-0E80-4F8E-9563-9F5EDFC0D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B2F5D-C3BA-453E-8F4D-97074F48C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3752"/>
            <a:ext cx="10013709" cy="103327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78233C-CCEC-FC64-A709-616569B37D2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502269"/>
            <a:ext cx="4753581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7FEFA15-354D-6389-9102-922A664A73A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966630" y="502269"/>
            <a:ext cx="4753581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FDF0-F4BE-433D-86EE-9E1832D43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FCD07-1301-45ED-B326-449ECFADE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06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21615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52AD8E1-37CB-EB1E-9394-A293E1F2107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2590800"/>
            <a:ext cx="6441412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B37B294-6F01-986D-E8E5-119AE9A8F2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97362" y="2590800"/>
            <a:ext cx="3522849" cy="3718557"/>
          </a:xfrm>
        </p:spPr>
        <p:txBody>
          <a:bodyPr anchor="t">
            <a:normAutofit/>
          </a:bodyPr>
          <a:lstStyle>
            <a:lvl1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049579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0EFA1AD-93FB-148E-CFC6-A6E5D996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</p:spTree>
    <p:extLst>
      <p:ext uri="{BB962C8B-B14F-4D97-AF65-F5344CB8AC3E}">
        <p14:creationId xmlns:p14="http://schemas.microsoft.com/office/powerpoint/2010/main" val="1616477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16188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8518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511" y="1393926"/>
            <a:ext cx="7042570" cy="1626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F27B53-079D-232F-8AA5-ED461B34E8D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06741" y="3153103"/>
            <a:ext cx="7042335" cy="2648312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41913" y="6144405"/>
            <a:ext cx="8150087" cy="713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6412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4F4FDF97-2780-775F-9416-96F7A906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2202" y="6309360"/>
            <a:ext cx="4280135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A03787D1-4AB7-2166-D4DB-A3878CBB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6511" y="6309360"/>
            <a:ext cx="1513289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9/8/20XX</a:t>
            </a:r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4F8C5CD2-BF99-0846-2E4A-179E6C45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00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351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E19795B-1103-80EF-6098-1E8371D07D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91439"/>
            <a:ext cx="10900146" cy="1168739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F766-C576-F298-E93A-CD0D832F8E4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8935" y="1646102"/>
            <a:ext cx="3819652" cy="4160520"/>
          </a:xfrm>
        </p:spPr>
        <p:txBody>
          <a:bodyPr anchor="t">
            <a:normAutofit/>
          </a:bodyPr>
          <a:lstStyle>
            <a:lvl1pPr>
              <a:lnSpc>
                <a:spcPct val="125000"/>
              </a:lnSpc>
              <a:spcAft>
                <a:spcPts val="600"/>
              </a:spcAft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94D0A7-4358-49BF-96EE-8DEB6F4DCF5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679661" y="1646102"/>
            <a:ext cx="6863403" cy="4160520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1736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848455"/>
            <a:ext cx="5102365" cy="2601914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 lang="en-US" sz="12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557ABF-B75C-BD78-1A04-E483A57A9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7712" y="0"/>
            <a:ext cx="5728216" cy="845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38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53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94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34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585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21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94837D5C-EE88-BE2B-5940-6A8E20CAE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6331A-AE6C-3009-DDD4-1671FF7E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7D28B-DE67-0B99-CDEB-A037FFC56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9F3E3-6134-5423-F75E-B36E71A65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1F677F-A1EC-4CDA-E80E-4B3695465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E2C06-C49E-A5AA-07A3-D134EFA3D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BA39D8-E4F7-CD36-B80A-49D228C0F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6F4721-4B2C-0638-8409-054F6738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94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2554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4089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319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4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703" r:id="rId13"/>
    <p:sldLayoutId id="2147483704" r:id="rId14"/>
    <p:sldLayoutId id="2147483705" r:id="rId15"/>
    <p:sldLayoutId id="2147483707" r:id="rId16"/>
    <p:sldLayoutId id="2147483709" r:id="rId17"/>
    <p:sldLayoutId id="2147483682" r:id="rId18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114" y="2213916"/>
            <a:ext cx="9643772" cy="1927787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/>
              <a:t>Graph-Based Classification</a:t>
            </a: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FBCDD199-D7B0-32DC-DA8B-05AEBA403054}"/>
              </a:ext>
            </a:extLst>
          </p:cNvPr>
          <p:cNvSpPr txBox="1">
            <a:spLocks/>
          </p:cNvSpPr>
          <p:nvPr/>
        </p:nvSpPr>
        <p:spPr>
          <a:xfrm>
            <a:off x="1274114" y="3680190"/>
            <a:ext cx="9643772" cy="1927787"/>
          </a:xfrm>
          <a:prstGeom prst="rect">
            <a:avLst/>
          </a:prstGeom>
        </p:spPr>
        <p:txBody>
          <a:bodyPr vert="horz" lIns="109728" tIns="109728" rIns="109728" bIns="9144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2021-CS-82</a:t>
            </a:r>
            <a:br>
              <a:rPr lang="en-US" sz="2400" dirty="0"/>
            </a:br>
            <a:r>
              <a:rPr lang="en-US" sz="2400" dirty="0"/>
              <a:t>Muhammad Abdullah</a:t>
            </a:r>
          </a:p>
        </p:txBody>
      </p:sp>
    </p:spTree>
    <p:extLst>
      <p:ext uri="{BB962C8B-B14F-4D97-AF65-F5344CB8AC3E}">
        <p14:creationId xmlns:p14="http://schemas.microsoft.com/office/powerpoint/2010/main" val="232390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90" y="2494691"/>
            <a:ext cx="3611029" cy="186234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 Visualization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824B0A-2244-AA5C-0F9D-E3DA22A160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765" r="6765"/>
          <a:stretch/>
        </p:blipFill>
        <p:spPr>
          <a:xfrm>
            <a:off x="4695713" y="713436"/>
            <a:ext cx="7500472" cy="5431128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36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90" y="2494691"/>
            <a:ext cx="3611029" cy="186234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Confusion Matrix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824B0A-2244-AA5C-0F9D-E3DA22A160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214" b="4214"/>
          <a:stretch/>
        </p:blipFill>
        <p:spPr>
          <a:xfrm>
            <a:off x="4695713" y="713436"/>
            <a:ext cx="7500472" cy="5431128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31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5816F-F516-477A-8EF2-D8CA20267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9815" y="3928342"/>
            <a:ext cx="4995511" cy="2285000"/>
          </a:xfrm>
        </p:spPr>
        <p:txBody>
          <a:bodyPr>
            <a:normAutofit/>
          </a:bodyPr>
          <a:lstStyle/>
          <a:p>
            <a:r>
              <a:rPr lang="en-US" dirty="0"/>
              <a:t>Muhammad Abdullah</a:t>
            </a:r>
          </a:p>
          <a:p>
            <a:r>
              <a:rPr lang="en-US" dirty="0"/>
              <a:t>92 303 7283993</a:t>
            </a:r>
          </a:p>
          <a:p>
            <a:r>
              <a:rPr lang="en-US" dirty="0"/>
              <a:t>muhammadabdullahtalib@gmail.com</a:t>
            </a:r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78" y="1232900"/>
            <a:ext cx="6623040" cy="718715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87399" y="2033196"/>
            <a:ext cx="6622819" cy="39052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Data Preparation</a:t>
            </a:r>
          </a:p>
          <a:p>
            <a:r>
              <a:rPr lang="en-US" dirty="0"/>
              <a:t>Graph Construction</a:t>
            </a:r>
          </a:p>
          <a:p>
            <a:r>
              <a:rPr lang="en-US" dirty="0"/>
              <a:t>KNN Classification</a:t>
            </a:r>
          </a:p>
          <a:p>
            <a:r>
              <a:rPr lang="en-US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535372" y="697478"/>
            <a:ext cx="4753581" cy="371855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What is Document Classification?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Limitations of Traditional Models (TF-IDF, </a:t>
            </a:r>
            <a:r>
              <a:rPr lang="en-US" dirty="0" err="1"/>
              <a:t>BoW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Why Graphs?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Project Goal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Project Benefits</a:t>
            </a:r>
          </a:p>
        </p:txBody>
      </p:sp>
    </p:spTree>
    <p:extLst>
      <p:ext uri="{BB962C8B-B14F-4D97-AF65-F5344CB8AC3E}">
        <p14:creationId xmlns:p14="http://schemas.microsoft.com/office/powerpoint/2010/main" val="123070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2769-08DE-E62F-163A-27A5442A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D3192-D337-8C2E-FAAC-9B46B5DFBD2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- Data collection and preparation</a:t>
            </a:r>
          </a:p>
          <a:p>
            <a:r>
              <a:rPr lang="en-US" dirty="0"/>
              <a:t>- Graph construction</a:t>
            </a:r>
          </a:p>
          <a:p>
            <a:r>
              <a:rPr lang="en-US" dirty="0"/>
              <a:t>- Feature extraction via common subgraphs</a:t>
            </a:r>
          </a:p>
          <a:p>
            <a:r>
              <a:rPr lang="en-US" dirty="0"/>
              <a:t>- Classification with KNN</a:t>
            </a:r>
          </a:p>
          <a:p>
            <a:r>
              <a:rPr lang="en-US" dirty="0"/>
              <a:t>- Evaluation of classification performance</a:t>
            </a:r>
          </a:p>
        </p:txBody>
      </p:sp>
    </p:spTree>
    <p:extLst>
      <p:ext uri="{BB962C8B-B14F-4D97-AF65-F5344CB8AC3E}">
        <p14:creationId xmlns:p14="http://schemas.microsoft.com/office/powerpoint/2010/main" val="4065057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64" y="1072110"/>
            <a:ext cx="4120383" cy="186234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Collection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29380" y="2934455"/>
            <a:ext cx="4124567" cy="2840139"/>
          </a:xfrm>
        </p:spPr>
        <p:txBody>
          <a:bodyPr vert="horz" lIns="109728" tIns="109728" rIns="109728" bIns="91440" rtlCol="0" anchor="t">
            <a:normAutofit fontScale="92500"/>
          </a:bodyPr>
          <a:lstStyle/>
          <a:p>
            <a:pPr>
              <a:lnSpc>
                <a:spcPct val="130000"/>
              </a:lnSpc>
            </a:pPr>
            <a:r>
              <a:rPr lang="en-US" sz="1400" dirty="0"/>
              <a:t>Data Collection Strategy</a:t>
            </a:r>
          </a:p>
          <a:p>
            <a:pPr indent="-285750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sz="1400" dirty="0"/>
              <a:t>Targeted Topics: Travel, Fashion, Diseases (15 pages each, ~300 words/page)</a:t>
            </a:r>
          </a:p>
          <a:p>
            <a:pPr indent="-285750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sz="1400" dirty="0"/>
              <a:t>Method: Web Scraping with Python </a:t>
            </a:r>
            <a:r>
              <a:rPr lang="en-US" sz="1400" dirty="0" err="1"/>
              <a:t>Librariesrequests</a:t>
            </a:r>
            <a:r>
              <a:rPr lang="en-US" sz="1400" dirty="0"/>
              <a:t> for fetching HTML content from </a:t>
            </a:r>
            <a:r>
              <a:rPr lang="en-US" sz="1400" dirty="0" err="1"/>
              <a:t>URLsBeautifulSoup</a:t>
            </a:r>
            <a:r>
              <a:rPr lang="en-US" sz="1400" dirty="0"/>
              <a:t> for parsing HTML and extracting text</a:t>
            </a:r>
          </a:p>
        </p:txBody>
      </p:sp>
      <p:pic>
        <p:nvPicPr>
          <p:cNvPr id="8" name="Picture 7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01824B0A-2244-AA5C-0F9D-E3DA22A160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0" r="5064" b="1"/>
          <a:stretch/>
        </p:blipFill>
        <p:spPr>
          <a:xfrm>
            <a:off x="4695713" y="713436"/>
            <a:ext cx="7500472" cy="5431128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37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74" y="1072110"/>
            <a:ext cx="4042373" cy="186234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Preparation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15758" y="2934455"/>
            <a:ext cx="4038190" cy="2840139"/>
          </a:xfrm>
        </p:spPr>
        <p:txBody>
          <a:bodyPr vert="horz" lIns="109728" tIns="109728" rIns="109728" bIns="91440" rtlCol="0" anchor="t"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sz="1400" dirty="0"/>
              <a:t>- Tokenization: Breaking the text into individual words or tokens using the `</a:t>
            </a:r>
            <a:r>
              <a:rPr lang="en-US" sz="1400" dirty="0" err="1"/>
              <a:t>nltk.tokenize.word_tokenize</a:t>
            </a:r>
            <a:r>
              <a:rPr lang="en-US" sz="1400" dirty="0"/>
              <a:t>` function.</a:t>
            </a:r>
          </a:p>
          <a:p>
            <a:pPr>
              <a:lnSpc>
                <a:spcPct val="130000"/>
              </a:lnSpc>
            </a:pPr>
            <a:r>
              <a:rPr lang="en-US" sz="1400" dirty="0"/>
              <a:t>- </a:t>
            </a:r>
            <a:r>
              <a:rPr lang="en-US" sz="1400" dirty="0" err="1"/>
              <a:t>Stopword</a:t>
            </a:r>
            <a:r>
              <a:rPr lang="en-US" sz="1400" dirty="0"/>
              <a:t> Removal: Removing common </a:t>
            </a:r>
            <a:r>
              <a:rPr lang="en-US" sz="1400" dirty="0" err="1"/>
              <a:t>stopwords</a:t>
            </a:r>
            <a:r>
              <a:rPr lang="en-US" sz="1400" dirty="0"/>
              <a:t> (e.g., "the", "is", "and") using the `</a:t>
            </a:r>
            <a:r>
              <a:rPr lang="en-US" sz="1400" dirty="0" err="1"/>
              <a:t>nltk.corpus.stopwords</a:t>
            </a:r>
            <a:r>
              <a:rPr lang="en-US" sz="1400" dirty="0"/>
              <a:t>` module.</a:t>
            </a:r>
          </a:p>
          <a:p>
            <a:pPr>
              <a:lnSpc>
                <a:spcPct val="130000"/>
              </a:lnSpc>
            </a:pPr>
            <a:r>
              <a:rPr lang="en-US" sz="1400" dirty="0"/>
              <a:t>- Stemming: Reducing words to their root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824B0A-2244-AA5C-0F9D-E3DA22A160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31" r="-1" b="7530"/>
          <a:stretch/>
        </p:blipFill>
        <p:spPr>
          <a:xfrm>
            <a:off x="4695713" y="713436"/>
            <a:ext cx="7500472" cy="5431128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9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78" y="1072110"/>
            <a:ext cx="4083469" cy="186234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 Construction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74662" y="2934455"/>
            <a:ext cx="4079286" cy="2840139"/>
          </a:xfrm>
        </p:spPr>
        <p:txBody>
          <a:bodyPr vert="horz" lIns="109728" tIns="109728" rIns="109728" bIns="91440" rtlCol="0" anchor="t">
            <a:normAutofit fontScale="85000" lnSpcReduction="10000"/>
          </a:bodyPr>
          <a:lstStyle/>
          <a:p>
            <a:pPr>
              <a:lnSpc>
                <a:spcPct val="130000"/>
              </a:lnSpc>
            </a:pPr>
            <a:r>
              <a:rPr lang="en-US" sz="1600" dirty="0"/>
              <a:t>- Reading the preprocessed text data from each document.</a:t>
            </a:r>
          </a:p>
          <a:p>
            <a:pPr>
              <a:lnSpc>
                <a:spcPct val="130000"/>
              </a:lnSpc>
            </a:pPr>
            <a:r>
              <a:rPr lang="en-US" sz="1600" dirty="0"/>
              <a:t>- Splitting the text into individual words to create nodes in the graph.</a:t>
            </a:r>
          </a:p>
          <a:p>
            <a:pPr>
              <a:lnSpc>
                <a:spcPct val="130000"/>
              </a:lnSpc>
            </a:pPr>
            <a:r>
              <a:rPr lang="en-US" sz="1600" dirty="0"/>
              <a:t>- Connecting adjacent words in the text with directed edges to represent the sequential order of terms.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824B0A-2244-AA5C-0F9D-E3DA22A160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60" r="-1" b="13112"/>
          <a:stretch/>
        </p:blipFill>
        <p:spPr>
          <a:xfrm>
            <a:off x="4695713" y="713436"/>
            <a:ext cx="7500472" cy="543112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55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300">
                <a:solidFill>
                  <a:schemeClr val="tx1">
                    <a:lumMod val="75000"/>
                    <a:lumOff val="25000"/>
                  </a:schemeClr>
                </a:solidFill>
              </a:rPr>
              <a:t>KNN Classification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37874" y="2934455"/>
            <a:ext cx="3616073" cy="2840139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/>
              <a:t>1. Data Preprocessing</a:t>
            </a:r>
          </a:p>
          <a:p>
            <a:pPr>
              <a:lnSpc>
                <a:spcPct val="130000"/>
              </a:lnSpc>
            </a:pPr>
            <a:r>
              <a:rPr lang="en-US"/>
              <a:t>2. KNN Model Creation</a:t>
            </a:r>
          </a:p>
          <a:p>
            <a:pPr>
              <a:lnSpc>
                <a:spcPct val="130000"/>
              </a:lnSpc>
            </a:pPr>
            <a:r>
              <a:rPr lang="en-US"/>
              <a:t>3. Model Training</a:t>
            </a:r>
          </a:p>
          <a:p>
            <a:pPr>
              <a:lnSpc>
                <a:spcPct val="130000"/>
              </a:lnSpc>
            </a:pPr>
            <a:r>
              <a:rPr lang="en-US"/>
              <a:t>4. Prediction on Test Set</a:t>
            </a:r>
          </a:p>
          <a:p>
            <a:pPr>
              <a:lnSpc>
                <a:spcPct val="130000"/>
              </a:lnSpc>
            </a:pPr>
            <a:r>
              <a:rPr lang="en-US"/>
              <a:t>5. Evaluation</a:t>
            </a:r>
          </a:p>
        </p:txBody>
      </p:sp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1824B0A-2244-AA5C-0F9D-E3DA22A160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5" r="5787" b="-2"/>
          <a:stretch/>
        </p:blipFill>
        <p:spPr>
          <a:xfrm>
            <a:off x="4695713" y="713436"/>
            <a:ext cx="7500472" cy="5431128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7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8934" y="1646102"/>
            <a:ext cx="5447063" cy="4160520"/>
          </a:xfrm>
        </p:spPr>
        <p:txBody>
          <a:bodyPr>
            <a:normAutofit/>
          </a:bodyPr>
          <a:lstStyle/>
          <a:p>
            <a:r>
              <a:rPr lang="en-US" dirty="0"/>
              <a:t>Balanced Dataset: Achieved 15 pages (~300 words/page) for each topic (travel, fashion, diseases).</a:t>
            </a:r>
          </a:p>
          <a:p>
            <a:r>
              <a:rPr lang="en-US" dirty="0"/>
              <a:t>Creative Approach: Utilized graph theory by representing documents as graphs and extracting common subgraphs, leading to a more nuanced understanding of document content.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78F1DC-7EF8-5514-E97B-D47663F284D3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096000" y="1646102"/>
            <a:ext cx="5447063" cy="4160520"/>
          </a:xfrm>
        </p:spPr>
        <p:txBody>
          <a:bodyPr>
            <a:normAutofit/>
          </a:bodyPr>
          <a:lstStyle/>
          <a:p>
            <a:r>
              <a:rPr lang="en-US" dirty="0"/>
              <a:t>Clear Methodology: Defined steps including data collection, preprocessing, graph representation, and feature extraction using common subgraphs.</a:t>
            </a:r>
          </a:p>
          <a:p>
            <a:r>
              <a:rPr lang="en-US" dirty="0"/>
              <a:t>Challenges Acknowledged: Potential difficulties like managing large data, data collection limitations, and finding maximum common subgraphs are recognized for future improvements.</a:t>
            </a:r>
          </a:p>
        </p:txBody>
      </p:sp>
    </p:spTree>
    <p:extLst>
      <p:ext uri="{BB962C8B-B14F-4D97-AF65-F5344CB8AC3E}">
        <p14:creationId xmlns:p14="http://schemas.microsoft.com/office/powerpoint/2010/main" val="4153247059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{E6D7D277-3329-4E5B-8461-481B72191AF2}tf56000440_win32</Template>
  <TotalTime>149</TotalTime>
  <Words>366</Words>
  <Application>Microsoft Office PowerPoint</Application>
  <PresentationFormat>Widescreen</PresentationFormat>
  <Paragraphs>63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Meiryo</vt:lpstr>
      <vt:lpstr>Calibri</vt:lpstr>
      <vt:lpstr>Corbel</vt:lpstr>
      <vt:lpstr>Wingdings</vt:lpstr>
      <vt:lpstr>ShojiVTI</vt:lpstr>
      <vt:lpstr>Graph-Based Classification</vt:lpstr>
      <vt:lpstr>Agenda</vt:lpstr>
      <vt:lpstr>Introduction</vt:lpstr>
      <vt:lpstr>Objectives</vt:lpstr>
      <vt:lpstr>Data Collection</vt:lpstr>
      <vt:lpstr>Data Preparation</vt:lpstr>
      <vt:lpstr>Graph Construction</vt:lpstr>
      <vt:lpstr>KNN Classification</vt:lpstr>
      <vt:lpstr>Results and Challenges</vt:lpstr>
      <vt:lpstr>Graph Visualization</vt:lpstr>
      <vt:lpstr>Confusion Matrix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Muhammad Abdullah</dc:creator>
  <cp:lastModifiedBy>Muhammad Abdullah</cp:lastModifiedBy>
  <cp:revision>30</cp:revision>
  <dcterms:created xsi:type="dcterms:W3CDTF">2024-04-28T18:45:46Z</dcterms:created>
  <dcterms:modified xsi:type="dcterms:W3CDTF">2024-05-04T21:03:49Z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