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4"/>
  </p:sldMasterIdLst>
  <p:notesMasterIdLst>
    <p:notesMasterId r:id="rId15"/>
  </p:notesMasterIdLst>
  <p:handoutMasterIdLst>
    <p:handoutMasterId r:id="rId16"/>
  </p:handoutMasterIdLst>
  <p:sldIdLst>
    <p:sldId id="315" r:id="rId5"/>
    <p:sldId id="266" r:id="rId6"/>
    <p:sldId id="312" r:id="rId7"/>
    <p:sldId id="310" r:id="rId8"/>
    <p:sldId id="305" r:id="rId9"/>
    <p:sldId id="317" r:id="rId10"/>
    <p:sldId id="318" r:id="rId11"/>
    <p:sldId id="319" r:id="rId12"/>
    <p:sldId id="313" r:id="rId13"/>
    <p:sldId id="29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5AA1BD55-57CD-466E-0725-B6CBA11E0D12}" name="Lauren Weldy (ALLEGIS GROUP SERVICES)" initials="LW" userId="S::v-lweldy@microsoft.com::07a2285c-a352-4b96-8658-ecc34365c15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D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>
        <p:scale>
          <a:sx n="1" d="2"/>
          <a:sy n="1" d="2"/>
        </p:scale>
        <p:origin x="2640" y="28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89D207-BE08-4B33-B5B0-5A5A94C95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58DB9-49DC-495B-A68F-33D105C90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A1AC4-3AE8-4F87-AAED-904EC6054702}" type="datetimeFigureOut">
              <a:rPr lang="en-US" smtClean="0"/>
              <a:t>4/30/2024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6337E-DAD5-442C-9B8F-E10EB7D97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3BDF2-02BD-4181-AC28-FD56172CC6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8A362-CAFC-4987-9A50-4757052839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74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56653-6123-4FE4-861F-5F9583BF59B0}" type="datetimeFigureOut">
              <a:rPr lang="en-US" smtClean="0"/>
              <a:t>4/30/2024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EB602-95FC-483A-B12D-216A7AD7EA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08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697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451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555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603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327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109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400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721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912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06206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2365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21572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F5F5DFA-1BC3-4062-9356-6145C9F7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B5D461-AEC0-477F-A77A-6227F95A8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75813" y="0"/>
            <a:ext cx="4016188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1A041D-DE47-45FA-AC78-CC7FD0257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614254-52EF-4F58-99B1-CDA7C3922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134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178" y="1361923"/>
            <a:ext cx="6623040" cy="1421898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EA5BF-04A6-2B17-0703-8419C4DB97F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87399" y="2916772"/>
            <a:ext cx="6622819" cy="2852639"/>
          </a:xfrm>
        </p:spPr>
        <p:txBody>
          <a:bodyPr anchor="t"/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2000" b="0"/>
            </a:lvl1pPr>
            <a:lvl2pPr>
              <a:lnSpc>
                <a:spcPct val="125000"/>
              </a:lnSpc>
              <a:spcAft>
                <a:spcPts val="600"/>
              </a:spcAft>
              <a:defRPr/>
            </a:lvl2pPr>
            <a:lvl3pPr>
              <a:lnSpc>
                <a:spcPct val="125000"/>
              </a:lnSpc>
              <a:spcAft>
                <a:spcPts val="600"/>
              </a:spcAft>
              <a:defRPr/>
            </a:lvl3pPr>
            <a:lvl4pPr>
              <a:lnSpc>
                <a:spcPct val="125000"/>
              </a:lnSpc>
              <a:spcAft>
                <a:spcPts val="600"/>
              </a:spcAft>
              <a:defRPr/>
            </a:lvl4pPr>
            <a:lvl5pPr>
              <a:lnSpc>
                <a:spcPct val="125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37301C-2B9B-4119-9002-BD6DB2AB8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6144405"/>
            <a:ext cx="815008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2738D-D0ED-4899-A01C-42439B5B3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6532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ED261D-45B9-40C1-8341-8B8B796E8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182CF530-D736-4104-8678-850EEDF9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Date Placeholder 5">
            <a:extLst>
              <a:ext uri="{FF2B5EF4-FFF2-40B4-BE49-F238E27FC236}">
                <a16:creationId xmlns:a16="http://schemas.microsoft.com/office/drawing/2014/main" id="{8DEDB7CE-711E-4E43-9450-4C7BECE2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537" y="6309360"/>
            <a:ext cx="1885598" cy="457200"/>
          </a:xfrm>
        </p:spPr>
        <p:txBody>
          <a:bodyPr/>
          <a:lstStyle/>
          <a:p>
            <a:r>
              <a:rPr lang="en-US" dirty="0"/>
              <a:t>9/8/20XX</a:t>
            </a:r>
          </a:p>
        </p:txBody>
      </p:sp>
      <p:sp>
        <p:nvSpPr>
          <p:cNvPr id="20" name="Slide Number Placeholder 9">
            <a:extLst>
              <a:ext uri="{FF2B5EF4-FFF2-40B4-BE49-F238E27FC236}">
                <a16:creationId xmlns:a16="http://schemas.microsoft.com/office/drawing/2014/main" id="{F5D9588C-9E6B-42F6-8B42-D1838862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3953F-BF80-48E0-8282-62907D6C2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42523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79D74E-6357-D3E7-30C0-09B4B82BA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3482" y="1095507"/>
            <a:ext cx="3997653" cy="50168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34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2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30FB3D5A-25E2-453F-A78E-0A20BDCE8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796342-0E80-4F8E-9563-9F5EDFC0D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9B2F5D-C3BA-453E-8F4D-97074F48C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2D50E3-A27A-4AF6-928B-286E7BDB4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3752"/>
            <a:ext cx="10013709" cy="1033272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778233C-CCEC-FC64-A709-616569B37D23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542563" y="502269"/>
            <a:ext cx="4753581" cy="3718557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7FEFA15-354D-6389-9102-922A664A73A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966630" y="502269"/>
            <a:ext cx="4753581" cy="3718557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74FDF0-F4BE-433D-86EE-9E1832D43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DFCD07-1301-45ED-B326-449ECFADE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D5DA270-E83F-4CC8-9DA6-27CA3AEC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7804587-2E59-4D83-B86E-83ADAE4F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78168" y="6309360"/>
            <a:ext cx="2148840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339F117-3072-4F0C-8D1D-E5DC918C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306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DF88512-9E62-4695-B350-39488566A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CD596D-95F4-4C5C-A0E7-86D747FE7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553E9F-DCBF-4BEE-A261-5AA97361A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49B0EB0-AEBA-44ED-BC77-4188C74861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962423"/>
            <a:ext cx="10013710" cy="1216152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52AD8E1-37CB-EB1E-9394-A293E1F2107F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542563" y="2590800"/>
            <a:ext cx="6441412" cy="3718557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B37B294-6F01-986D-E8E5-119AE9A8F2B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197362" y="2590800"/>
            <a:ext cx="3522849" cy="3718557"/>
          </a:xfrm>
        </p:spPr>
        <p:txBody>
          <a:bodyPr anchor="t">
            <a:normAutofit/>
          </a:bodyPr>
          <a:lstStyle>
            <a:lvl1pPr marL="285750" indent="-285750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§"/>
              <a:defRPr sz="1800" b="0"/>
            </a:lvl1pPr>
            <a:lvl2pPr>
              <a:lnSpc>
                <a:spcPct val="125000"/>
              </a:lnSpc>
              <a:spcAft>
                <a:spcPts val="600"/>
              </a:spcAft>
              <a:defRPr sz="1800"/>
            </a:lvl2pPr>
            <a:lvl3pPr>
              <a:lnSpc>
                <a:spcPct val="125000"/>
              </a:lnSpc>
              <a:spcAft>
                <a:spcPts val="600"/>
              </a:spcAft>
              <a:defRPr sz="1800"/>
            </a:lvl3pPr>
            <a:lvl4pPr>
              <a:lnSpc>
                <a:spcPct val="125000"/>
              </a:lnSpc>
              <a:spcAft>
                <a:spcPts val="600"/>
              </a:spcAft>
              <a:defRPr sz="1800"/>
            </a:lvl4pPr>
            <a:lvl5pPr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78DD10-67BC-4E87-A788-A45C6093F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769F5-486B-4B48-A543-2C70359DF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47BB165-F380-48C4-B95B-C09C9189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049579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0805E9B-6657-4167-BD79-CAC59C0D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0EFA1AD-93FB-148E-CFC6-A6E5D996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78168" y="6309360"/>
            <a:ext cx="2148840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9/8/20XX</a:t>
            </a:r>
          </a:p>
        </p:txBody>
      </p:sp>
    </p:spTree>
    <p:extLst>
      <p:ext uri="{BB962C8B-B14F-4D97-AF65-F5344CB8AC3E}">
        <p14:creationId xmlns:p14="http://schemas.microsoft.com/office/powerpoint/2010/main" val="1616477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F5F5DFA-1BC3-4062-9356-6145C9F7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B5D461-AEC0-477F-A77A-6227F95A8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16188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1A041D-DE47-45FA-AC78-CC7FD0257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614254-52EF-4F58-99B1-CDA7C3922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8518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6511" y="1393926"/>
            <a:ext cx="7042570" cy="1626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F27B53-079D-232F-8AA5-ED461B34E8D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506741" y="3153103"/>
            <a:ext cx="7042335" cy="2648312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>
              <a:lnSpc>
                <a:spcPct val="125000"/>
              </a:lnSpc>
              <a:spcAft>
                <a:spcPts val="600"/>
              </a:spcAft>
              <a:defRPr sz="1800"/>
            </a:lvl2pPr>
            <a:lvl3pPr>
              <a:lnSpc>
                <a:spcPct val="125000"/>
              </a:lnSpc>
              <a:spcAft>
                <a:spcPts val="600"/>
              </a:spcAft>
              <a:defRPr sz="1800"/>
            </a:lvl3pPr>
            <a:lvl4pPr>
              <a:lnSpc>
                <a:spcPct val="125000"/>
              </a:lnSpc>
              <a:spcAft>
                <a:spcPts val="600"/>
              </a:spcAft>
              <a:defRPr sz="1800"/>
            </a:lvl4pPr>
            <a:lvl5pPr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37301C-2B9B-4119-9002-BD6DB2AB8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41913" y="6144405"/>
            <a:ext cx="8150087" cy="7135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2738D-D0ED-4899-A01C-42439B5B3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ED261D-45B9-40C1-8341-8B8B796E8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3953F-BF80-48E0-8282-62907D6C2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6412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4F4FDF97-2780-775F-9416-96F7A9066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2202" y="6309360"/>
            <a:ext cx="4280135" cy="457200"/>
          </a:xfrm>
        </p:spPr>
        <p:txBody>
          <a:bodyPr/>
          <a:lstStyle>
            <a:lvl1pPr algn="ctr">
              <a:defRPr>
                <a:effectLst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A03787D1-4AB7-2166-D4DB-A3878CBB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06511" y="6309360"/>
            <a:ext cx="1513289" cy="457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9/8/20XX</a:t>
            </a:r>
            <a:endParaRPr 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4F8C5CD2-BF99-0846-2E4A-179E6C459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00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2A19A957-1FB5-43F8-B325-BBD9FEF23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A5410A-92A6-4C0B-9D89-186B7DD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3516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A26073-23A2-4B91-A128-79AA1BE93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4D5DFA-0CEA-43F0-98EE-6C9F741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E19795B-1103-80EF-6098-1E8371D07D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91439"/>
            <a:ext cx="10900146" cy="1168739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4F766-C576-F298-E93A-CD0D832F8E4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8935" y="1646102"/>
            <a:ext cx="3819652" cy="4160520"/>
          </a:xfrm>
        </p:spPr>
        <p:txBody>
          <a:bodyPr anchor="t">
            <a:normAutofit/>
          </a:bodyPr>
          <a:lstStyle>
            <a:lvl1pPr>
              <a:lnSpc>
                <a:spcPct val="125000"/>
              </a:lnSpc>
              <a:spcAft>
                <a:spcPts val="600"/>
              </a:spcAft>
              <a:defRPr sz="1800" b="0"/>
            </a:lvl1pPr>
            <a:lvl2pPr>
              <a:lnSpc>
                <a:spcPct val="125000"/>
              </a:lnSpc>
              <a:spcAft>
                <a:spcPts val="600"/>
              </a:spcAft>
              <a:defRPr sz="1800"/>
            </a:lvl2pPr>
            <a:lvl3pPr>
              <a:lnSpc>
                <a:spcPct val="125000"/>
              </a:lnSpc>
              <a:spcAft>
                <a:spcPts val="600"/>
              </a:spcAft>
              <a:defRPr sz="1800"/>
            </a:lvl3pPr>
            <a:lvl4pPr>
              <a:lnSpc>
                <a:spcPct val="125000"/>
              </a:lnSpc>
              <a:spcAft>
                <a:spcPts val="600"/>
              </a:spcAft>
              <a:defRPr sz="1800"/>
            </a:lvl4pPr>
            <a:lvl5pPr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52712D-F957-4B22-8B50-BE10410FF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29">
            <a:extLst>
              <a:ext uri="{FF2B5EF4-FFF2-40B4-BE49-F238E27FC236}">
                <a16:creationId xmlns:a16="http://schemas.microsoft.com/office/drawing/2014/main" id="{26FD74F8-42BB-4CB4-ABF1-5F149743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Date Placeholder 28">
            <a:extLst>
              <a:ext uri="{FF2B5EF4-FFF2-40B4-BE49-F238E27FC236}">
                <a16:creationId xmlns:a16="http://schemas.microsoft.com/office/drawing/2014/main" id="{5B031752-6400-4BFB-979F-E2EE795E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2" name="Slide Number Placeholder 30">
            <a:extLst>
              <a:ext uri="{FF2B5EF4-FFF2-40B4-BE49-F238E27FC236}">
                <a16:creationId xmlns:a16="http://schemas.microsoft.com/office/drawing/2014/main" id="{6A5CAEAF-7DEC-4B20-8B1E-301A9D0E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B696A3-EA34-4924-9037-E330B1CB8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94D0A7-4358-49BF-96EE-8DEB6F4DCF56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679661" y="1646102"/>
            <a:ext cx="6863403" cy="4160520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1736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3DC2F0A-1748-49AE-AF72-D6BBB4F8F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3DF7B1-E0C5-4E09-BB5C-F11EA14D7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66789"/>
            <a:ext cx="6833381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C678EC-E47C-4AC2-A75A-7022CECD00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622" y="848455"/>
            <a:ext cx="5102365" cy="2601914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4E69A-5ABD-42DF-A2B0-997A62625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063" y="920164"/>
            <a:ext cx="1070775" cy="24661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2B6D0A-4A1F-4B59-B429-AD3FABC74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B66529-F6B7-4C1C-8291-8139628D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48456"/>
            <a:ext cx="6833382" cy="717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2245B9-34B5-4F89-8EA6-C018B9D4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23" y="3442673"/>
            <a:ext cx="5333977" cy="34153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0814BE-76E8-43EC-9616-A1F02F053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1219200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AAA0A6-9D4B-4AA2-82F0-77E5ECF4B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86762" y="3928342"/>
            <a:ext cx="4162319" cy="228500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8E3FFD99-95F0-47A4-8642-FB9FECEC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5917" y="6309360"/>
            <a:ext cx="4946592" cy="457200"/>
          </a:xfrm>
        </p:spPr>
        <p:txBody>
          <a:bodyPr/>
          <a:lstStyle>
            <a:lvl1pPr>
              <a:defRPr lang="en-US" sz="12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727536-E532-4015-A178-0ABB6B09C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ate Placeholder 11">
            <a:extLst>
              <a:ext uri="{FF2B5EF4-FFF2-40B4-BE49-F238E27FC236}">
                <a16:creationId xmlns:a16="http://schemas.microsoft.com/office/drawing/2014/main" id="{22977876-C29D-4D32-9948-303465AE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77730" y="6309360"/>
            <a:ext cx="2736329" cy="457200"/>
          </a:xfrm>
        </p:spPr>
        <p:txBody>
          <a:bodyPr/>
          <a:lstStyle/>
          <a:p>
            <a:r>
              <a:rPr lang="en-US" dirty="0"/>
              <a:t>9/8/20XX</a:t>
            </a:r>
          </a:p>
        </p:txBody>
      </p:sp>
      <p:sp>
        <p:nvSpPr>
          <p:cNvPr id="20" name="Slide Number Placeholder 15">
            <a:extLst>
              <a:ext uri="{FF2B5EF4-FFF2-40B4-BE49-F238E27FC236}">
                <a16:creationId xmlns:a16="http://schemas.microsoft.com/office/drawing/2014/main" id="{6A7BC11E-2EF0-4989-9A7E-7AB377DB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557ABF-B75C-BD78-1A04-E483A57A9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7712" y="0"/>
            <a:ext cx="5728216" cy="845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385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629" y="825687"/>
            <a:ext cx="9643772" cy="5201730"/>
          </a:xfrm>
        </p:spPr>
        <p:txBody>
          <a:bodyPr tIns="182880" anchor="ctr" anchorCtr="0">
            <a:noAutofit/>
          </a:bodyPr>
          <a:lstStyle>
            <a:lvl1pPr algn="l">
              <a:lnSpc>
                <a:spcPct val="100000"/>
              </a:lnSpc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A64FF-37A7-4837-8033-CBEA22697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C0C09F-8990-542B-199E-E6FADE2FE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6F60C3-341E-9533-2415-66360A254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753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4944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343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585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5215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4/30/2024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94837D5C-EE88-BE2B-5940-6A8E20CAE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D6331A-AE6C-3009-DDD4-1671FF7E0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D7D28B-DE67-0B99-CDEB-A037FFC56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B9F3E3-6134-5423-F75E-B36E71A65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1F677F-A1EC-4CDA-E80E-4B3695465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1E2C06-C49E-A5AA-07A3-D134EFA3D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BA39D8-E4F7-CD36-B80A-49D228C0F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6F4721-4B2C-0638-8409-054F6738E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8947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22554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14089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3196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4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703" r:id="rId13"/>
    <p:sldLayoutId id="2147483704" r:id="rId14"/>
    <p:sldLayoutId id="2147483705" r:id="rId15"/>
    <p:sldLayoutId id="2147483707" r:id="rId16"/>
    <p:sldLayoutId id="2147483709" r:id="rId17"/>
    <p:sldLayoutId id="2147483682" r:id="rId18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4114" y="2213916"/>
            <a:ext cx="9643772" cy="1927787"/>
          </a:xfr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 dirty="0"/>
              <a:t>Graph-Based Classification</a:t>
            </a:r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FBCDD199-D7B0-32DC-DA8B-05AEBA403054}"/>
              </a:ext>
            </a:extLst>
          </p:cNvPr>
          <p:cNvSpPr txBox="1">
            <a:spLocks/>
          </p:cNvSpPr>
          <p:nvPr/>
        </p:nvSpPr>
        <p:spPr>
          <a:xfrm>
            <a:off x="1274114" y="3680190"/>
            <a:ext cx="9643772" cy="1927787"/>
          </a:xfrm>
          <a:prstGeom prst="rect">
            <a:avLst/>
          </a:prstGeom>
        </p:spPr>
        <p:txBody>
          <a:bodyPr vert="horz" lIns="109728" tIns="109728" rIns="109728" bIns="91440" rtlCol="0" anchor="ctr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b="1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2021-CS-82</a:t>
            </a:r>
            <a:br>
              <a:rPr lang="en-US" sz="2400" dirty="0"/>
            </a:br>
            <a:r>
              <a:rPr lang="en-US" sz="2400" dirty="0"/>
              <a:t>Muhammad Abdullah</a:t>
            </a:r>
          </a:p>
        </p:txBody>
      </p:sp>
    </p:spTree>
    <p:extLst>
      <p:ext uri="{BB962C8B-B14F-4D97-AF65-F5344CB8AC3E}">
        <p14:creationId xmlns:p14="http://schemas.microsoft.com/office/powerpoint/2010/main" val="2323907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4081DB-1923-4878-AB15-AD54F35A1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55816F-F516-477A-8EF2-D8CA20267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9815" y="3928342"/>
            <a:ext cx="4995511" cy="2285000"/>
          </a:xfrm>
        </p:spPr>
        <p:txBody>
          <a:bodyPr>
            <a:normAutofit/>
          </a:bodyPr>
          <a:lstStyle/>
          <a:p>
            <a:r>
              <a:rPr lang="en-US" dirty="0"/>
              <a:t>Muhammad Abdullah</a:t>
            </a:r>
          </a:p>
          <a:p>
            <a:r>
              <a:rPr lang="en-US" dirty="0"/>
              <a:t>92 303 7283993</a:t>
            </a:r>
          </a:p>
          <a:p>
            <a:r>
              <a:rPr lang="en-US" dirty="0"/>
              <a:t>muhammadabdullahtalib@gmail.com</a:t>
            </a:r>
          </a:p>
        </p:txBody>
      </p:sp>
    </p:spTree>
    <p:extLst>
      <p:ext uri="{BB962C8B-B14F-4D97-AF65-F5344CB8AC3E}">
        <p14:creationId xmlns:p14="http://schemas.microsoft.com/office/powerpoint/2010/main" val="798203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DE6B89-9484-4E50-8387-C55E031D8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178" y="1232900"/>
            <a:ext cx="6623040" cy="718715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EB58E2-A9A0-481A-8B5B-381B836CE40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87399" y="2033196"/>
            <a:ext cx="6622819" cy="390526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Objectives</a:t>
            </a:r>
          </a:p>
          <a:p>
            <a:r>
              <a:rPr lang="en-US" dirty="0"/>
              <a:t>Data Collection</a:t>
            </a:r>
          </a:p>
          <a:p>
            <a:r>
              <a:rPr lang="en-US" dirty="0"/>
              <a:t>Data Preparation</a:t>
            </a:r>
          </a:p>
          <a:p>
            <a:r>
              <a:rPr lang="en-US" dirty="0"/>
              <a:t>Graph Construction</a:t>
            </a:r>
          </a:p>
          <a:p>
            <a:r>
              <a:rPr lang="en-US" dirty="0"/>
              <a:t>KNN Classification</a:t>
            </a:r>
          </a:p>
          <a:p>
            <a:r>
              <a:rPr lang="en-US" dirty="0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3318299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91CC7-9CF2-71F0-1AD4-791EA9CBAD9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535372" y="697478"/>
            <a:ext cx="4753581" cy="3718557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What is Document Classification?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Limitations of Traditional Models (TF-IDF, </a:t>
            </a:r>
            <a:r>
              <a:rPr lang="en-US" dirty="0" err="1"/>
              <a:t>BoW</a:t>
            </a:r>
            <a:r>
              <a:rPr lang="en-US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Why Graphs?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Project Goal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Project Benefits</a:t>
            </a:r>
          </a:p>
        </p:txBody>
      </p:sp>
    </p:spTree>
    <p:extLst>
      <p:ext uri="{BB962C8B-B14F-4D97-AF65-F5344CB8AC3E}">
        <p14:creationId xmlns:p14="http://schemas.microsoft.com/office/powerpoint/2010/main" val="1230700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D2769-08DE-E62F-163A-27A5442A9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D3192-D337-8C2E-FAAC-9B46B5DFBD21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- Data collection and preparation</a:t>
            </a:r>
          </a:p>
          <a:p>
            <a:r>
              <a:rPr lang="en-US" dirty="0"/>
              <a:t>- Graph construction</a:t>
            </a:r>
          </a:p>
          <a:p>
            <a:r>
              <a:rPr lang="en-US" dirty="0"/>
              <a:t>- Feature extraction via common subgraphs</a:t>
            </a:r>
          </a:p>
          <a:p>
            <a:r>
              <a:rPr lang="en-US" dirty="0"/>
              <a:t>- Classification with KNN</a:t>
            </a:r>
          </a:p>
          <a:p>
            <a:r>
              <a:rPr lang="en-US" dirty="0"/>
              <a:t>- Evaluation of classification performance</a:t>
            </a:r>
          </a:p>
        </p:txBody>
      </p:sp>
    </p:spTree>
    <p:extLst>
      <p:ext uri="{BB962C8B-B14F-4D97-AF65-F5344CB8AC3E}">
        <p14:creationId xmlns:p14="http://schemas.microsoft.com/office/powerpoint/2010/main" val="4065057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64" y="1072110"/>
            <a:ext cx="4120383" cy="1862345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Collection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91CC7-9CF2-71F0-1AD4-791EA9CBAD9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29380" y="2934455"/>
            <a:ext cx="4124567" cy="2840139"/>
          </a:xfrm>
        </p:spPr>
        <p:txBody>
          <a:bodyPr vert="horz" lIns="109728" tIns="109728" rIns="109728" bIns="91440" rtlCol="0" anchor="t">
            <a:normAutofit fontScale="92500"/>
          </a:bodyPr>
          <a:lstStyle/>
          <a:p>
            <a:pPr>
              <a:lnSpc>
                <a:spcPct val="130000"/>
              </a:lnSpc>
            </a:pPr>
            <a:r>
              <a:rPr lang="en-US" sz="1400" dirty="0"/>
              <a:t>Data Collection Strategy</a:t>
            </a:r>
          </a:p>
          <a:p>
            <a:pPr indent="-285750">
              <a:lnSpc>
                <a:spcPct val="130000"/>
              </a:lnSpc>
              <a:buFont typeface="Corbel" panose="020B0503020204020204" pitchFamily="34" charset="0"/>
              <a:buChar char="•"/>
            </a:pPr>
            <a:r>
              <a:rPr lang="en-US" sz="1400" dirty="0"/>
              <a:t>Targeted Topics: Travel, Fashion, Diseases (15 pages each, ~300 words/page)</a:t>
            </a:r>
          </a:p>
          <a:p>
            <a:pPr indent="-285750">
              <a:lnSpc>
                <a:spcPct val="130000"/>
              </a:lnSpc>
              <a:buFont typeface="Corbel" panose="020B0503020204020204" pitchFamily="34" charset="0"/>
              <a:buChar char="•"/>
            </a:pPr>
            <a:r>
              <a:rPr lang="en-US" sz="1400" dirty="0"/>
              <a:t>Method: Web Scraping with Python </a:t>
            </a:r>
            <a:r>
              <a:rPr lang="en-US" sz="1400" dirty="0" err="1"/>
              <a:t>Librariesrequests</a:t>
            </a:r>
            <a:r>
              <a:rPr lang="en-US" sz="1400" dirty="0"/>
              <a:t> for fetching HTML content from </a:t>
            </a:r>
            <a:r>
              <a:rPr lang="en-US" sz="1400" dirty="0" err="1"/>
              <a:t>URLsBeautifulSoup</a:t>
            </a:r>
            <a:r>
              <a:rPr lang="en-US" sz="1400" dirty="0"/>
              <a:t> for parsing HTML and extracting text</a:t>
            </a:r>
          </a:p>
        </p:txBody>
      </p:sp>
      <p:pic>
        <p:nvPicPr>
          <p:cNvPr id="8" name="Picture 7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01824B0A-2244-AA5C-0F9D-E3DA22A160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00" r="5064" b="1"/>
          <a:stretch/>
        </p:blipFill>
        <p:spPr>
          <a:xfrm>
            <a:off x="4695713" y="713436"/>
            <a:ext cx="7500472" cy="5431128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37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74" y="1072110"/>
            <a:ext cx="4042373" cy="1862345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Preparation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91CC7-9CF2-71F0-1AD4-791EA9CBAD9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215758" y="2934455"/>
            <a:ext cx="4038190" cy="2840139"/>
          </a:xfrm>
        </p:spPr>
        <p:txBody>
          <a:bodyPr vert="horz" lIns="109728" tIns="109728" rIns="109728" bIns="91440" rtlCol="0" anchor="t">
            <a:normAutofit fontScale="92500" lnSpcReduction="20000"/>
          </a:bodyPr>
          <a:lstStyle/>
          <a:p>
            <a:pPr>
              <a:lnSpc>
                <a:spcPct val="130000"/>
              </a:lnSpc>
            </a:pPr>
            <a:r>
              <a:rPr lang="en-US" sz="1400" dirty="0"/>
              <a:t>- Tokenization: Breaking the text into individual words or tokens using the `</a:t>
            </a:r>
            <a:r>
              <a:rPr lang="en-US" sz="1400" dirty="0" err="1"/>
              <a:t>nltk.tokenize.word_tokenize</a:t>
            </a:r>
            <a:r>
              <a:rPr lang="en-US" sz="1400" dirty="0"/>
              <a:t>` function.</a:t>
            </a:r>
          </a:p>
          <a:p>
            <a:pPr>
              <a:lnSpc>
                <a:spcPct val="130000"/>
              </a:lnSpc>
            </a:pPr>
            <a:r>
              <a:rPr lang="en-US" sz="1400" dirty="0"/>
              <a:t>- </a:t>
            </a:r>
            <a:r>
              <a:rPr lang="en-US" sz="1400" dirty="0" err="1"/>
              <a:t>Stopword</a:t>
            </a:r>
            <a:r>
              <a:rPr lang="en-US" sz="1400" dirty="0"/>
              <a:t> Removal: Removing common </a:t>
            </a:r>
            <a:r>
              <a:rPr lang="en-US" sz="1400" dirty="0" err="1"/>
              <a:t>stopwords</a:t>
            </a:r>
            <a:r>
              <a:rPr lang="en-US" sz="1400" dirty="0"/>
              <a:t> (e.g., "the", "is", "and") using the `</a:t>
            </a:r>
            <a:r>
              <a:rPr lang="en-US" sz="1400" dirty="0" err="1"/>
              <a:t>nltk.corpus.stopwords</a:t>
            </a:r>
            <a:r>
              <a:rPr lang="en-US" sz="1400" dirty="0"/>
              <a:t>` module.</a:t>
            </a:r>
          </a:p>
          <a:p>
            <a:pPr>
              <a:lnSpc>
                <a:spcPct val="130000"/>
              </a:lnSpc>
            </a:pPr>
            <a:r>
              <a:rPr lang="en-US" sz="1400" dirty="0"/>
              <a:t>- Stemming: Reducing words to their root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824B0A-2244-AA5C-0F9D-E3DA22A160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31" r="-1" b="7530"/>
          <a:stretch/>
        </p:blipFill>
        <p:spPr>
          <a:xfrm>
            <a:off x="4695713" y="713436"/>
            <a:ext cx="7500472" cy="5431128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9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78" y="1072110"/>
            <a:ext cx="4083469" cy="1862345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Graph Construction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91CC7-9CF2-71F0-1AD4-791EA9CBAD9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74662" y="2934455"/>
            <a:ext cx="4079286" cy="2840139"/>
          </a:xfrm>
        </p:spPr>
        <p:txBody>
          <a:bodyPr vert="horz" lIns="109728" tIns="109728" rIns="109728" bIns="91440" rtlCol="0" anchor="t">
            <a:normAutofit fontScale="85000" lnSpcReduction="10000"/>
          </a:bodyPr>
          <a:lstStyle/>
          <a:p>
            <a:pPr>
              <a:lnSpc>
                <a:spcPct val="130000"/>
              </a:lnSpc>
            </a:pPr>
            <a:r>
              <a:rPr lang="en-US" sz="1600" dirty="0"/>
              <a:t>- Reading the preprocessed text data from each document.</a:t>
            </a:r>
          </a:p>
          <a:p>
            <a:pPr>
              <a:lnSpc>
                <a:spcPct val="130000"/>
              </a:lnSpc>
            </a:pPr>
            <a:r>
              <a:rPr lang="en-US" sz="1600" dirty="0"/>
              <a:t>- Splitting the text into individual words to create nodes in the graph.</a:t>
            </a:r>
          </a:p>
          <a:p>
            <a:pPr>
              <a:lnSpc>
                <a:spcPct val="130000"/>
              </a:lnSpc>
            </a:pPr>
            <a:r>
              <a:rPr lang="en-US" sz="1600" dirty="0"/>
              <a:t>- Connecting adjacent words in the text with directed edges to represent the sequential order of terms.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824B0A-2244-AA5C-0F9D-E3DA22A160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560" r="-1" b="13112"/>
          <a:stretch/>
        </p:blipFill>
        <p:spPr>
          <a:xfrm>
            <a:off x="4695713" y="713436"/>
            <a:ext cx="7500472" cy="543112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55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1072110"/>
            <a:ext cx="3611029" cy="1862345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300">
                <a:solidFill>
                  <a:schemeClr val="tx1">
                    <a:lumMod val="75000"/>
                    <a:lumOff val="25000"/>
                  </a:schemeClr>
                </a:solidFill>
              </a:rPr>
              <a:t>KNN Classification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91CC7-9CF2-71F0-1AD4-791EA9CBAD9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37874" y="2934455"/>
            <a:ext cx="3616073" cy="2840139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30000"/>
              </a:lnSpc>
            </a:pPr>
            <a:r>
              <a:rPr lang="en-US"/>
              <a:t>1. Data Preprocessing</a:t>
            </a:r>
          </a:p>
          <a:p>
            <a:pPr>
              <a:lnSpc>
                <a:spcPct val="130000"/>
              </a:lnSpc>
            </a:pPr>
            <a:r>
              <a:rPr lang="en-US"/>
              <a:t>2. KNN Model Creation</a:t>
            </a:r>
          </a:p>
          <a:p>
            <a:pPr>
              <a:lnSpc>
                <a:spcPct val="130000"/>
              </a:lnSpc>
            </a:pPr>
            <a:r>
              <a:rPr lang="en-US"/>
              <a:t>3. Model Training</a:t>
            </a:r>
          </a:p>
          <a:p>
            <a:pPr>
              <a:lnSpc>
                <a:spcPct val="130000"/>
              </a:lnSpc>
            </a:pPr>
            <a:r>
              <a:rPr lang="en-US"/>
              <a:t>4. Prediction on Test Set</a:t>
            </a:r>
          </a:p>
          <a:p>
            <a:pPr>
              <a:lnSpc>
                <a:spcPct val="130000"/>
              </a:lnSpc>
            </a:pPr>
            <a:r>
              <a:rPr lang="en-US"/>
              <a:t>5. Evaluation</a:t>
            </a:r>
          </a:p>
        </p:txBody>
      </p:sp>
      <p:pic>
        <p:nvPicPr>
          <p:cNvPr id="8" name="Picture 7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01824B0A-2244-AA5C-0F9D-E3DA22A160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55" r="5787" b="-2"/>
          <a:stretch/>
        </p:blipFill>
        <p:spPr>
          <a:xfrm>
            <a:off x="4695713" y="713436"/>
            <a:ext cx="7500472" cy="5431128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70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91CC7-9CF2-71F0-1AD4-791EA9CBAD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8934" y="1646102"/>
            <a:ext cx="5447063" cy="4160520"/>
          </a:xfrm>
        </p:spPr>
        <p:txBody>
          <a:bodyPr>
            <a:normAutofit/>
          </a:bodyPr>
          <a:lstStyle/>
          <a:p>
            <a:r>
              <a:rPr lang="en-US" dirty="0"/>
              <a:t>Balanced Dataset: Achieved 15 pages (~300 words/page) for each topic (travel, fashion, diseases).</a:t>
            </a:r>
          </a:p>
          <a:p>
            <a:r>
              <a:rPr lang="en-US" dirty="0"/>
              <a:t>Creative Approach: Utilized graph theory by representing documents as graphs and extracting common subgraphs, leading to a more nuanced understanding of document content.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078F1DC-7EF8-5514-E97B-D47663F284D3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096000" y="1646102"/>
            <a:ext cx="5447063" cy="4160520"/>
          </a:xfrm>
        </p:spPr>
        <p:txBody>
          <a:bodyPr>
            <a:normAutofit/>
          </a:bodyPr>
          <a:lstStyle/>
          <a:p>
            <a:r>
              <a:rPr lang="en-US" dirty="0"/>
              <a:t>Clear Methodology: Defined steps including data collection, preprocessing, graph representation, and feature extraction using common subgraphs.</a:t>
            </a:r>
          </a:p>
          <a:p>
            <a:r>
              <a:rPr lang="en-US" dirty="0"/>
              <a:t>Challenges Acknowledged: Potential difficulties like managing large data, data collection limitations, and finding maximum common subgraphs are recognized for future improvements.</a:t>
            </a:r>
          </a:p>
        </p:txBody>
      </p:sp>
    </p:spTree>
    <p:extLst>
      <p:ext uri="{BB962C8B-B14F-4D97-AF65-F5344CB8AC3E}">
        <p14:creationId xmlns:p14="http://schemas.microsoft.com/office/powerpoint/2010/main" val="4153247059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F36CB81-A037-44A8-88EB-C0C0F17FD4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1AA24C-4CA6-40FF-8947-DA1F6F4745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7FF477C-132F-44F8-8C56-EBFF95FAF97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{E6D7D277-3329-4E5B-8461-481B72191AF2}tf56000440_win32</Template>
  <TotalTime>56</TotalTime>
  <Words>360</Words>
  <Application>Microsoft Office PowerPoint</Application>
  <PresentationFormat>Widescreen</PresentationFormat>
  <Paragraphs>59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Meiryo</vt:lpstr>
      <vt:lpstr>Arial</vt:lpstr>
      <vt:lpstr>Calibri</vt:lpstr>
      <vt:lpstr>Corbel</vt:lpstr>
      <vt:lpstr>Wingdings</vt:lpstr>
      <vt:lpstr>ShojiVTI</vt:lpstr>
      <vt:lpstr>Graph-Based Classification</vt:lpstr>
      <vt:lpstr>Agenda</vt:lpstr>
      <vt:lpstr>Introduction</vt:lpstr>
      <vt:lpstr>Objectives</vt:lpstr>
      <vt:lpstr>Data Collection</vt:lpstr>
      <vt:lpstr>Data Preparation</vt:lpstr>
      <vt:lpstr>Graph Construction</vt:lpstr>
      <vt:lpstr>KNN Classification</vt:lpstr>
      <vt:lpstr>Results and Challenges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Muhammad Abdullah</dc:creator>
  <cp:lastModifiedBy>Muhammad Abdullah</cp:lastModifiedBy>
  <cp:revision>26</cp:revision>
  <dcterms:created xsi:type="dcterms:W3CDTF">2024-04-28T18:45:46Z</dcterms:created>
  <dcterms:modified xsi:type="dcterms:W3CDTF">2024-04-29T22:15:18Z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