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00" r:id="rId2"/>
    <p:sldId id="343" r:id="rId3"/>
    <p:sldId id="276" r:id="rId4"/>
    <p:sldId id="274" r:id="rId5"/>
    <p:sldId id="257" r:id="rId6"/>
    <p:sldId id="275" r:id="rId7"/>
    <p:sldId id="334" r:id="rId8"/>
    <p:sldId id="260" r:id="rId9"/>
    <p:sldId id="393" r:id="rId10"/>
    <p:sldId id="357" r:id="rId11"/>
    <p:sldId id="358" r:id="rId12"/>
    <p:sldId id="359" r:id="rId13"/>
    <p:sldId id="288" r:id="rId14"/>
    <p:sldId id="277" r:id="rId15"/>
    <p:sldId id="278" r:id="rId16"/>
    <p:sldId id="279" r:id="rId17"/>
    <p:sldId id="280" r:id="rId18"/>
    <p:sldId id="259" r:id="rId19"/>
    <p:sldId id="266" r:id="rId20"/>
    <p:sldId id="267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9" r:id="rId48"/>
    <p:sldId id="430" r:id="rId49"/>
    <p:sldId id="43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3E085-671E-4AA8-8EA5-35F3233E68E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9088-66E8-402C-8CC0-D0F0BF5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erro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2D8DFBE-48B4-47E5-AED5-BEA1CDC0F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CF63746-E4E2-4462-8448-873BC571C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EBD2757-C9BC-4060-BD7B-F8E6A6FCEBD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8C577B08-7C5A-4F1F-AF8B-4CA8E7ECEF56}" type="slidenum">
              <a:rPr lang="en-US" altLang="en-US" sz="4000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16</a:t>
            </a:fld>
            <a:endParaRPr lang="en-US" altLang="en-US" sz="4000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C34A8B29-4252-47E8-B5EA-E440DE6A2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DBA021D2-DF9E-4829-B8F3-3332E32DD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endParaRPr lang="en-AU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8D94B04-047E-48D8-81E0-2ADCE50AC9A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12684185-DBAF-45D0-AC60-D5524A405548}" type="slidenum">
              <a:rPr lang="en-US" altLang="en-US" sz="4000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17</a:t>
            </a:fld>
            <a:endParaRPr lang="en-US" altLang="en-US" sz="4000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A857834A-E7E7-45F2-8BAE-6B6A114E5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C2BF24BF-237F-4D50-B3B0-F7ABF116A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endParaRPr lang="en-AU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88AA627-0BFA-4BD2-8E56-464BB66E5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42A695-7329-438C-AEAD-0048435AF6B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BE4BE2C-9373-402B-A422-6793D5982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9BEC463-FCCB-417D-A65D-16627FE06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F8819B1-77B5-40AF-A469-53988FEC2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CDFA7A-9328-4A23-BE1D-89D152C6251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888C084-C89F-4955-BC3D-63A865B40E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091F365-8BC5-44BA-A7FE-68B41A637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C28BD99-07E4-4105-8BFB-38F8535AA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A3A913-5984-4D02-A275-C599836E7E5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F820C6D-8A6C-46ED-95DA-67B842CB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A3C7959-9A13-4587-9EC4-1364F84CE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0655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5047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649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859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10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51C0C79-EE8D-4A8C-AFAB-162C021139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54A4892D-EF6E-48AA-A687-26C40B433CB0}" type="slidenum">
              <a:rPr lang="en-US" altLang="en-US" sz="4000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3</a:t>
            </a:fld>
            <a:endParaRPr lang="en-US" altLang="en-US" sz="4000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CEC2CDCA-4903-4563-947F-BBD856093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688975"/>
            <a:ext cx="6078537" cy="34194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55C7AC8-7C3C-4CCC-B50B-06459384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lIns="92119" tIns="46841" rIns="92119" bIns="46841"/>
          <a:lstStyle/>
          <a:p>
            <a:pPr eaLnBrk="1">
              <a:defRPr/>
            </a:pPr>
            <a:endParaRPr lang="en-AU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834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0728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0649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7679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عنصر نائب لصورة الشريحة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عنصر نائب للملاحظات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EG" altLang="en-US" smtClean="0"/>
          </a:p>
        </p:txBody>
      </p:sp>
      <p:sp>
        <p:nvSpPr>
          <p:cNvPr id="45060" name="عنصر نائب لرقم الشريحة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BD9F16-7589-49EB-A7E8-5804BBDD3296}" type="slidenum">
              <a:rPr lang="ar-SA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49</a:t>
            </a:fld>
            <a:endParaRPr lang="ar-S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671C815-7125-42DA-AF63-AF1FA22A4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6C1EE2-B2CE-4024-B4E4-0093F84A1A3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764D0A9-9B5E-4B39-B60D-168091CF6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BCDAE7A-A3C5-40BA-98BC-E5213A6C9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52E570B-60B1-4F35-8F3D-D4552FAEE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80DB2A-CF2E-473E-9B35-EEE2E86E2C29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4303E02-A167-40F8-8F61-F6E7E8C01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655D49B-A8C4-4883-BC06-98D9AE24A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FF4B7B1-7486-4EBB-B736-F93379AD2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C535C69-1C8E-4BA2-B987-15016100F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9329591-3986-4915-8347-DB79974FF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F9ADAED-5B93-440F-AD85-5634FC2EB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Heuristic meaning : encouraging a person to learn, discover, understand, or solve problems on his or her own, as by experimenting, evaluating possible answers or solutions, or by trial and </a:t>
            </a:r>
            <a:r>
              <a:rPr lang="en-US" altLang="en-US">
                <a:latin typeface="Arial" panose="020B0604020202020204" pitchFamily="34" charset="0"/>
                <a:hlinkClick r:id="rId3" action="ppaction://hlinkfile"/>
              </a:rPr>
              <a:t>error</a:t>
            </a:r>
            <a:r>
              <a:rPr lang="en-US" altLang="en-US">
                <a:latin typeface="Arial" panose="020B0604020202020204" pitchFamily="34" charset="0"/>
              </a:rPr>
              <a:t>: a heuristic teaching method.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EA964B1-6472-48F0-B886-B6F9976E7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ECDE3D5-BA2B-4D1D-B92B-E38666402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0781FB7-89E3-42D9-BF89-2152862B998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3FCF9265-9999-4686-8CAD-82911A9E6F8B}" type="slidenum">
              <a:rPr lang="en-US" altLang="en-US" sz="4000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14</a:t>
            </a:fld>
            <a:endParaRPr lang="en-US" altLang="en-US" sz="4000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B53BB220-14A1-4D8B-86B9-8A9E9D579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3360143-203C-4CE5-8041-5262A5408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/>
              <a:t>Euclid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s algorithm is good for introducing the notion of an algorithm because it </a:t>
            </a:r>
          </a:p>
          <a:p>
            <a:pPr eaLnBrk="1">
              <a:defRPr/>
            </a:pPr>
            <a:r>
              <a:rPr lang="en-US"/>
              <a:t>makes a clear separation from a program that implements the algorithm.</a:t>
            </a:r>
          </a:p>
          <a:p>
            <a:pPr eaLnBrk="1">
              <a:defRPr/>
            </a:pPr>
            <a:r>
              <a:rPr lang="en-US"/>
              <a:t>It is also one that is familiar to most students.</a:t>
            </a:r>
          </a:p>
          <a:p>
            <a:pPr eaLnBrk="1">
              <a:defRPr/>
            </a:pPr>
            <a:endParaRPr lang="en-US"/>
          </a:p>
          <a:p>
            <a:pPr eaLnBrk="1">
              <a:defRPr/>
            </a:pPr>
            <a:r>
              <a:rPr lang="en-US"/>
              <a:t>Al Khowarizmi (many spellings possible...) –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algorism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 (originally) and then</a:t>
            </a:r>
          </a:p>
          <a:p>
            <a:pPr eaLnBrk="1">
              <a:defRPr/>
            </a:pPr>
            <a:r>
              <a:rPr lang="en-US"/>
              <a:t> later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algorithm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 come from his name.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0135AB0-461F-4882-A0DC-B15CED6777F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1140DBD6-31A6-42D5-87A1-2EB156C8EC2B}" type="slidenum">
              <a:rPr lang="en-US" altLang="en-US" sz="4000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15</a:t>
            </a:fld>
            <a:endParaRPr lang="en-US" altLang="en-US" sz="4000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9B7D5324-420F-4BFC-9B60-67005EDE3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4BE7EFA6-5211-4B62-8CCC-5FAD80EAF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endParaRPr lang="en-AU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ECF-9B48-4CC4-BDD6-D48C6E20A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3A4A8-AD79-4C93-908C-8AFB346B1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4A44-705D-4C77-A712-F2ADAB9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F980-BC76-434B-83FB-057914A3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735D-707A-40AD-8C18-611EA75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EC06-E019-4602-9056-7C9EF2E3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87FF-4249-48CF-99BB-B53679FEB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42BF-A4FD-4FE7-B88F-799E8D0D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5027-F043-4699-A51F-662C8AA1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11B9-DE30-4057-A075-AB750AD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FBC61-F5A6-4B20-A1C9-457DA9AF2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A64BD-AAF4-402C-9CBE-47885224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D1557-E355-43A4-B970-91E2B589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8B67-A3A9-49A0-B7BF-358FE100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87DF-EE4D-4208-934B-C14238A6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82F3A6C-C3F5-48C2-92C7-FDBC6B7577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983052-0E2A-4D00-B46F-B46490D0F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A52697F-14BB-4305-8375-6FE463366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46621-0219-4BFD-8EE0-1594C82E7B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929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4BE84-70A1-43A9-AA7F-A7959655AB5B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93AF-2E26-48A8-B822-6801722B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2582-CCD3-4CCF-B12A-5A47C909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4C33-EC4A-4663-87F6-B2AF8161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4F94-4776-4405-97C1-464EE688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6DCD-2056-4B6D-8299-2A77FE04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6CC4-46DE-4886-AE5B-CDDFA8AA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CE62-47F8-4D83-978D-6E708D20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7592-5C85-409C-AB89-82D3E010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EE9C2-45DA-475E-A283-CBD02E91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C6E2-F0DC-4474-B15A-68FF9750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EE2E-19FE-4A62-973E-1176DA7F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21D7-2899-4987-9462-F3D96EAC5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5860-0D6E-42BE-9F93-1A61CB6C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5275-A8DA-4EEE-8660-EC2D8F96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DF136-8119-410D-B950-885B0F3C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02F4-962B-428F-A96D-E666FFFE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CF99-AF1B-4115-AA80-8EE5DB6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0DAA-FFDE-4613-B77A-02047544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273B9-2DE1-4B69-AC8B-A591795D4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32F82-8193-4F7F-B618-6801D69AE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8F822-0D59-4E35-AC6C-E0C00A7A9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97C48-9360-42F6-A093-AAC38F47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CD291-195B-4D35-979A-3CD649FA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88F98-204C-4A13-B3D2-5F335FBE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56D3-6DBA-44AD-AA03-7C2757EC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81918-B996-41B5-9237-C6533A83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5F5FA-0F40-4D5B-A87A-B86F8E41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AB833-C4EC-4A68-8F72-BB8798FE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0A3A8-77C7-4A41-8D51-BB37DAA7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4379C-67DB-467E-9A28-A79FDC7B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46ED-7AFD-4EB2-945A-3BC48FF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A96F-ABED-4964-9AD0-34162E5E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C0BF-09E4-437F-968B-5C8820DE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51484-BF33-4930-850A-4EE840C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431E-CB67-4181-B4E9-36D8D27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2259-8504-489C-AADE-966610A7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D37B9-3262-4664-92FD-05190174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6506-6A35-4F87-A2D2-D8462E37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DDE0E-638D-4E47-8BB5-3684EA271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8319-F5BE-44AA-BF39-F443B57AD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6300-45BE-40EF-AAA3-075482EB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262CB-B3A7-491B-841D-822FA432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EE08C-8B19-4EB3-8897-425F3853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705F5-EAAE-4919-B048-C2D3A23C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D48C-5F5D-4079-8B9D-FE4A297F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06C0-B21D-4DE0-96DE-145B13C97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F729-CB9F-432B-AB5E-703B06FE788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C2DB-7054-4E3E-B25E-27853C792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F8B7-42A9-4307-8DDA-7AF9AF5A1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42B9-6B5A-41B3-AF99-5B5B2A0E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18AC-C461-4CA7-926A-1D24CC1E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5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2334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>
            <a:extLst>
              <a:ext uri="{FF2B5EF4-FFF2-40B4-BE49-F238E27FC236}">
                <a16:creationId xmlns:a16="http://schemas.microsoft.com/office/drawing/2014/main" id="{16556EF8-3168-48F5-A46B-EA0D1B21E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ar-EG" altLang="en-US"/>
          </a:p>
        </p:txBody>
      </p:sp>
      <p:pic>
        <p:nvPicPr>
          <p:cNvPr id="27651" name="Picture 2" descr="siide bar">
            <a:extLst>
              <a:ext uri="{FF2B5EF4-FFF2-40B4-BE49-F238E27FC236}">
                <a16:creationId xmlns:a16="http://schemas.microsoft.com/office/drawing/2014/main" id="{64A1B781-9E0B-4D8E-B5AD-7F4AC05624A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87084"/>
            <a:ext cx="9829800" cy="1371600"/>
          </a:xfrm>
          <a:noFill/>
        </p:spPr>
      </p:pic>
      <p:sp>
        <p:nvSpPr>
          <p:cNvPr id="27652" name="Text Box 3">
            <a:extLst>
              <a:ext uri="{FF2B5EF4-FFF2-40B4-BE49-F238E27FC236}">
                <a16:creationId xmlns:a16="http://schemas.microsoft.com/office/drawing/2014/main" id="{E813706D-1287-4DD6-9F53-0A334C22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0"/>
            <a:ext cx="75438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</a:rPr>
              <a:t>PROBABILISITIC ALGORITHM</a:t>
            </a:r>
          </a:p>
          <a:p>
            <a:pPr eaLnBrk="1" hangingPunct="1">
              <a:spcBef>
                <a:spcPct val="50000"/>
              </a:spcBef>
            </a:pPr>
            <a:endParaRPr lang="en-GB" altLang="en-US" sz="4400" b="1" dirty="0">
              <a:solidFill>
                <a:schemeClr val="bg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7655" name="Rectangle 13">
            <a:extLst>
              <a:ext uri="{FF2B5EF4-FFF2-40B4-BE49-F238E27FC236}">
                <a16:creationId xmlns:a16="http://schemas.microsoft.com/office/drawing/2014/main" id="{8109E4F0-C83F-4AD5-BA2A-564BDBDC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92" y="2153215"/>
            <a:ext cx="940190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In this algorithm, chosen values are used</a:t>
            </a:r>
          </a:p>
          <a:p>
            <a:pPr eaLnBrk="1" hangingPunct="1"/>
            <a:r>
              <a:rPr lang="en-US" altLang="en-US" sz="3200" dirty="0"/>
              <a:t> in such a way that the probability of chosen each value is known and controlled.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e.g. Randomize Quick Sort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27657" name="Slide Number Placeholder 15">
            <a:extLst>
              <a:ext uri="{FF2B5EF4-FFF2-40B4-BE49-F238E27FC236}">
                <a16:creationId xmlns:a16="http://schemas.microsoft.com/office/drawing/2014/main" id="{7A751BE2-C445-4C85-A479-543EF11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61987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807528-F487-469A-96AC-047D3AE2F25C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>
            <a:extLst>
              <a:ext uri="{FF2B5EF4-FFF2-40B4-BE49-F238E27FC236}">
                <a16:creationId xmlns:a16="http://schemas.microsoft.com/office/drawing/2014/main" id="{D21A4EDE-FFB2-4A25-9DD9-8997807CE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ar-EG" altLang="en-US"/>
          </a:p>
        </p:txBody>
      </p:sp>
      <p:pic>
        <p:nvPicPr>
          <p:cNvPr id="28675" name="Picture 2" descr="siide bar">
            <a:extLst>
              <a:ext uri="{FF2B5EF4-FFF2-40B4-BE49-F238E27FC236}">
                <a16:creationId xmlns:a16="http://schemas.microsoft.com/office/drawing/2014/main" id="{85B969F9-5DE4-4CD7-8317-ECA5E395152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-14514"/>
            <a:ext cx="9829800" cy="1371600"/>
          </a:xfrm>
          <a:noFill/>
        </p:spPr>
      </p:pic>
      <p:sp>
        <p:nvSpPr>
          <p:cNvPr id="28676" name="Text Box 3">
            <a:extLst>
              <a:ext uri="{FF2B5EF4-FFF2-40B4-BE49-F238E27FC236}">
                <a16:creationId xmlns:a16="http://schemas.microsoft.com/office/drawing/2014/main" id="{A91EAC41-3E06-48B6-AAB9-002B67C8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"/>
            <a:ext cx="754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3600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chemeClr val="bg1"/>
                </a:solidFill>
              </a:rPr>
              <a:t>       HEURISTIC ALGORITHM</a:t>
            </a:r>
            <a:endParaRPr lang="en-GB" altLang="en-US" sz="3600" b="1">
              <a:solidFill>
                <a:schemeClr val="bg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465AC0FC-ACF2-4B9D-91EC-68C15F5DB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3">
            <a:extLst>
              <a:ext uri="{FF2B5EF4-FFF2-40B4-BE49-F238E27FC236}">
                <a16:creationId xmlns:a16="http://schemas.microsoft.com/office/drawing/2014/main" id="{E624CE44-202D-49FC-AECC-BCD6DDBB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28680" name="Content Placeholder 2">
            <a:extLst>
              <a:ext uri="{FF2B5EF4-FFF2-40B4-BE49-F238E27FC236}">
                <a16:creationId xmlns:a16="http://schemas.microsoft.com/office/drawing/2014/main" id="{4EE6B83D-BB2A-4F61-8EE6-6C9F5631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9144000" cy="4724400"/>
          </a:xfrm>
        </p:spPr>
        <p:txBody>
          <a:bodyPr/>
          <a:lstStyle/>
          <a:p>
            <a:pPr algn="just" eaLnBrk="1" hangingPunct="1"/>
            <a:endParaRPr lang="en-US" altLang="en-US" b="1" dirty="0"/>
          </a:p>
          <a:p>
            <a:pPr algn="just" eaLnBrk="1" hangingPunct="1"/>
            <a:r>
              <a:rPr lang="en-US" altLang="en-US" b="1" dirty="0"/>
              <a:t>This type of algorithm is based largely on   optimism and often with minimal theoretical support. Here error can not be controlled but may be estimated how large it is.</a:t>
            </a:r>
            <a:endParaRPr lang="en-US" altLang="en-US" dirty="0"/>
          </a:p>
        </p:txBody>
      </p:sp>
      <p:sp>
        <p:nvSpPr>
          <p:cNvPr id="28682" name="Slide Number Placeholder 11">
            <a:extLst>
              <a:ext uri="{FF2B5EF4-FFF2-40B4-BE49-F238E27FC236}">
                <a16:creationId xmlns:a16="http://schemas.microsoft.com/office/drawing/2014/main" id="{91957D58-2851-4286-8B75-102A213F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629400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A9538F-2EF5-478C-9D06-2B74E2DA9E9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3E2AB855-81BD-4690-8524-B1FA423E7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ar-EG" altLang="en-US"/>
          </a:p>
        </p:txBody>
      </p:sp>
      <p:pic>
        <p:nvPicPr>
          <p:cNvPr id="29699" name="Picture 2" descr="siide bar">
            <a:extLst>
              <a:ext uri="{FF2B5EF4-FFF2-40B4-BE49-F238E27FC236}">
                <a16:creationId xmlns:a16="http://schemas.microsoft.com/office/drawing/2014/main" id="{F3F12567-37BF-4C74-B8D0-43DF647D076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486" y="136524"/>
            <a:ext cx="9971314" cy="1615191"/>
          </a:xfrm>
          <a:noFill/>
        </p:spPr>
      </p:pic>
      <p:sp>
        <p:nvSpPr>
          <p:cNvPr id="29700" name="Text Box 3">
            <a:extLst>
              <a:ext uri="{FF2B5EF4-FFF2-40B4-BE49-F238E27FC236}">
                <a16:creationId xmlns:a16="http://schemas.microsoft.com/office/drawing/2014/main" id="{360292CF-3EBB-467B-AA76-73426AAC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9660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chemeClr val="bg1"/>
                </a:solidFill>
              </a:rPr>
              <a:t>APPROXIMATE ALGORITHM </a:t>
            </a:r>
            <a:endParaRPr lang="en-GB" altLang="en-US" sz="3600" b="1" dirty="0">
              <a:solidFill>
                <a:schemeClr val="bg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9703" name="Rectangle 13">
            <a:extLst>
              <a:ext uri="{FF2B5EF4-FFF2-40B4-BE49-F238E27FC236}">
                <a16:creationId xmlns:a16="http://schemas.microsoft.com/office/drawing/2014/main" id="{A0097F24-309B-4CDB-A1E9-671629E3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E27BC9ED-EC77-481E-BC3C-2728FE9A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89151"/>
            <a:ext cx="9753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/>
              <a:t>In this algorithm, answer is obtained that is as précised as required in decimal notation. In other words it specifies the error we are willing to accept.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For example, two figures accuracy or 8 figures or whatever is required.</a:t>
            </a:r>
          </a:p>
        </p:txBody>
      </p:sp>
      <p:sp>
        <p:nvSpPr>
          <p:cNvPr id="29706" name="Slide Number Placeholder 10">
            <a:extLst>
              <a:ext uri="{FF2B5EF4-FFF2-40B4-BE49-F238E27FC236}">
                <a16:creationId xmlns:a16="http://schemas.microsoft.com/office/drawing/2014/main" id="{BDFEA9C3-26E2-4ED2-87D4-0F0CF9E9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53201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65D3E5-208E-446A-884D-99EAF8485DE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D64D-D4A7-4265-85D4-1CBADBC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8410"/>
            <a:ext cx="9144000" cy="607219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en-AU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Greatest Common Divisor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D3DA-6D4F-4D25-A300-3051AD76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662" y="695400"/>
            <a:ext cx="8708678" cy="5468317"/>
          </a:xfrm>
        </p:spPr>
        <p:txBody>
          <a:bodyPr/>
          <a:lstStyle/>
          <a:p>
            <a:pPr marL="0" indent="0">
              <a:spcBef>
                <a:spcPts val="0"/>
              </a:spcBef>
              <a:defRPr/>
            </a:pPr>
            <a:r>
              <a:rPr lang="en-AU" dirty="0">
                <a:ea typeface="+mn-ea"/>
              </a:rPr>
              <a:t>We will study 3 algorithms for GCD computation to illustrate the following:</a:t>
            </a:r>
          </a:p>
          <a:p>
            <a:pPr marL="401822" indent="-401822">
              <a:spcBef>
                <a:spcPts val="0"/>
              </a:spcBef>
              <a:buFont typeface="Arial"/>
              <a:buChar char="•"/>
              <a:defRPr/>
            </a:pPr>
            <a:r>
              <a:rPr lang="en-AU" dirty="0">
                <a:ea typeface="+mn-ea"/>
              </a:rPr>
              <a:t>The non-ambiguity requirement for each step of an algorithm cannot be </a:t>
            </a:r>
            <a:r>
              <a:rPr lang="en-AU" dirty="0" smtClean="0">
                <a:ea typeface="+mn-ea"/>
              </a:rPr>
              <a:t>compromised</a:t>
            </a:r>
            <a:r>
              <a:rPr lang="en-AU" dirty="0">
                <a:ea typeface="+mn-ea"/>
              </a:rPr>
              <a:t>.</a:t>
            </a:r>
          </a:p>
          <a:p>
            <a:pPr marL="401822" indent="-401822">
              <a:spcBef>
                <a:spcPts val="0"/>
              </a:spcBef>
              <a:buFont typeface="Arial"/>
              <a:buChar char="•"/>
              <a:defRPr/>
            </a:pPr>
            <a:r>
              <a:rPr lang="en-AU" dirty="0">
                <a:ea typeface="+mn-ea"/>
              </a:rPr>
              <a:t>The range of inputs for which an algorithm works has to be specified carefully. </a:t>
            </a:r>
          </a:p>
          <a:p>
            <a:pPr marL="401822" indent="-401822">
              <a:spcBef>
                <a:spcPts val="0"/>
              </a:spcBef>
              <a:buFont typeface="Arial"/>
              <a:buChar char="•"/>
              <a:defRPr/>
            </a:pPr>
            <a:r>
              <a:rPr lang="en-AU" dirty="0">
                <a:ea typeface="+mn-ea"/>
              </a:rPr>
              <a:t>The same algorithm can be represented in several different ways.</a:t>
            </a:r>
          </a:p>
          <a:p>
            <a:pPr marL="401822" indent="-401822">
              <a:spcBef>
                <a:spcPts val="0"/>
              </a:spcBef>
              <a:buFont typeface="Arial"/>
              <a:buChar char="•"/>
              <a:defRPr/>
            </a:pPr>
            <a:r>
              <a:rPr lang="en-AU" dirty="0">
                <a:ea typeface="+mn-ea"/>
              </a:rPr>
              <a:t>There may exist several algorithms for solving the same problem.</a:t>
            </a:r>
          </a:p>
          <a:p>
            <a:pPr marL="401822" indent="-401822">
              <a:spcBef>
                <a:spcPts val="0"/>
              </a:spcBef>
              <a:buFont typeface="Arial"/>
              <a:buChar char="•"/>
              <a:defRPr/>
            </a:pPr>
            <a:r>
              <a:rPr lang="en-AU" dirty="0">
                <a:ea typeface="+mn-ea"/>
              </a:rPr>
              <a:t>Algorithms for the same problem can be based on very different ideas and can solve the problem with dramatically different speeds.</a:t>
            </a:r>
          </a:p>
          <a:p>
            <a:pPr marL="0" indent="0">
              <a:spcBef>
                <a:spcPts val="0"/>
              </a:spcBef>
              <a:defRPr/>
            </a:pPr>
            <a:endParaRPr lang="en-AU" dirty="0">
              <a:ea typeface="+mn-ea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1C5D4C44-4639-4CC4-94F8-A5C046CB8DBD}"/>
              </a:ext>
            </a:extLst>
          </p:cNvPr>
          <p:cNvSpPr txBox="1">
            <a:spLocks/>
          </p:cNvSpPr>
          <p:nvPr/>
        </p:nvSpPr>
        <p:spPr bwMode="auto">
          <a:xfrm>
            <a:off x="9893350" y="6314406"/>
            <a:ext cx="589359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855B453C-DF5D-4CF4-84A6-96E06F2C02AC}" type="slidenum">
              <a:rPr lang="en-US" altLang="en-US" sz="1406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13</a:t>
            </a:fld>
            <a:endParaRPr lang="en-US" altLang="en-US" sz="1406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4A33B7E2-1186-4481-B0DA-BFF68BF9C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4873" y="267891"/>
            <a:ext cx="7167346" cy="67977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Alg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 1: Euclid</a:t>
            </a:r>
            <a:r>
              <a:rPr lang="ja-JP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’</a:t>
            </a:r>
            <a:r>
              <a:rPr lang="en-US" altLang="ja-JP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s Algorithm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95CF060-C1BD-47B5-8715-728DBD297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1662" y="999009"/>
            <a:ext cx="8708678" cy="55185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12" dirty="0"/>
              <a:t>Problem: Find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</a:t>
            </a:r>
            <a:r>
              <a:rPr lang="en-US" altLang="en-US" sz="2812" i="1" dirty="0" err="1"/>
              <a:t>m,n</a:t>
            </a:r>
            <a:r>
              <a:rPr lang="en-US" altLang="en-US" sz="2812" dirty="0"/>
              <a:t>), the greatest common divisor of two nonnegative, not both zero integers </a:t>
            </a:r>
            <a:r>
              <a:rPr lang="en-US" altLang="en-US" sz="2812" i="1" dirty="0"/>
              <a:t>m </a:t>
            </a:r>
            <a:r>
              <a:rPr lang="en-US" altLang="en-US" sz="2812" dirty="0"/>
              <a:t>and </a:t>
            </a:r>
            <a:r>
              <a:rPr lang="en-US" altLang="en-US" sz="2812" i="1" dirty="0"/>
              <a:t>n</a:t>
            </a:r>
            <a:endParaRPr lang="en-US" altLang="en-US" sz="2812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12" dirty="0"/>
              <a:t>Examples: 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(60,24) = 12,   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(60,0) = 60,   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(0,0) = ?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12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12" dirty="0"/>
              <a:t>Euclid</a:t>
            </a:r>
            <a:r>
              <a:rPr lang="ja-JP" altLang="en-US" sz="2812" dirty="0">
                <a:latin typeface="Arial" panose="020B0604020202020204" pitchFamily="34" charset="0"/>
              </a:rPr>
              <a:t>’</a:t>
            </a:r>
            <a:r>
              <a:rPr lang="en-US" altLang="ja-JP" sz="2812" dirty="0"/>
              <a:t>s algorithm is based on repeated application of equality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2812" dirty="0" err="1"/>
              <a:t>gcd</a:t>
            </a:r>
            <a:r>
              <a:rPr lang="en-US" altLang="en-US" sz="2812" dirty="0"/>
              <a:t>(</a:t>
            </a:r>
            <a:r>
              <a:rPr lang="en-US" altLang="en-US" sz="2812" i="1" dirty="0" err="1"/>
              <a:t>m,n</a:t>
            </a:r>
            <a:r>
              <a:rPr lang="en-US" altLang="en-US" sz="2812" dirty="0"/>
              <a:t>) =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</a:t>
            </a:r>
            <a:r>
              <a:rPr lang="en-US" altLang="en-US" sz="2812" i="1" dirty="0"/>
              <a:t>n, m </a:t>
            </a:r>
            <a:r>
              <a:rPr lang="en-US" altLang="en-US" sz="2812" dirty="0"/>
              <a:t>mod </a:t>
            </a:r>
            <a:r>
              <a:rPr lang="en-US" altLang="en-US" sz="2812" i="1" dirty="0"/>
              <a:t>n</a:t>
            </a:r>
            <a:r>
              <a:rPr lang="en-US" altLang="en-US" sz="2812" dirty="0"/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12" dirty="0"/>
              <a:t>until the second number becomes 0, which makes the problem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12" dirty="0"/>
              <a:t>trivial.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12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12" dirty="0"/>
              <a:t>Example: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(60,24) =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(24,12) = </a:t>
            </a:r>
            <a:r>
              <a:rPr lang="en-US" altLang="en-US" sz="2812" dirty="0" err="1"/>
              <a:t>gcd</a:t>
            </a:r>
            <a:r>
              <a:rPr lang="en-US" altLang="en-US" sz="2812" dirty="0"/>
              <a:t>(12,0) = 12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2A0008FE-2BCB-4743-A14F-A4A2F3F52E4B}"/>
              </a:ext>
            </a:extLst>
          </p:cNvPr>
          <p:cNvSpPr txBox="1">
            <a:spLocks/>
          </p:cNvSpPr>
          <p:nvPr/>
        </p:nvSpPr>
        <p:spPr bwMode="auto">
          <a:xfrm>
            <a:off x="9893350" y="6314406"/>
            <a:ext cx="589359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B0EAB9B1-9618-4E3B-B2E4-6AC331C3785E}" type="slidenum">
              <a:rPr lang="en-US" altLang="en-US" sz="1406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14</a:t>
            </a:fld>
            <a:endParaRPr lang="en-US" altLang="en-US" sz="1406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70A58DA5-DEFE-45E6-A343-726ED34E0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3869" y="166316"/>
            <a:ext cx="8408350" cy="579313"/>
          </a:xfrm>
        </p:spPr>
        <p:txBody>
          <a:bodyPr>
            <a:normAutofit fontScale="90000"/>
          </a:bodyPr>
          <a:lstStyle/>
          <a:p>
            <a:pPr algn="ctr" eaLnBrk="1">
              <a:defRPr/>
            </a:pPr>
            <a:r>
              <a:rPr lang="en-US" sz="3600" b="1" dirty="0">
                <a:solidFill>
                  <a:srgbClr val="0070C0"/>
                </a:solidFill>
              </a:rPr>
              <a:t>Two descriptions of Euclid</a:t>
            </a:r>
            <a:r>
              <a:rPr lang="ja-JP" altLang="en-US" sz="3600" b="1" dirty="0">
                <a:solidFill>
                  <a:srgbClr val="0070C0"/>
                </a:solidFill>
                <a:latin typeface="Arial" pitchFamily="34" charset="0"/>
              </a:rPr>
              <a:t>’</a:t>
            </a:r>
            <a:r>
              <a:rPr lang="en-US" altLang="ja-JP" sz="3600" b="1" dirty="0">
                <a:solidFill>
                  <a:srgbClr val="0070C0"/>
                </a:solidFill>
              </a:rPr>
              <a:t>s algorithm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351AC9-6B04-4772-AE33-AB580FA50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9822" y="1252389"/>
            <a:ext cx="11572407" cy="53667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AU" altLang="en-US" sz="3600" b="1" dirty="0"/>
              <a:t>Step 1  If </a:t>
            </a:r>
            <a:r>
              <a:rPr lang="en-AU" altLang="en-US" sz="3600" b="1" i="1" dirty="0"/>
              <a:t>n</a:t>
            </a:r>
            <a:r>
              <a:rPr lang="en-AU" altLang="en-US" sz="3600" b="1" dirty="0"/>
              <a:t> = 0, return </a:t>
            </a:r>
            <a:r>
              <a:rPr lang="en-AU" altLang="en-US" sz="3600" b="1" i="1" dirty="0"/>
              <a:t>m</a:t>
            </a:r>
            <a:r>
              <a:rPr lang="en-AU" altLang="en-US" sz="3600" b="1" dirty="0"/>
              <a:t> and stop; otherwise go to Step 2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600" b="1" dirty="0"/>
              <a:t>Step 2  Divide </a:t>
            </a:r>
            <a:r>
              <a:rPr lang="en-AU" altLang="en-US" sz="3600" b="1" i="1" dirty="0"/>
              <a:t>m</a:t>
            </a:r>
            <a:r>
              <a:rPr lang="en-AU" altLang="en-US" sz="3600" b="1" dirty="0"/>
              <a:t> by </a:t>
            </a:r>
            <a:r>
              <a:rPr lang="en-AU" altLang="en-US" sz="3600" b="1" i="1" dirty="0"/>
              <a:t>n </a:t>
            </a:r>
            <a:r>
              <a:rPr lang="en-AU" altLang="en-US" sz="3600" b="1" dirty="0"/>
              <a:t>and assign the value of the remainder to</a:t>
            </a:r>
            <a:r>
              <a:rPr lang="en-AU" altLang="en-US" sz="3600" b="1" i="1" dirty="0"/>
              <a:t> r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600" b="1" dirty="0"/>
              <a:t>Step 3  Assign the value of </a:t>
            </a:r>
            <a:r>
              <a:rPr lang="en-AU" altLang="en-US" sz="3600" b="1" i="1" dirty="0"/>
              <a:t>n </a:t>
            </a:r>
            <a:r>
              <a:rPr lang="en-AU" altLang="en-US" sz="3600" b="1" dirty="0"/>
              <a:t>to </a:t>
            </a:r>
            <a:r>
              <a:rPr lang="en-AU" altLang="en-US" sz="3600" b="1" i="1" dirty="0"/>
              <a:t>m</a:t>
            </a:r>
            <a:r>
              <a:rPr lang="en-AU" altLang="en-US" sz="3600" b="1" dirty="0"/>
              <a:t> and the value of </a:t>
            </a:r>
            <a:r>
              <a:rPr lang="en-AU" altLang="en-US" sz="3600" b="1" i="1" dirty="0"/>
              <a:t>r</a:t>
            </a:r>
            <a:r>
              <a:rPr lang="en-AU" altLang="en-US" sz="3600" b="1" dirty="0"/>
              <a:t> to </a:t>
            </a:r>
            <a:r>
              <a:rPr lang="en-AU" altLang="en-US" sz="3600" b="1" i="1" dirty="0"/>
              <a:t>n.  </a:t>
            </a:r>
            <a:r>
              <a:rPr lang="en-AU" altLang="en-US" sz="3600" b="1" dirty="0"/>
              <a:t>Go to Step 1.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4000" b="1" dirty="0"/>
              <a:t>	  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dirty="0">
                <a:solidFill>
                  <a:srgbClr val="800000"/>
                </a:solidFill>
              </a:rPr>
              <a:t>ALGORITHM Euclid(m, n)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dirty="0">
                <a:solidFill>
                  <a:srgbClr val="800000"/>
                </a:solidFill>
              </a:rPr>
              <a:t>//Computes </a:t>
            </a:r>
            <a:r>
              <a:rPr lang="en-AU" altLang="en-US" sz="3900" b="1" dirty="0" err="1">
                <a:solidFill>
                  <a:srgbClr val="800000"/>
                </a:solidFill>
              </a:rPr>
              <a:t>gcd</a:t>
            </a:r>
            <a:r>
              <a:rPr lang="en-AU" altLang="en-US" sz="3900" b="1" dirty="0">
                <a:solidFill>
                  <a:srgbClr val="800000"/>
                </a:solidFill>
              </a:rPr>
              <a:t>(m, n) by Euclid</a:t>
            </a:r>
            <a:r>
              <a:rPr lang="en-AU" altLang="en-AU" sz="3900" b="1" dirty="0">
                <a:solidFill>
                  <a:srgbClr val="800000"/>
                </a:solidFill>
              </a:rPr>
              <a:t>’</a:t>
            </a:r>
            <a:r>
              <a:rPr lang="en-AU" altLang="en-US" sz="3900" b="1" dirty="0">
                <a:solidFill>
                  <a:srgbClr val="800000"/>
                </a:solidFill>
              </a:rPr>
              <a:t>s algorithm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dirty="0">
                <a:solidFill>
                  <a:srgbClr val="800000"/>
                </a:solidFill>
              </a:rPr>
              <a:t>//Input: Two nonnegative, not-both-zero integers m and n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dirty="0">
                <a:solidFill>
                  <a:srgbClr val="800000"/>
                </a:solidFill>
              </a:rPr>
              <a:t>//Output: Greatest common divisor of m and 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dirty="0">
                <a:solidFill>
                  <a:srgbClr val="800000"/>
                </a:solidFill>
              </a:rPr>
              <a:t>while</a:t>
            </a:r>
            <a:r>
              <a:rPr lang="en-AU" altLang="en-US" sz="3900" b="1" i="1" dirty="0">
                <a:solidFill>
                  <a:srgbClr val="800000"/>
                </a:solidFill>
              </a:rPr>
              <a:t> n</a:t>
            </a:r>
            <a:r>
              <a:rPr lang="en-AU" altLang="en-US" sz="3900" b="1" dirty="0">
                <a:solidFill>
                  <a:srgbClr val="800000"/>
                </a:solidFill>
              </a:rPr>
              <a:t> ≠ 0 do</a:t>
            </a:r>
            <a:r>
              <a:rPr lang="en-AU" altLang="en-US" sz="3900" b="1" i="1" dirty="0">
                <a:solidFill>
                  <a:srgbClr val="800000"/>
                </a:solidFill>
              </a:rPr>
              <a:t>           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i="1" dirty="0">
                <a:solidFill>
                  <a:srgbClr val="800000"/>
                </a:solidFill>
              </a:rPr>
              <a:t>	r ← m </a:t>
            </a:r>
            <a:r>
              <a:rPr lang="en-AU" altLang="en-US" sz="3900" b="1" dirty="0">
                <a:solidFill>
                  <a:srgbClr val="800000"/>
                </a:solidFill>
              </a:rPr>
              <a:t>mod </a:t>
            </a:r>
            <a:r>
              <a:rPr lang="en-AU" altLang="en-US" sz="3900" b="1" i="1" dirty="0">
                <a:solidFill>
                  <a:srgbClr val="800000"/>
                </a:solidFill>
              </a:rPr>
              <a:t>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i="1" dirty="0">
                <a:solidFill>
                  <a:srgbClr val="800000"/>
                </a:solidFill>
              </a:rPr>
              <a:t>    m← n  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i="1" dirty="0">
                <a:solidFill>
                  <a:srgbClr val="800000"/>
                </a:solidFill>
              </a:rPr>
              <a:t>    n ← r   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AU" altLang="en-US" sz="3900" b="1" dirty="0">
                <a:solidFill>
                  <a:srgbClr val="800000"/>
                </a:solidFill>
              </a:rPr>
              <a:t>return</a:t>
            </a:r>
            <a:r>
              <a:rPr lang="en-AU" altLang="en-US" sz="3900" b="1" i="1" dirty="0">
                <a:solidFill>
                  <a:srgbClr val="800000"/>
                </a:solidFill>
              </a:rPr>
              <a:t> m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E6CC45DE-760F-4C60-926E-E83A7803A7FF}"/>
              </a:ext>
            </a:extLst>
          </p:cNvPr>
          <p:cNvSpPr txBox="1">
            <a:spLocks/>
          </p:cNvSpPr>
          <p:nvPr/>
        </p:nvSpPr>
        <p:spPr bwMode="auto">
          <a:xfrm>
            <a:off x="9893350" y="6314406"/>
            <a:ext cx="589359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46021460-5559-436F-A281-9D3F0BF7CC4C}" type="slidenum">
              <a:rPr lang="en-US" altLang="en-US" sz="1406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15</a:t>
            </a:fld>
            <a:endParaRPr lang="en-US" altLang="en-US" sz="1406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B721E4CC-ACF5-40A5-B09B-96D6A4C8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Alg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 2: Minimum Iterating down to Zero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3B048D4-5EE7-4792-B522-97F804D7D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844"/>
              </a:spcBef>
              <a:buNone/>
            </a:pPr>
            <a:r>
              <a:rPr lang="en-AU" altLang="en-US" sz="2812"/>
              <a:t>Consecutive integer checking algorithm</a:t>
            </a:r>
          </a:p>
          <a:p>
            <a:pPr marL="0" indent="0">
              <a:spcBef>
                <a:spcPts val="844"/>
              </a:spcBef>
              <a:buNone/>
            </a:pPr>
            <a:r>
              <a:rPr lang="en-AU" altLang="en-US" b="1"/>
              <a:t>Step 1  </a:t>
            </a:r>
            <a:r>
              <a:rPr lang="en-AU" altLang="en-US"/>
              <a:t>Assign the value of min{</a:t>
            </a:r>
            <a:r>
              <a:rPr lang="en-AU" altLang="en-US" i="1"/>
              <a:t>m,n</a:t>
            </a:r>
            <a:r>
              <a:rPr lang="en-AU" altLang="en-US"/>
              <a:t>} to </a:t>
            </a:r>
            <a:r>
              <a:rPr lang="en-AU" altLang="en-US" i="1"/>
              <a:t>t</a:t>
            </a:r>
            <a:endParaRPr lang="en-AU" altLang="en-US"/>
          </a:p>
          <a:p>
            <a:pPr marL="0" indent="0">
              <a:spcBef>
                <a:spcPts val="844"/>
              </a:spcBef>
              <a:buNone/>
            </a:pPr>
            <a:r>
              <a:rPr lang="en-AU" altLang="en-US" b="1"/>
              <a:t>Step 2  </a:t>
            </a:r>
            <a:r>
              <a:rPr lang="en-AU" altLang="en-US"/>
              <a:t>Divide </a:t>
            </a:r>
            <a:r>
              <a:rPr lang="en-AU" altLang="en-US" i="1"/>
              <a:t>m</a:t>
            </a:r>
            <a:r>
              <a:rPr lang="en-AU" altLang="en-US"/>
              <a:t> by </a:t>
            </a:r>
            <a:r>
              <a:rPr lang="en-AU" altLang="en-US" i="1"/>
              <a:t>t.  </a:t>
            </a:r>
            <a:r>
              <a:rPr lang="en-AU" altLang="en-US"/>
              <a:t>If the remainder is 0, go to Step 3; otherwise, go to Step 4</a:t>
            </a:r>
            <a:endParaRPr lang="en-AU" altLang="en-US" i="1"/>
          </a:p>
          <a:p>
            <a:pPr marL="0" indent="0">
              <a:spcBef>
                <a:spcPts val="844"/>
              </a:spcBef>
              <a:buNone/>
            </a:pPr>
            <a:r>
              <a:rPr lang="en-AU" altLang="en-US" b="1"/>
              <a:t>Step 3  </a:t>
            </a:r>
            <a:r>
              <a:rPr lang="en-AU" altLang="en-US"/>
              <a:t>Divide </a:t>
            </a:r>
            <a:r>
              <a:rPr lang="en-AU" altLang="en-US" i="1"/>
              <a:t>n</a:t>
            </a:r>
            <a:r>
              <a:rPr lang="en-AU" altLang="en-US"/>
              <a:t> by </a:t>
            </a:r>
            <a:r>
              <a:rPr lang="en-AU" altLang="en-US" i="1"/>
              <a:t>t.  </a:t>
            </a:r>
            <a:r>
              <a:rPr lang="en-AU" altLang="en-US"/>
              <a:t>If the remainder is 0, return </a:t>
            </a:r>
            <a:r>
              <a:rPr lang="en-AU" altLang="en-US" i="1"/>
              <a:t>t</a:t>
            </a:r>
            <a:r>
              <a:rPr lang="en-AU" altLang="en-US"/>
              <a:t> and stop; otherwise, go to Step 4</a:t>
            </a:r>
            <a:endParaRPr lang="en-AU" altLang="en-US" i="1"/>
          </a:p>
          <a:p>
            <a:pPr marL="0" indent="0">
              <a:spcBef>
                <a:spcPts val="844"/>
              </a:spcBef>
              <a:buNone/>
            </a:pPr>
            <a:r>
              <a:rPr lang="en-AU" altLang="en-US" b="1"/>
              <a:t>Step 4  </a:t>
            </a:r>
            <a:r>
              <a:rPr lang="en-AU" altLang="en-US"/>
              <a:t>Decrease </a:t>
            </a:r>
            <a:r>
              <a:rPr lang="en-AU" altLang="en-US" i="1"/>
              <a:t>t </a:t>
            </a:r>
            <a:r>
              <a:rPr lang="en-AU" altLang="en-US"/>
              <a:t>by 1 and go to Step 2</a:t>
            </a:r>
          </a:p>
          <a:p>
            <a:pPr marL="0" indent="0">
              <a:spcBef>
                <a:spcPts val="844"/>
              </a:spcBef>
              <a:buNone/>
            </a:pPr>
            <a:endParaRPr lang="en-AU" altLang="en-US" sz="3586"/>
          </a:p>
          <a:p>
            <a:pPr marL="0" indent="0">
              <a:spcBef>
                <a:spcPts val="844"/>
              </a:spcBef>
              <a:buNone/>
            </a:pPr>
            <a:endParaRPr lang="en-AU" altLang="en-US" sz="3586"/>
          </a:p>
          <a:p>
            <a:pPr marL="0" indent="0">
              <a:spcBef>
                <a:spcPts val="844"/>
              </a:spcBef>
            </a:pPr>
            <a:endParaRPr lang="en-AU" altLang="en-US"/>
          </a:p>
          <a:p>
            <a:pPr lvl="1" indent="0">
              <a:spcBef>
                <a:spcPts val="844"/>
              </a:spcBef>
            </a:pPr>
            <a:endParaRPr lang="en-AU" altLang="en-US"/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2FDD3EED-6405-4333-B045-67E5295820F8}"/>
              </a:ext>
            </a:extLst>
          </p:cNvPr>
          <p:cNvSpPr txBox="1">
            <a:spLocks/>
          </p:cNvSpPr>
          <p:nvPr/>
        </p:nvSpPr>
        <p:spPr bwMode="auto">
          <a:xfrm>
            <a:off x="9893350" y="6314406"/>
            <a:ext cx="589359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380560BA-D3AA-4E01-BD3A-3BA4D992210D}" type="slidenum">
              <a:rPr lang="en-US" altLang="en-US" sz="1406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16</a:t>
            </a:fld>
            <a:endParaRPr lang="en-US" altLang="en-US" sz="1406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2B815328-2C59-49CB-9F16-62DB8E7AA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527" y="362619"/>
            <a:ext cx="10515600" cy="132556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Alg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 3: Using Primes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D513A18-1F9C-478C-8A6A-20DD26009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12" dirty="0"/>
              <a:t>Middle-school procedure: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Step 1  </a:t>
            </a:r>
            <a:r>
              <a:rPr lang="en-US" altLang="en-US" dirty="0"/>
              <a:t>Find the prime factorization of </a:t>
            </a:r>
            <a:r>
              <a:rPr lang="en-US" altLang="en-US" i="1" dirty="0"/>
              <a:t>m</a:t>
            </a:r>
            <a:endParaRPr lang="pt-BR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Step 2  </a:t>
            </a:r>
            <a:r>
              <a:rPr lang="en-US" altLang="en-US" dirty="0"/>
              <a:t>Find the prime factorization of </a:t>
            </a:r>
            <a:r>
              <a:rPr lang="en-US" altLang="en-US" i="1" dirty="0"/>
              <a:t>n</a:t>
            </a:r>
            <a:endParaRPr lang="pt-BR" altLang="en-US" i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Step 3  </a:t>
            </a:r>
            <a:r>
              <a:rPr lang="en-US" altLang="en-US" dirty="0"/>
              <a:t>Find all the common prime factors</a:t>
            </a:r>
            <a:endParaRPr lang="pt-BR" altLang="en-US" i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Step 4  </a:t>
            </a:r>
            <a:r>
              <a:rPr lang="en-US" altLang="en-US" dirty="0"/>
              <a:t>Compute the product of all the  common prime factors and return it as </a:t>
            </a:r>
            <a:r>
              <a:rPr lang="en-US" altLang="en-US" dirty="0" err="1"/>
              <a:t>gcd</a:t>
            </a:r>
            <a:r>
              <a:rPr lang="en-US" altLang="en-US" i="1" dirty="0"/>
              <a:t>(</a:t>
            </a:r>
            <a:r>
              <a:rPr lang="en-US" altLang="en-US" i="1" dirty="0" err="1"/>
              <a:t>m,n</a:t>
            </a:r>
            <a:r>
              <a:rPr lang="en-US" altLang="en-US" dirty="0"/>
              <a:t>)</a:t>
            </a:r>
            <a:endParaRPr lang="en-US" altLang="en-US" i="1" dirty="0"/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Is this an algorithm?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</a:pPr>
            <a:endParaRPr lang="en-US" altLang="en-US" dirty="0"/>
          </a:p>
          <a:p>
            <a:pPr lvl="1" indent="0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6D07F37B-C216-41FB-921F-39BDE10094F4}"/>
              </a:ext>
            </a:extLst>
          </p:cNvPr>
          <p:cNvSpPr txBox="1">
            <a:spLocks/>
          </p:cNvSpPr>
          <p:nvPr/>
        </p:nvSpPr>
        <p:spPr bwMode="auto">
          <a:xfrm>
            <a:off x="9893350" y="6314406"/>
            <a:ext cx="589359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BBFFC4DD-B5D0-4B8B-8756-B8B506D889F6}" type="slidenum">
              <a:rPr lang="en-US" altLang="en-US" sz="1406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17</a:t>
            </a:fld>
            <a:endParaRPr lang="en-US" altLang="en-US" sz="1406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  <p:sp>
        <p:nvSpPr>
          <p:cNvPr id="17413" name="Rectangle 1">
            <a:extLst>
              <a:ext uri="{FF2B5EF4-FFF2-40B4-BE49-F238E27FC236}">
                <a16:creationId xmlns:a16="http://schemas.microsoft.com/office/drawing/2014/main" id="{00C1C724-B371-4417-B924-6BAE1B2A6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35" y="4948164"/>
            <a:ext cx="4015010" cy="914866"/>
          </a:xfrm>
          <a:prstGeom prst="rect">
            <a:avLst/>
          </a:prstGeom>
          <a:noFill/>
          <a:ln w="9525">
            <a:solidFill>
              <a:srgbClr val="5B737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r>
              <a:rPr lang="en-AU" altLang="en-US" sz="2672" baseline="30000">
                <a:solidFill>
                  <a:srgbClr val="800000"/>
                </a:solidFill>
              </a:rPr>
              <a:t>60 = 2 . 2 . 3 . 5</a:t>
            </a:r>
          </a:p>
          <a:p>
            <a:pPr eaLnBrk="1"/>
            <a:r>
              <a:rPr lang="en-AU" altLang="en-US" sz="2672" baseline="30000">
                <a:solidFill>
                  <a:srgbClr val="800000"/>
                </a:solidFill>
              </a:rPr>
              <a:t>24 = 2 . 2 . 2 . 3</a:t>
            </a:r>
          </a:p>
          <a:p>
            <a:pPr eaLnBrk="1"/>
            <a:r>
              <a:rPr lang="en-AU" altLang="en-US" sz="2672" baseline="30000">
                <a:solidFill>
                  <a:srgbClr val="800000"/>
                </a:solidFill>
              </a:rPr>
              <a:t> gcd(60, 24) = 2 . 2 . 3 = 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EE138FB-664D-4D0A-878F-421E9ABAF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Correctness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B53000-3AE1-4D52-BBBF-C64DB1F9B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How do you know an algorithm is correct?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produces the correct output on every input</a:t>
            </a:r>
          </a:p>
          <a:p>
            <a:pPr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Since there are usually infinitely many inputs, it is not trivial</a:t>
            </a:r>
          </a:p>
          <a:p>
            <a:pPr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Saying "it's obvious" can be dangerous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often one's intuition is tricked by one particular kind of input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227B6337-9599-477A-ACC6-028AE9A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CSCE 411, Spring 2013:  Set 1</a:t>
            </a:r>
          </a:p>
        </p:txBody>
      </p:sp>
      <p:sp>
        <p:nvSpPr>
          <p:cNvPr id="8197" name="Slide Number Placeholder 5">
            <a:extLst>
              <a:ext uri="{FF2B5EF4-FFF2-40B4-BE49-F238E27FC236}">
                <a16:creationId xmlns:a16="http://schemas.microsoft.com/office/drawing/2014/main" id="{A5D0ED67-982A-4755-945E-07EDC5B6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CAAFC6-D9D3-427F-9AB4-BBAE51312FE7}" type="slidenum">
              <a:rPr lang="en-US" altLang="en-US" sz="1000"/>
              <a:pPr/>
              <a:t>18</a:t>
            </a:fld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C8DA777-2DC0-43C0-8B22-60B427CC3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Efficiency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5B36802-0EFA-484B-B7DA-4F0D4B448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Software is always outstripping hardware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need faster CPU, more memory for latest version of popular programs</a:t>
            </a:r>
          </a:p>
          <a:p>
            <a:pPr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Given a problem: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what is an efficient algorithm?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what is the most efficient algorithm?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does there even exist an algorithm?</a:t>
            </a:r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id="{959C8D69-E154-44F7-BF5A-9C15DA2C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/>
              <a:t>CSCE 411, Spring 2013:  Set 1</a:t>
            </a:r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id="{174F14E9-A861-4BB3-A62A-E68AAE5B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F63CA1-B24C-4B6A-B0F8-CE95BF387CF5}" type="slidenum">
              <a:rPr lang="en-US" altLang="en-US" sz="1000"/>
              <a:pPr/>
              <a:t>19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>
            <a:extLst>
              <a:ext uri="{FF2B5EF4-FFF2-40B4-BE49-F238E27FC236}">
                <a16:creationId xmlns:a16="http://schemas.microsoft.com/office/drawing/2014/main" id="{E345CE4F-7C8E-43A0-8DB5-36368EDB2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solidFill>
                  <a:schemeClr val="bg1"/>
                </a:solidFill>
              </a:rPr>
              <a:t>ALGORITHMICS</a:t>
            </a:r>
            <a:endParaRPr lang="ar-EG" altLang="en-US" dirty="0"/>
          </a:p>
        </p:txBody>
      </p:sp>
      <p:sp>
        <p:nvSpPr>
          <p:cNvPr id="23559" name="Rectangle 13">
            <a:extLst>
              <a:ext uri="{FF2B5EF4-FFF2-40B4-BE49-F238E27FC236}">
                <a16:creationId xmlns:a16="http://schemas.microsoft.com/office/drawing/2014/main" id="{D276B39A-EF3D-44C6-9ACD-F38B559FD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3235225F-DC63-429D-AAD5-10346D66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9" y="381000"/>
            <a:ext cx="45418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dirty="0">
                <a:solidFill>
                  <a:schemeClr val="bg1"/>
                </a:solidFill>
              </a:rPr>
              <a:t>ALGORITHMICS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CE9AA2ED-82FA-4743-8108-33995C84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6" y="729457"/>
            <a:ext cx="1147923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dirty="0">
                <a:solidFill>
                  <a:srgbClr val="0070C0"/>
                </a:solidFill>
              </a:rPr>
              <a:t>Algorithms</a:t>
            </a:r>
            <a:endParaRPr lang="en-US" altLang="en-US" sz="4800" dirty="0">
              <a:solidFill>
                <a:srgbClr val="0070C0"/>
              </a:solidFill>
            </a:endParaRPr>
          </a:p>
          <a:p>
            <a:pPr algn="just" eaLnBrk="1" hangingPunct="1"/>
            <a:r>
              <a:rPr lang="en-US" altLang="en-US" sz="4000" dirty="0"/>
              <a:t>It is the science that lets designers study and evaluate the effect of algorithms based on various factors so that the best algorithm is selected to meet a particular task in given circumstances. It is also the science that tells how to design a new algorithm for a particular job.</a:t>
            </a:r>
          </a:p>
        </p:txBody>
      </p:sp>
      <p:sp>
        <p:nvSpPr>
          <p:cNvPr id="23563" name="Slide Number Placeholder 11">
            <a:extLst>
              <a:ext uri="{FF2B5EF4-FFF2-40B4-BE49-F238E27FC236}">
                <a16:creationId xmlns:a16="http://schemas.microsoft.com/office/drawing/2014/main" id="{B8E2A61C-22AC-481C-947B-CB1351C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61987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4A113A-2E7D-4C5B-91A2-B2949CE84F7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D8E81DC-1E40-49D9-9803-BE3BA5E49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0062"/>
            <a:ext cx="10515600" cy="132556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How to Measure Efficiency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41998B1-05D8-4A24-AE2D-5668D6A35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Machine-independent way: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analyze "pseudocode" version of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assume idealized machine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one instruction takes one time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"Big-Oh"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order of magnitude as problem size increases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Worst-case analyses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safe, often occurs most often, average case often just as bad</a:t>
            </a:r>
            <a:endParaRPr lang="en-US" altLang="en-US" sz="2200" dirty="0">
              <a:latin typeface="Franklin Gothic Book" panose="020B0503020102020204" pitchFamily="34" charset="0"/>
              <a:cs typeface="Franklin Gothic Book" panose="020B0503020102020204" pitchFamily="34" charset="0"/>
            </a:endParaRP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884948EE-65CD-49E7-BADA-18EF745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/>
              <a:t>CSCE 411, Spring 2013:  Set 1</a:t>
            </a: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8A5BF666-0BBC-410B-B64A-1D41D651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385D4E-B01E-46ED-AFEC-11BA28635BDD}" type="slidenum">
              <a:rPr lang="en-US" altLang="en-US" sz="1000"/>
              <a:pPr/>
              <a:t>20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Algorithm Complexity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rtl="0" eaLnBrk="1" hangingPunct="1"/>
            <a:endParaRPr lang="en-US" altLang="en-US" smtClean="0"/>
          </a:p>
        </p:txBody>
      </p:sp>
      <p:sp>
        <p:nvSpPr>
          <p:cNvPr id="5124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582C536B-4393-4D02-8C4C-E0143A45A72F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333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O(1)</a:t>
            </a:r>
            <a:b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ar-SA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O(1) describes an algorithm that will always execute in the same time (or space) regardless of the size of the input data set.</a:t>
            </a:r>
          </a:p>
          <a:p>
            <a:pPr algn="just" rtl="0">
              <a:defRPr/>
            </a:pPr>
            <a:r>
              <a:rPr lang="en-US" dirty="0"/>
              <a:t>Any assignment </a:t>
            </a:r>
            <a:r>
              <a:rPr lang="en-US" dirty="0" err="1"/>
              <a:t>st.</a:t>
            </a:r>
            <a:r>
              <a:rPr lang="en-US" dirty="0"/>
              <a:t> or arithmetic operations will take O(1)</a:t>
            </a:r>
          </a:p>
          <a:p>
            <a:pPr algn="l" rtl="0">
              <a:defRPr/>
            </a:pPr>
            <a:r>
              <a:rPr lang="en-US" b="1" u="sng" dirty="0"/>
              <a:t>ex: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5;</a:t>
            </a:r>
          </a:p>
          <a:p>
            <a:pPr marL="0" indent="0">
              <a:buNone/>
              <a:defRPr/>
            </a:pPr>
            <a:r>
              <a:rPr lang="en-US" dirty="0"/>
              <a:t>	O(1)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ar-SA" dirty="0"/>
          </a:p>
        </p:txBody>
      </p:sp>
      <p:sp>
        <p:nvSpPr>
          <p:cNvPr id="7172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FD2D42B5-92D0-43FE-8DF9-4DAFF9358995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957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Conditional Statement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Any conditional statement will be calculated as conditional execution +1</a:t>
            </a:r>
          </a:p>
          <a:p>
            <a:pPr marL="0" indent="0">
              <a:buNone/>
              <a:defRPr/>
            </a:pPr>
            <a:r>
              <a:rPr lang="en-US" dirty="0"/>
              <a:t>if(x&gt;5)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y=20;</a:t>
            </a:r>
            <a:br>
              <a:rPr lang="en-US" dirty="0"/>
            </a:br>
            <a:r>
              <a:rPr lang="en-US" dirty="0"/>
              <a:t>h=15;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O(3)</a:t>
            </a:r>
            <a:br>
              <a:rPr lang="en-US" dirty="0"/>
            </a:br>
            <a:endParaRPr lang="ar-SA" dirty="0"/>
          </a:p>
        </p:txBody>
      </p:sp>
      <p:sp>
        <p:nvSpPr>
          <p:cNvPr id="8196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6EF4E326-A8A9-453F-AE87-C309502B5321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929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If-else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Any double (if-else) is calculated by taking the largest case in the account</a:t>
            </a:r>
          </a:p>
          <a:p>
            <a:pPr marL="0" indent="0">
              <a:buNone/>
              <a:defRPr/>
            </a:pPr>
            <a:r>
              <a:rPr lang="pt-BR" dirty="0"/>
              <a:t>if(x&gt;5)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y=20;</a:t>
            </a:r>
            <a:br>
              <a:rPr lang="pt-BR" dirty="0"/>
            </a:br>
            <a:r>
              <a:rPr lang="pt-BR" dirty="0"/>
              <a:t>h=15;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else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y=30;</a:t>
            </a:r>
            <a:br>
              <a:rPr lang="pt-BR" dirty="0"/>
            </a:br>
            <a:r>
              <a:rPr lang="pt-BR" dirty="0"/>
              <a:t>h=25;</a:t>
            </a:r>
            <a:br>
              <a:rPr lang="pt-BR" dirty="0"/>
            </a:br>
            <a:r>
              <a:rPr lang="pt-BR" dirty="0"/>
              <a:t>l=h;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O(1 + max(2,3) = O(1+3) = O(4))</a:t>
            </a:r>
            <a:br>
              <a:rPr lang="pt-BR" dirty="0"/>
            </a:br>
            <a:endParaRPr lang="ar-SA" dirty="0"/>
          </a:p>
        </p:txBody>
      </p:sp>
      <p:sp>
        <p:nvSpPr>
          <p:cNvPr id="9220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58934B10-654E-4766-ACA9-AF79DF9B6AB6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6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Loops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In the case of loops, the value of Big Oh depends on the number of iterations n multiplied by the Oh  value for the code which will be repeated.</a:t>
            </a:r>
          </a:p>
          <a:p>
            <a:pPr marL="0" indent="0">
              <a:buNone/>
              <a:defRPr/>
            </a:pPr>
            <a:r>
              <a:rPr lang="pt-BR" dirty="0"/>
              <a:t>for (i=0;i&lt;n;I++)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sum+=i;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O(n * (1))=O(n)</a:t>
            </a:r>
            <a:br>
              <a:rPr lang="pt-BR" dirty="0"/>
            </a:br>
            <a:endParaRPr lang="ar-SA" dirty="0"/>
          </a:p>
        </p:txBody>
      </p:sp>
      <p:sp>
        <p:nvSpPr>
          <p:cNvPr id="10244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27551350-2B0E-4C4F-9820-0347D9A53395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3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عنوان 1"/>
          <p:cNvSpPr>
            <a:spLocks noGrp="1" noChangeArrowheads="1"/>
          </p:cNvSpPr>
          <p:nvPr>
            <p:ph type="title"/>
          </p:nvPr>
        </p:nvSpPr>
        <p:spPr>
          <a:xfrm>
            <a:off x="1101437" y="410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Loops (cont’d)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dirty="0"/>
              <a:t>for (i=0;i&lt;n;i++)</a:t>
            </a:r>
            <a:br>
              <a:rPr lang="pt-BR" dirty="0"/>
            </a:br>
            <a:r>
              <a:rPr lang="pt-BR" dirty="0"/>
              <a:t>for (j=0;j&lt;10;j++)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sum+=i*J;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O( n *(n * (1)) )=O(n*n)</a:t>
            </a:r>
            <a:br>
              <a:rPr lang="pt-BR" dirty="0"/>
            </a:br>
            <a:r>
              <a:rPr lang="en-US" dirty="0"/>
              <a:t>Finally remains to be seen that the parameters do not affect</a:t>
            </a:r>
          </a:p>
          <a:p>
            <a:pPr marL="0" indent="0">
              <a:buNone/>
              <a:defRPr/>
            </a:pPr>
            <a:r>
              <a:rPr lang="en-US" dirty="0"/>
              <a:t>O(1000n) = O(n+1000) = O(n)</a:t>
            </a:r>
            <a:endParaRPr lang="ar-SA" dirty="0"/>
          </a:p>
        </p:txBody>
      </p:sp>
      <p:sp>
        <p:nvSpPr>
          <p:cNvPr id="11268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F6862F3B-E4F6-4748-BA15-E9885C24860E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266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Problem(1)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float f;</a:t>
            </a:r>
            <a:br>
              <a:rPr lang="en-US" dirty="0"/>
            </a:b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f",&amp;f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x=(</a:t>
            </a:r>
            <a:r>
              <a:rPr lang="en-US" dirty="0" err="1"/>
              <a:t>int</a:t>
            </a:r>
            <a:r>
              <a:rPr lang="en-US" dirty="0"/>
              <a:t>) f/2;</a:t>
            </a:r>
            <a:br>
              <a:rPr lang="en-US" dirty="0"/>
            </a:br>
            <a:r>
              <a:rPr lang="en-US" dirty="0"/>
              <a:t>if (x==f/2)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("F is an even number\n");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("F is an odd number\n");</a:t>
            </a:r>
            <a:br>
              <a:rPr lang="en-US" dirty="0"/>
            </a:br>
            <a:r>
              <a:rPr lang="en-US" dirty="0"/>
              <a:t>*******************************</a:t>
            </a:r>
          </a:p>
          <a:p>
            <a:pPr marL="0" indent="0">
              <a:buNone/>
              <a:defRPr/>
            </a:pPr>
            <a:r>
              <a:rPr lang="en-US" dirty="0"/>
              <a:t>O(1+1+max(1,1))=O(3)=O(1)</a:t>
            </a:r>
            <a:endParaRPr lang="ar-SA" dirty="0"/>
          </a:p>
        </p:txBody>
      </p:sp>
      <p:sp>
        <p:nvSpPr>
          <p:cNvPr id="12292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1D67BF72-A47D-4122-B776-77576097BA1E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986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 (2)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nn-NO" dirty="0"/>
              <a:t>for (i=0;i&lt;n;I++)</a:t>
            </a:r>
            <a:br>
              <a:rPr lang="nn-NO" dirty="0"/>
            </a:br>
            <a:r>
              <a:rPr lang="nn-NO" dirty="0"/>
              <a:t>for (j=0;j&lt;10;j++)</a:t>
            </a:r>
            <a:br>
              <a:rPr lang="nn-NO" dirty="0"/>
            </a:br>
            <a:r>
              <a:rPr lang="nn-NO" dirty="0"/>
              <a:t>for (k=0;k&lt;10;k++)</a:t>
            </a:r>
            <a:br>
              <a:rPr lang="nn-NO" dirty="0"/>
            </a:br>
            <a:r>
              <a:rPr lang="nn-NO" dirty="0"/>
              <a:t>{</a:t>
            </a:r>
            <a:br>
              <a:rPr lang="nn-NO" dirty="0"/>
            </a:br>
            <a:r>
              <a:rPr lang="nn-NO" dirty="0"/>
              <a:t>sum+=i*J*k;</a:t>
            </a:r>
            <a:br>
              <a:rPr lang="nn-NO" dirty="0"/>
            </a:br>
            <a:r>
              <a:rPr lang="nn-NO" dirty="0"/>
              <a:t>}</a:t>
            </a:r>
            <a:br>
              <a:rPr lang="nn-NO" dirty="0"/>
            </a:br>
            <a:r>
              <a:rPr lang="nn-NO" dirty="0"/>
              <a:t>*****************************</a:t>
            </a:r>
          </a:p>
          <a:p>
            <a:pPr marL="0" indent="0">
              <a:buNone/>
              <a:defRPr/>
            </a:pPr>
            <a:r>
              <a:rPr lang="pt-BR" dirty="0"/>
              <a:t>O(n*(n*(n*(1))) = O(n*n*n)</a:t>
            </a:r>
            <a:br>
              <a:rPr lang="pt-BR" dirty="0"/>
            </a:br>
            <a:r>
              <a:rPr lang="pt-BR" dirty="0"/>
              <a:t>O(n of the power 3)</a:t>
            </a:r>
            <a:endParaRPr lang="ar-SA" dirty="0"/>
          </a:p>
        </p:txBody>
      </p:sp>
      <p:sp>
        <p:nvSpPr>
          <p:cNvPr id="13316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5EC85497-4598-4491-AF23-F421E9410E37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964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عنوان 1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 (3)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عنصر نائب للمحتوى 2"/>
          <p:cNvSpPr>
            <a:spLocks noGrp="1" noChangeArrowheads="1"/>
          </p:cNvSpPr>
          <p:nvPr>
            <p:ph idx="1"/>
          </p:nvPr>
        </p:nvSpPr>
        <p:spPr>
          <a:xfrm>
            <a:off x="1981200" y="9810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int n,x,i,sum=0,ar[100];</a:t>
            </a:r>
            <a:br>
              <a:rPr lang="en-US" altLang="en-US" sz="1400"/>
            </a:br>
            <a:r>
              <a:rPr lang="en-US" altLang="en-US" sz="1400"/>
              <a:t>scanf("%d ",&amp;n);</a:t>
            </a:r>
            <a:br>
              <a:rPr lang="en-US" altLang="en-US" sz="1400"/>
            </a:b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/>
              <a:t>for (i=0;i&lt;n;i++)</a:t>
            </a:r>
            <a:br>
              <a:rPr lang="en-US" altLang="en-US" sz="1400"/>
            </a:br>
            <a:r>
              <a:rPr lang="en-US" altLang="en-US" sz="1400"/>
              <a:t>{</a:t>
            </a:r>
            <a:br>
              <a:rPr lang="en-US" altLang="en-US" sz="1400"/>
            </a:br>
            <a:r>
              <a:rPr lang="en-US" altLang="en-US" sz="1400"/>
              <a:t>scanf("%d",&amp;x);</a:t>
            </a:r>
            <a:br>
              <a:rPr lang="en-US" altLang="en-US" sz="1400"/>
            </a:br>
            <a:r>
              <a:rPr lang="en-US" altLang="en-US" sz="1400"/>
              <a:t>sum+=x;</a:t>
            </a:r>
            <a:br>
              <a:rPr lang="en-US" altLang="en-US" sz="1400"/>
            </a:br>
            <a:r>
              <a:rPr lang="en-US" altLang="en-US" sz="1400"/>
              <a:t>}</a:t>
            </a:r>
            <a:br>
              <a:rPr lang="en-US" altLang="en-US" sz="1400"/>
            </a:br>
            <a:r>
              <a:rPr lang="en-US" altLang="en-US" sz="1400"/>
              <a:t>printf("The sum (using for) = %d\n",sum);</a:t>
            </a:r>
            <a:br>
              <a:rPr lang="en-US" altLang="en-US" sz="1400"/>
            </a:br>
            <a:r>
              <a:rPr lang="en-US" altLang="en-US" sz="1400"/>
              <a:t>sum=0;i=0;</a:t>
            </a:r>
            <a:br>
              <a:rPr lang="en-US" altLang="en-US" sz="1400"/>
            </a:br>
            <a:r>
              <a:rPr lang="en-US" altLang="en-US" sz="1400"/>
              <a:t>while (i&lt;n)</a:t>
            </a:r>
            <a:br>
              <a:rPr lang="en-US" altLang="en-US" sz="1400"/>
            </a:br>
            <a:r>
              <a:rPr lang="en-US" altLang="en-US" sz="1400"/>
              <a:t>{</a:t>
            </a:r>
            <a:br>
              <a:rPr lang="en-US" altLang="en-US" sz="1400"/>
            </a:br>
            <a:r>
              <a:rPr lang="en-US" altLang="en-US" sz="1400"/>
              <a:t>scanf("%d",&amp;x);</a:t>
            </a:r>
            <a:br>
              <a:rPr lang="en-US" altLang="en-US" sz="1400"/>
            </a:br>
            <a:r>
              <a:rPr lang="en-US" altLang="en-US" sz="1400"/>
              <a:t>sum+=x;</a:t>
            </a:r>
            <a:br>
              <a:rPr lang="en-US" altLang="en-US" sz="1400"/>
            </a:br>
            <a:r>
              <a:rPr lang="en-US" altLang="en-US" sz="1400"/>
              <a:t>i++;</a:t>
            </a:r>
            <a:br>
              <a:rPr lang="en-US" altLang="en-US" sz="1400"/>
            </a:br>
            <a:r>
              <a:rPr lang="en-US" altLang="en-US" sz="1400"/>
              <a:t>}</a:t>
            </a:r>
            <a:br>
              <a:rPr lang="en-US" altLang="en-US" sz="1400"/>
            </a:br>
            <a:r>
              <a:rPr lang="en-US" altLang="en-US" sz="1400"/>
              <a:t>printf("The sum (using while) = %d\n",sum);</a:t>
            </a:r>
            <a:br>
              <a:rPr lang="en-US" altLang="en-US" sz="1400"/>
            </a:br>
            <a:r>
              <a:rPr lang="en-US" altLang="en-US" sz="1400"/>
              <a:t>sum=0;i=0;</a:t>
            </a:r>
            <a:br>
              <a:rPr lang="en-US" altLang="en-US" sz="1400"/>
            </a:br>
            <a:r>
              <a:rPr lang="en-US" altLang="en-US" sz="1400"/>
              <a:t>do</a:t>
            </a:r>
            <a:br>
              <a:rPr lang="en-US" altLang="en-US" sz="1400"/>
            </a:br>
            <a:r>
              <a:rPr lang="en-US" altLang="en-US" sz="1400"/>
              <a:t>{</a:t>
            </a:r>
            <a:br>
              <a:rPr lang="en-US" altLang="en-US" sz="1400"/>
            </a:br>
            <a:r>
              <a:rPr lang="en-US" altLang="en-US" sz="1400"/>
              <a:t>scanf("%d",&amp;x);</a:t>
            </a:r>
            <a:br>
              <a:rPr lang="en-US" altLang="en-US" sz="1400"/>
            </a:br>
            <a:r>
              <a:rPr lang="en-US" altLang="en-US" sz="1400"/>
              <a:t>sum+=x;</a:t>
            </a:r>
            <a:br>
              <a:rPr lang="en-US" altLang="en-US" sz="1400"/>
            </a:br>
            <a:r>
              <a:rPr lang="en-US" altLang="en-US" sz="1400"/>
              <a:t>i++;</a:t>
            </a:r>
            <a:br>
              <a:rPr lang="en-US" altLang="en-US" sz="1400"/>
            </a:br>
            <a:r>
              <a:rPr lang="en-US" altLang="en-US" sz="1400"/>
              <a:t>}</a:t>
            </a:r>
            <a:endParaRPr lang="ar-SA" altLang="en-US" sz="1400"/>
          </a:p>
        </p:txBody>
      </p:sp>
      <p:sp>
        <p:nvSpPr>
          <p:cNvPr id="14340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A374DB6E-F894-4A67-9215-D7D630B02371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70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1781AED-E6D1-4BFF-B6DF-983A8766D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85455"/>
          </a:xfrm>
        </p:spPr>
        <p:txBody>
          <a:bodyPr vert="horz" lIns="92074" tIns="46037" rIns="92074" bIns="46037" rtlCol="0" anchor="ctr">
            <a:normAutofit fontScale="90000"/>
          </a:bodyPr>
          <a:lstStyle/>
          <a:p>
            <a:pPr algn="ctr" eaLnBrk="1">
              <a:defRPr/>
            </a:pPr>
            <a:r>
              <a:rPr lang="en-US" sz="5400" dirty="0">
                <a:solidFill>
                  <a:srgbClr val="0070C0"/>
                </a:solidFill>
              </a:rPr>
              <a:t>What is an algorithm?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80E0B8-DCAA-4EE2-A54A-67D22E0AE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364" y="116817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4" tIns="46037" rIns="92074" bIns="46037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sz="2812" dirty="0">
                <a:solidFill>
                  <a:srgbClr val="85604A"/>
                </a:solidFill>
              </a:rPr>
              <a:t>An </a:t>
            </a:r>
            <a:r>
              <a:rPr lang="en-US" altLang="en-US" sz="2812" i="1" u="sng" dirty="0">
                <a:solidFill>
                  <a:srgbClr val="85604A"/>
                </a:solidFill>
              </a:rPr>
              <a:t>algorithm</a:t>
            </a:r>
            <a:r>
              <a:rPr lang="en-US" altLang="en-US" sz="2812" dirty="0">
                <a:solidFill>
                  <a:srgbClr val="85604A"/>
                </a:solidFill>
              </a:rPr>
              <a:t> is a sequence of unambiguous instructions for solving a problem, i.e., for obtaining a required output for any legitimate input in a finite amount of time.</a:t>
            </a:r>
            <a:br>
              <a:rPr lang="en-US" altLang="en-US" sz="2812" dirty="0">
                <a:solidFill>
                  <a:srgbClr val="85604A"/>
                </a:solidFill>
              </a:rPr>
            </a:br>
            <a:r>
              <a:rPr lang="en-US" altLang="en-US" sz="2812" dirty="0">
                <a:solidFill>
                  <a:srgbClr val="85604A"/>
                </a:solidFill>
              </a:rPr>
              <a:t/>
            </a:r>
            <a:br>
              <a:rPr lang="en-US" altLang="en-US" sz="2812" dirty="0">
                <a:solidFill>
                  <a:srgbClr val="85604A"/>
                </a:solidFill>
              </a:rPr>
            </a:br>
            <a:endParaRPr lang="en-US" altLang="en-US" sz="2812" dirty="0">
              <a:solidFill>
                <a:srgbClr val="85604A"/>
              </a:solidFill>
            </a:endParaRPr>
          </a:p>
          <a:p>
            <a:pPr marL="0" indent="0">
              <a:buNone/>
            </a:pPr>
            <a:endParaRPr lang="en-US" altLang="en-US" sz="2812" dirty="0">
              <a:solidFill>
                <a:srgbClr val="85604A"/>
              </a:solidFill>
            </a:endParaRPr>
          </a:p>
        </p:txBody>
      </p:sp>
      <p:grpSp>
        <p:nvGrpSpPr>
          <p:cNvPr id="12292" name="Group 1">
            <a:extLst>
              <a:ext uri="{FF2B5EF4-FFF2-40B4-BE49-F238E27FC236}">
                <a16:creationId xmlns:a16="http://schemas.microsoft.com/office/drawing/2014/main" id="{2BE4FCD7-F189-403C-952B-F92DFD20EBA3}"/>
              </a:ext>
            </a:extLst>
          </p:cNvPr>
          <p:cNvGrpSpPr>
            <a:grpSpLocks/>
          </p:cNvGrpSpPr>
          <p:nvPr/>
        </p:nvGrpSpPr>
        <p:grpSpPr bwMode="auto">
          <a:xfrm>
            <a:off x="2304790" y="3070027"/>
            <a:ext cx="7556748" cy="2736949"/>
            <a:chOff x="1300481" y="3580656"/>
            <a:chExt cx="10746535" cy="3892045"/>
          </a:xfrm>
        </p:grpSpPr>
        <p:sp>
          <p:nvSpPr>
            <p:cNvPr id="112652" name="Rectangle 12">
              <a:extLst>
                <a:ext uri="{FF2B5EF4-FFF2-40B4-BE49-F238E27FC236}">
                  <a16:creationId xmlns:a16="http://schemas.microsoft.com/office/drawing/2014/main" id="{611EAD47-662C-4823-AC95-DC030E56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655" y="6388580"/>
              <a:ext cx="3901770" cy="1084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pPr>
                <a:defRPr/>
              </a:pPr>
              <a:r>
                <a:rPr lang="ja-JP" altLang="en-US" sz="1266" dirty="0">
                  <a:solidFill>
                    <a:schemeClr val="bg2"/>
                  </a:solidFill>
                  <a:latin typeface="Arial" pitchFamily="34" charset="0"/>
                  <a:ea typeface="MS PGothic" pitchFamily="34" charset="-128"/>
                </a:rPr>
                <a:t>“</a:t>
              </a:r>
              <a:r>
                <a:rPr lang="en-US" altLang="ja-JP" sz="4000" dirty="0">
                  <a:solidFill>
                    <a:schemeClr val="bg2"/>
                  </a:solidFill>
                  <a:ea typeface="MS PGothic" pitchFamily="34" charset="-128"/>
                </a:rPr>
                <a:t>computer</a:t>
              </a:r>
              <a:r>
                <a:rPr lang="ja-JP" altLang="en-US" sz="1266" dirty="0">
                  <a:solidFill>
                    <a:schemeClr val="bg2"/>
                  </a:solidFill>
                  <a:latin typeface="Arial" pitchFamily="34" charset="0"/>
                  <a:ea typeface="MS PGothic" pitchFamily="34" charset="-128"/>
                </a:rPr>
                <a:t>”</a:t>
              </a:r>
              <a:r>
                <a:rPr lang="en-US" altLang="ja-JP" sz="1266" dirty="0">
                  <a:solidFill>
                    <a:schemeClr val="bg2"/>
                  </a:solidFill>
                  <a:ea typeface="MS PGothic" pitchFamily="34" charset="-128"/>
                </a:rPr>
                <a:t> </a:t>
              </a:r>
              <a:endParaRPr lang="en-US" sz="1266" dirty="0">
                <a:solidFill>
                  <a:schemeClr val="bg2"/>
                </a:solidFill>
                <a:ea typeface="MS PGothic" pitchFamily="34" charset="-128"/>
              </a:endParaRPr>
            </a:p>
          </p:txBody>
        </p:sp>
        <p:sp>
          <p:nvSpPr>
            <p:cNvPr id="112653" name="Line 13">
              <a:extLst>
                <a:ext uri="{FF2B5EF4-FFF2-40B4-BE49-F238E27FC236}">
                  <a16:creationId xmlns:a16="http://schemas.microsoft.com/office/drawing/2014/main" id="{CD3A1DA7-E2E0-4E41-9520-399FFEDF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598" y="4228272"/>
              <a:ext cx="0" cy="8666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pPr>
                <a:defRPr/>
              </a:pPr>
              <a:endParaRPr lang="en-AU" sz="1266">
                <a:ea typeface="ＭＳ Ｐゴシック" charset="0"/>
                <a:cs typeface="Didot" charset="0"/>
              </a:endParaRPr>
            </a:p>
          </p:txBody>
        </p:sp>
        <p:sp>
          <p:nvSpPr>
            <p:cNvPr id="112654" name="Line 14">
              <a:extLst>
                <a:ext uri="{FF2B5EF4-FFF2-40B4-BE49-F238E27FC236}">
                  <a16:creationId xmlns:a16="http://schemas.microsoft.com/office/drawing/2014/main" id="{E4886A80-2166-4159-AF31-DD2119273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12" y="5669535"/>
              <a:ext cx="0" cy="649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pPr>
                <a:defRPr/>
              </a:pPr>
              <a:endParaRPr lang="en-AU" sz="1266">
                <a:ea typeface="ＭＳ Ｐゴシック" charset="0"/>
                <a:cs typeface="Didot" charset="0"/>
              </a:endParaRPr>
            </a:p>
          </p:txBody>
        </p:sp>
        <p:sp>
          <p:nvSpPr>
            <p:cNvPr id="112655" name="Text Box 15">
              <a:extLst>
                <a:ext uri="{FF2B5EF4-FFF2-40B4-BE49-F238E27FC236}">
                  <a16:creationId xmlns:a16="http://schemas.microsoft.com/office/drawing/2014/main" id="{6C84CA34-5EC9-4B15-B188-96522F16C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446" y="3580656"/>
              <a:ext cx="2376302" cy="83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1439" tIns="45719" rIns="91439" bIns="45719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accent6"/>
                  </a:solidFill>
                  <a:ea typeface="ＭＳ Ｐゴシック" charset="0"/>
                  <a:cs typeface="Didot" charset="0"/>
                </a:rPr>
                <a:t>problem</a:t>
              </a:r>
              <a:endParaRPr lang="en-US" sz="1266" dirty="0">
                <a:solidFill>
                  <a:schemeClr val="accent6"/>
                </a:solidFill>
                <a:ea typeface="ＭＳ Ｐゴシック" charset="0"/>
                <a:cs typeface="Didot" charset="0"/>
              </a:endParaRPr>
            </a:p>
          </p:txBody>
        </p:sp>
        <p:sp>
          <p:nvSpPr>
            <p:cNvPr id="112656" name="Text Box 16">
              <a:extLst>
                <a:ext uri="{FF2B5EF4-FFF2-40B4-BE49-F238E27FC236}">
                  <a16:creationId xmlns:a16="http://schemas.microsoft.com/office/drawing/2014/main" id="{1A776634-29DD-4059-A3CB-658B29F69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251" y="4948902"/>
              <a:ext cx="2845545" cy="919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>
              <a:spAutoFit/>
            </a:bodyPr>
            <a:lstStyle/>
            <a:p>
              <a:pPr>
                <a:defRPr/>
              </a:pPr>
              <a:r>
                <a:rPr lang="en-US" sz="3600" dirty="0">
                  <a:solidFill>
                    <a:schemeClr val="accent6"/>
                  </a:solidFill>
                  <a:ea typeface="ＭＳ Ｐゴシック" charset="0"/>
                  <a:cs typeface="Didot" charset="0"/>
                </a:rPr>
                <a:t>algorithm</a:t>
              </a:r>
              <a:endParaRPr lang="en-US" sz="1266" dirty="0">
                <a:solidFill>
                  <a:schemeClr val="accent6"/>
                </a:solidFill>
                <a:ea typeface="ＭＳ Ｐゴシック" charset="0"/>
                <a:cs typeface="Didot" charset="0"/>
              </a:endParaRPr>
            </a:p>
          </p:txBody>
        </p:sp>
        <p:sp>
          <p:nvSpPr>
            <p:cNvPr id="112657" name="Text Box 17">
              <a:extLst>
                <a:ext uri="{FF2B5EF4-FFF2-40B4-BE49-F238E27FC236}">
                  <a16:creationId xmlns:a16="http://schemas.microsoft.com/office/drawing/2014/main" id="{CE8E4C02-485E-40C6-B868-58FA048A7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481" y="6606039"/>
              <a:ext cx="1704842" cy="74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1439" tIns="45719" rIns="91439" bIns="45719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accent6"/>
                  </a:solidFill>
                  <a:ea typeface="ＭＳ Ｐゴシック" charset="0"/>
                  <a:cs typeface="Didot" charset="0"/>
                </a:rPr>
                <a:t>input</a:t>
              </a:r>
              <a:endParaRPr lang="en-US" sz="1266" dirty="0">
                <a:solidFill>
                  <a:schemeClr val="accent6"/>
                </a:solidFill>
                <a:ea typeface="ＭＳ Ｐゴシック" charset="0"/>
                <a:cs typeface="Didot" charset="0"/>
              </a:endParaRPr>
            </a:p>
          </p:txBody>
        </p:sp>
        <p:sp>
          <p:nvSpPr>
            <p:cNvPr id="112658" name="Text Box 18">
              <a:extLst>
                <a:ext uri="{FF2B5EF4-FFF2-40B4-BE49-F238E27FC236}">
                  <a16:creationId xmlns:a16="http://schemas.microsoft.com/office/drawing/2014/main" id="{A1031999-C645-42AE-BF4C-8A3F73966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0728" y="6606039"/>
              <a:ext cx="2076288" cy="83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1439" tIns="45719" rIns="91439" bIns="45719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accent6"/>
                  </a:solidFill>
                  <a:ea typeface="ＭＳ Ｐゴシック" charset="0"/>
                  <a:cs typeface="Didot" charset="0"/>
                </a:rPr>
                <a:t>output</a:t>
              </a:r>
              <a:endParaRPr lang="en-US" sz="1266" dirty="0">
                <a:solidFill>
                  <a:schemeClr val="accent6"/>
                </a:solidFill>
                <a:ea typeface="ＭＳ Ｐゴシック" charset="0"/>
                <a:cs typeface="Didot" charset="0"/>
              </a:endParaRPr>
            </a:p>
          </p:txBody>
        </p:sp>
        <p:sp>
          <p:nvSpPr>
            <p:cNvPr id="112659" name="Line 19">
              <a:extLst>
                <a:ext uri="{FF2B5EF4-FFF2-40B4-BE49-F238E27FC236}">
                  <a16:creationId xmlns:a16="http://schemas.microsoft.com/office/drawing/2014/main" id="{479A4A75-8D12-4AD3-AA9D-8E55D7389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954" y="7039370"/>
              <a:ext cx="17334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pPr>
                <a:defRPr/>
              </a:pPr>
              <a:endParaRPr lang="en-AU" sz="1266">
                <a:ea typeface="ＭＳ Ｐゴシック" charset="0"/>
                <a:cs typeface="Didot" charset="0"/>
              </a:endParaRPr>
            </a:p>
          </p:txBody>
        </p:sp>
        <p:sp>
          <p:nvSpPr>
            <p:cNvPr id="112660" name="Line 20">
              <a:extLst>
                <a:ext uri="{FF2B5EF4-FFF2-40B4-BE49-F238E27FC236}">
                  <a16:creationId xmlns:a16="http://schemas.microsoft.com/office/drawing/2014/main" id="{A790C87A-8A52-470E-8CF0-ABA7DC6E0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1138" y="7039370"/>
              <a:ext cx="16254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pPr>
                <a:defRPr/>
              </a:pPr>
              <a:endParaRPr lang="en-AU" sz="1266">
                <a:ea typeface="ＭＳ Ｐゴシック" charset="0"/>
                <a:cs typeface="Didot" charset="0"/>
              </a:endParaRPr>
            </a:p>
          </p:txBody>
        </p:sp>
      </p:grp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85574CA7-16CE-4BAC-996B-AED227D5CEAE}"/>
              </a:ext>
            </a:extLst>
          </p:cNvPr>
          <p:cNvSpPr txBox="1">
            <a:spLocks/>
          </p:cNvSpPr>
          <p:nvPr/>
        </p:nvSpPr>
        <p:spPr bwMode="auto">
          <a:xfrm>
            <a:off x="9893350" y="6314406"/>
            <a:ext cx="589359" cy="3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/>
          <a:lstStyle>
            <a:lvl1pPr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1pPr>
            <a:lvl2pPr marL="742950" indent="-28575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2pPr>
            <a:lvl3pPr marL="11430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3pPr>
            <a:lvl4pPr marL="16002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4pPr>
            <a:lvl5pPr marL="2057400" indent="-228600" eaLnBrk="0"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6C6963"/>
                </a:solidFill>
                <a:latin typeface="Baskerville" charset="0"/>
                <a:ea typeface="Baskerville" charset="0"/>
                <a:cs typeface="Baskerville" charset="0"/>
                <a:sym typeface="Baskerville" charset="0"/>
              </a:defRPr>
            </a:lvl9pPr>
          </a:lstStyle>
          <a:p>
            <a:pPr eaLnBrk="1"/>
            <a:fld id="{979D9CB6-0E0B-487A-9360-521DF394585E}" type="slidenum">
              <a:rPr lang="en-US" altLang="en-US" sz="1406">
                <a:solidFill>
                  <a:srgbClr val="625B48"/>
                </a:solidFill>
                <a:latin typeface="Didot" charset="0"/>
                <a:sym typeface="Didot" charset="0"/>
              </a:rPr>
              <a:pPr eaLnBrk="1"/>
              <a:t>3</a:t>
            </a:fld>
            <a:endParaRPr lang="en-US" altLang="en-US" sz="1406">
              <a:solidFill>
                <a:srgbClr val="625B48"/>
              </a:solidFill>
              <a:latin typeface="Didot" charset="0"/>
              <a:sym typeface="Dido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عنوان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(3) Cont’d</a:t>
            </a:r>
            <a:endParaRPr lang="ar-SA" altLang="en-US" smtClean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&lt;n);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("The sum (using do while) = %d\</a:t>
            </a:r>
            <a:r>
              <a:rPr lang="en-US" dirty="0" err="1"/>
              <a:t>n",sum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sum=0;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>sum+=</a:t>
            </a:r>
            <a:r>
              <a:rPr lang="en-US" dirty="0" err="1"/>
              <a:t>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("The sum (using Array) = %d\</a:t>
            </a:r>
            <a:r>
              <a:rPr lang="en-US" dirty="0" err="1"/>
              <a:t>n",sum</a:t>
            </a:r>
            <a:r>
              <a:rPr lang="en-US" dirty="0"/>
              <a:t>); </a:t>
            </a:r>
            <a:br>
              <a:rPr lang="en-US" dirty="0"/>
            </a:br>
            <a:endParaRPr lang="ar-SA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O(1 + 1 + n * (2) + 1 + 2 + n * (3) + 1 + 2 + n * (3) + 1 + 1 + n * (2) + 1) = O(10n+11)=O(n)</a:t>
            </a:r>
            <a:br>
              <a:rPr lang="pt-BR" dirty="0"/>
            </a:br>
            <a:endParaRPr lang="ar-SA" dirty="0"/>
          </a:p>
        </p:txBody>
      </p:sp>
      <p:sp>
        <p:nvSpPr>
          <p:cNvPr id="15364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5555CE19-9F84-48F4-84CB-082EF833854A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13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Problem (4)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a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a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a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a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arier new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ar-SY" altLang="en-US" smtClean="0">
              <a:latin typeface="Carier new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33600" y="1752600"/>
            <a:ext cx="4648200" cy="1447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1;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&lt;n; i++)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 = p * n;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811963" y="1752600"/>
            <a:ext cx="32004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Let the Program Part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Find the complexity in  n</a:t>
            </a:r>
            <a:r>
              <a:rPr lang="ar-SY" altLang="en-US" sz="1800"/>
              <a:t>؟</a:t>
            </a:r>
            <a:endParaRPr lang="en-US" altLang="en-US" sz="1800"/>
          </a:p>
        </p:txBody>
      </p:sp>
      <p:sp>
        <p:nvSpPr>
          <p:cNvPr id="16390" name="سهم إلى اليسار 1"/>
          <p:cNvSpPr>
            <a:spLocks noChangeArrowheads="1"/>
          </p:cNvSpPr>
          <p:nvPr/>
        </p:nvSpPr>
        <p:spPr bwMode="auto">
          <a:xfrm>
            <a:off x="6521450" y="1752600"/>
            <a:ext cx="977900" cy="484188"/>
          </a:xfrm>
          <a:prstGeom prst="lef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ar-EG" altLang="en-US" sz="1800"/>
          </a:p>
        </p:txBody>
      </p:sp>
      <p:sp>
        <p:nvSpPr>
          <p:cNvPr id="16391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0337B708-9552-4465-9B3A-40D5E28654C2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454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mtClean="0"/>
              <a:t>Problem (4) cont’d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133600" y="1828800"/>
            <a:ext cx="5867400" cy="1447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ar-SY" altLang="en-US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1;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&lt;n; i++)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 = p * n;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2133600" y="4114800"/>
            <a:ext cx="7924800" cy="788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ar-SY" altLang="en-US" sz="1800"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We have a one loop from 1 to n</a:t>
            </a:r>
            <a:endParaRPr lang="ar-SY" altLang="en-US" sz="1800">
              <a:latin typeface="Arial" panose="020B0604020202020204" pitchFamily="34" charset="0"/>
            </a:endParaRPr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At any iteration we execute multiplication operation for one time </a:t>
            </a:r>
            <a:endParaRPr lang="en-US" altLang="en-US" sz="1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14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133600" y="4953000"/>
            <a:ext cx="7924800" cy="1200150"/>
            <a:chOff x="384" y="3120"/>
            <a:chExt cx="4992" cy="756"/>
          </a:xfrm>
        </p:grpSpPr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384" y="3120"/>
              <a:ext cx="4992" cy="75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  <a:buClrTx/>
                <a:buFontTx/>
                <a:buChar char="•"/>
              </a:pPr>
              <a:r>
                <a:rPr lang="en-US" altLang="en-US" sz="1800">
                  <a:latin typeface="Arial" panose="020B0604020202020204" pitchFamily="34" charset="0"/>
                </a:rPr>
                <a:t>The complexity as </a:t>
              </a:r>
              <a:r>
                <a:rPr lang="ar-SY" altLang="en-US" sz="1800">
                  <a:latin typeface="Arial" panose="020B0604020202020204" pitchFamily="34" charset="0"/>
                </a:rPr>
                <a:t>:</a:t>
              </a:r>
              <a:endParaRPr lang="en-US" altLang="en-US" sz="1800">
                <a:latin typeface="Arial" panose="020B0604020202020204" pitchFamily="34" charset="0"/>
              </a:endParaRPr>
            </a:p>
            <a:p>
              <a:pPr algn="l" rtl="0">
                <a:spcBef>
                  <a:spcPct val="50000"/>
                </a:spcBef>
                <a:buClrTx/>
                <a:buFontTx/>
                <a:buChar char="•"/>
              </a:pPr>
              <a:endParaRPr lang="ar-SY" altLang="en-US" sz="1800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ClrTx/>
                <a:buFontTx/>
                <a:buChar char="•"/>
              </a:pPr>
              <a:endParaRPr lang="en-US" altLang="en-US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8442" name="Object 13"/>
            <p:cNvGraphicFramePr>
              <a:graphicFrameLocks noChangeAspect="1"/>
            </p:cNvGraphicFramePr>
            <p:nvPr/>
          </p:nvGraphicFramePr>
          <p:xfrm>
            <a:off x="624" y="3316"/>
            <a:ext cx="102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4" imgW="837836" imgH="291973" progId="Equation.3">
                    <p:embed/>
                  </p:oleObj>
                </mc:Choice>
                <mc:Fallback>
                  <p:oleObj name="Equation" r:id="rId4" imgW="837836" imgH="291973" progId="Equation.3">
                    <p:embed/>
                    <p:pic>
                      <p:nvPicPr>
                        <p:cNvPr id="184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316"/>
                          <a:ext cx="102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9" name="Rectangle 15"/>
          <p:cNvSpPr>
            <a:spLocks noChangeArrowheads="1"/>
          </p:cNvSpPr>
          <p:nvPr/>
        </p:nvSpPr>
        <p:spPr bwMode="auto">
          <a:xfrm>
            <a:off x="10483270" y="1106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8440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7FF1B556-0B98-4B75-B411-BEC689C5EB2A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866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en-US" smtClean="0"/>
              <a:t>Problem(5)</a:t>
            </a: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6027738" y="1905000"/>
            <a:ext cx="36576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We assume the program Part</a:t>
            </a:r>
            <a:r>
              <a:rPr lang="ar-SY" altLang="en-US" sz="1800"/>
              <a:t>:</a:t>
            </a:r>
            <a:endParaRPr lang="en-US" altLang="en-US" sz="1800"/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6096000" y="3573463"/>
            <a:ext cx="32004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Find the complexity in n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2133600" y="1828800"/>
            <a:ext cx="3886200" cy="2362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 = 1;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 = x;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(n&gt;0)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if((n mod 2) == 1)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 = res * factor;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factor = factor * factor;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 / 2;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486" name="سهم إلى اليسار 1"/>
          <p:cNvSpPr>
            <a:spLocks noChangeArrowheads="1"/>
          </p:cNvSpPr>
          <p:nvPr/>
        </p:nvSpPr>
        <p:spPr bwMode="auto">
          <a:xfrm>
            <a:off x="5791200" y="2438400"/>
            <a:ext cx="977900" cy="484188"/>
          </a:xfrm>
          <a:prstGeom prst="lef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ar-EG" altLang="en-US" sz="1800"/>
          </a:p>
        </p:txBody>
      </p:sp>
      <p:sp>
        <p:nvSpPr>
          <p:cNvPr id="20487" name="عنصر نائب لرقم الشريحة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B7BDE623-EBA0-4B94-8E71-73885C2E664A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53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en-US" smtClean="0"/>
              <a:t>Problem (5) (Cont’d)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3600" y="1828800"/>
            <a:ext cx="3886200" cy="2362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 = 1;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 = x;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(n&gt;0)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if((n mod 2) == 1)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 = res * factor;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factor = factor * factor;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 / 2;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133600" y="4114800"/>
            <a:ext cx="8001000" cy="24463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The loop start with n and at any iteration  divided by 2</a:t>
            </a:r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At first time  is : </a:t>
            </a:r>
            <a:endParaRPr lang="ar-SY" altLang="en-US" sz="1800"/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At second time is :</a:t>
            </a:r>
            <a:endParaRPr lang="ar-SY" altLang="en-US" sz="1800"/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At third time is :</a:t>
            </a:r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At i time is : </a:t>
            </a:r>
            <a:endParaRPr lang="ar-SY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2533" name="Rectangle 13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495801" y="4495800"/>
          <a:ext cx="207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52334" imgH="393529" progId="Equation.3">
                  <p:embed/>
                </p:oleObj>
              </mc:Choice>
              <mc:Fallback>
                <p:oleObj name="Equation" r:id="rId4" imgW="152334" imgH="393529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495800"/>
                        <a:ext cx="207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14"/>
          <p:cNvSpPr>
            <a:spLocks noChangeArrowheads="1"/>
          </p:cNvSpPr>
          <p:nvPr/>
        </p:nvSpPr>
        <p:spPr bwMode="auto">
          <a:xfrm>
            <a:off x="10483270" y="205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2536" name="Rectangle 16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4495801" y="4953000"/>
          <a:ext cx="207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152334" imgH="393529" progId="Equation.3">
                  <p:embed/>
                </p:oleObj>
              </mc:Choice>
              <mc:Fallback>
                <p:oleObj name="Equation" r:id="rId6" imgW="152334" imgH="393529" progId="Equation.3">
                  <p:embed/>
                  <p:pic>
                    <p:nvPicPr>
                      <p:cNvPr id="67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953000"/>
                        <a:ext cx="207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7"/>
          <p:cNvSpPr>
            <a:spLocks noChangeArrowheads="1"/>
          </p:cNvSpPr>
          <p:nvPr/>
        </p:nvSpPr>
        <p:spPr bwMode="auto">
          <a:xfrm>
            <a:off x="10483270" y="205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2539" name="Rectangle 19"/>
          <p:cNvSpPr>
            <a:spLocks noChangeArrowheads="1"/>
          </p:cNvSpPr>
          <p:nvPr/>
        </p:nvSpPr>
        <p:spPr bwMode="auto">
          <a:xfrm>
            <a:off x="10483270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/>
        </p:nvGraphicFramePr>
        <p:xfrm>
          <a:off x="4495801" y="5410200"/>
          <a:ext cx="207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152334" imgH="393529" progId="Equation.3">
                  <p:embed/>
                </p:oleObj>
              </mc:Choice>
              <mc:Fallback>
                <p:oleObj name="Equation" r:id="rId8" imgW="152334" imgH="393529" progId="Equation.3">
                  <p:embed/>
                  <p:pic>
                    <p:nvPicPr>
                      <p:cNvPr id="67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410200"/>
                        <a:ext cx="207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20"/>
          <p:cNvSpPr>
            <a:spLocks noChangeArrowheads="1"/>
          </p:cNvSpPr>
          <p:nvPr/>
        </p:nvSpPr>
        <p:spPr bwMode="auto">
          <a:xfrm>
            <a:off x="10483270" y="34395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2542" name="Rectangle 22"/>
          <p:cNvSpPr>
            <a:spLocks noChangeArrowheads="1"/>
          </p:cNvSpPr>
          <p:nvPr/>
        </p:nvSpPr>
        <p:spPr bwMode="auto">
          <a:xfrm>
            <a:off x="10483270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10483270" y="34395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2544" name="Rectangle 24"/>
          <p:cNvSpPr>
            <a:spLocks noChangeArrowheads="1"/>
          </p:cNvSpPr>
          <p:nvPr/>
        </p:nvSpPr>
        <p:spPr bwMode="auto">
          <a:xfrm>
            <a:off x="8839200" y="3810000"/>
            <a:ext cx="1295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Sol.</a:t>
            </a:r>
          </a:p>
        </p:txBody>
      </p:sp>
      <p:sp>
        <p:nvSpPr>
          <p:cNvPr id="22545" name="Rectangle 25"/>
          <p:cNvSpPr>
            <a:spLocks noChangeArrowheads="1"/>
          </p:cNvSpPr>
          <p:nvPr/>
        </p:nvSpPr>
        <p:spPr bwMode="auto">
          <a:xfrm>
            <a:off x="10635670" y="32014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" name="كائن 1"/>
          <p:cNvGraphicFramePr>
            <a:graphicFrameLocks noChangeAspect="1"/>
          </p:cNvGraphicFramePr>
          <p:nvPr/>
        </p:nvGraphicFramePr>
        <p:xfrm>
          <a:off x="4343400" y="5791201"/>
          <a:ext cx="393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0" imgW="279279" imgH="393529" progId="Equation.3">
                  <p:embed/>
                </p:oleObj>
              </mc:Choice>
              <mc:Fallback>
                <p:oleObj name="Equation" r:id="rId10" imgW="279279" imgH="393529" progId="Equation.3">
                  <p:embed/>
                  <p:pic>
                    <p:nvPicPr>
                      <p:cNvPr id="2" name="كائن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91201"/>
                        <a:ext cx="3937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عنصر نائب لرقم الشريحة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63767572-60D9-4D59-AAA7-0DA6371CA06B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337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Problem (5) (Cont’d)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52600" y="2057400"/>
            <a:ext cx="8229600" cy="18938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If we assume that j is last iteration in the loop</a:t>
            </a:r>
            <a:r>
              <a:rPr lang="ar-SY" altLang="en-US" sz="1800"/>
              <a:t> :</a:t>
            </a:r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So the value of n equal zero, to find the value J we solve the following eq.:</a:t>
            </a:r>
            <a:r>
              <a:rPr lang="ar-SY" altLang="en-US" sz="1800"/>
              <a:t> </a:t>
            </a:r>
            <a:endParaRPr lang="en-US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0483270" y="205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10483270" y="205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10483270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10483270" y="34395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10483270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10483270" y="34395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4589" name="Object 15"/>
          <p:cNvGraphicFramePr>
            <a:graphicFrameLocks noChangeAspect="1"/>
          </p:cNvGraphicFramePr>
          <p:nvPr/>
        </p:nvGraphicFramePr>
        <p:xfrm>
          <a:off x="3724275" y="2820988"/>
          <a:ext cx="137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507780" imgH="393529" progId="Equation.3">
                  <p:embed/>
                </p:oleObj>
              </mc:Choice>
              <mc:Fallback>
                <p:oleObj name="Equation" r:id="rId4" imgW="507780" imgH="393529" progId="Equation.3">
                  <p:embed/>
                  <p:pic>
                    <p:nvPicPr>
                      <p:cNvPr id="2458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2820988"/>
                        <a:ext cx="1371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10483270" y="27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91" name="AutoShape 17"/>
          <p:cNvSpPr>
            <a:spLocks noChangeArrowheads="1"/>
          </p:cNvSpPr>
          <p:nvPr/>
        </p:nvSpPr>
        <p:spPr bwMode="auto">
          <a:xfrm>
            <a:off x="5418138" y="317658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10483270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4593" name="Object 19"/>
          <p:cNvGraphicFramePr>
            <a:graphicFrameLocks noChangeAspect="1"/>
          </p:cNvGraphicFramePr>
          <p:nvPr/>
        </p:nvGraphicFramePr>
        <p:xfrm>
          <a:off x="6096001" y="3068638"/>
          <a:ext cx="1096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6" imgW="494870" imgH="203024" progId="Equation.3">
                  <p:embed/>
                </p:oleObj>
              </mc:Choice>
              <mc:Fallback>
                <p:oleObj name="Equation" r:id="rId6" imgW="494870" imgH="203024" progId="Equation.3">
                  <p:embed/>
                  <p:pic>
                    <p:nvPicPr>
                      <p:cNvPr id="2459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068638"/>
                        <a:ext cx="1096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0483270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1048327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97" name="Text Box 24"/>
          <p:cNvSpPr txBox="1">
            <a:spLocks noChangeArrowheads="1"/>
          </p:cNvSpPr>
          <p:nvPr/>
        </p:nvSpPr>
        <p:spPr bwMode="auto">
          <a:xfrm>
            <a:off x="2057400" y="362426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By using log for two sides</a:t>
            </a:r>
          </a:p>
        </p:txBody>
      </p:sp>
      <p:sp>
        <p:nvSpPr>
          <p:cNvPr id="24598" name="AutoShape 25"/>
          <p:cNvSpPr>
            <a:spLocks noChangeArrowheads="1"/>
          </p:cNvSpPr>
          <p:nvPr/>
        </p:nvSpPr>
        <p:spPr bwMode="auto">
          <a:xfrm>
            <a:off x="6248400" y="3733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99" name="Rectangle 27"/>
          <p:cNvSpPr>
            <a:spLocks noChangeArrowheads="1"/>
          </p:cNvSpPr>
          <p:nvPr/>
        </p:nvSpPr>
        <p:spPr bwMode="auto">
          <a:xfrm>
            <a:off x="10483270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600" name="Rectangle 29"/>
          <p:cNvSpPr>
            <a:spLocks noChangeArrowheads="1"/>
          </p:cNvSpPr>
          <p:nvPr/>
        </p:nvSpPr>
        <p:spPr bwMode="auto">
          <a:xfrm>
            <a:off x="10483270" y="33586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601" name="Rectangle 30"/>
          <p:cNvSpPr>
            <a:spLocks noChangeArrowheads="1"/>
          </p:cNvSpPr>
          <p:nvPr/>
        </p:nvSpPr>
        <p:spPr bwMode="auto">
          <a:xfrm>
            <a:off x="1048327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602" name="Rectangle 32"/>
          <p:cNvSpPr>
            <a:spLocks noChangeArrowheads="1"/>
          </p:cNvSpPr>
          <p:nvPr/>
        </p:nvSpPr>
        <p:spPr bwMode="auto">
          <a:xfrm>
            <a:off x="10483270" y="3344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4603" name="كائن 1"/>
          <p:cNvGraphicFramePr>
            <a:graphicFrameLocks noChangeAspect="1"/>
          </p:cNvGraphicFramePr>
          <p:nvPr/>
        </p:nvGraphicFramePr>
        <p:xfrm>
          <a:off x="1981201" y="4129089"/>
          <a:ext cx="23288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8" imgW="1244600" imgH="228600" progId="Equation.3">
                  <p:embed/>
                </p:oleObj>
              </mc:Choice>
              <mc:Fallback>
                <p:oleObj name="Equation" r:id="rId8" imgW="1244600" imgH="228600" progId="Equation.3">
                  <p:embed/>
                  <p:pic>
                    <p:nvPicPr>
                      <p:cNvPr id="24603" name="كائن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129089"/>
                        <a:ext cx="23288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4" name="AutoShape 26"/>
          <p:cNvSpPr>
            <a:spLocks noChangeArrowheads="1"/>
          </p:cNvSpPr>
          <p:nvPr/>
        </p:nvSpPr>
        <p:spPr bwMode="auto">
          <a:xfrm>
            <a:off x="4419600" y="42894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4605" name="كائن 2"/>
          <p:cNvGraphicFramePr>
            <a:graphicFrameLocks noChangeAspect="1"/>
          </p:cNvGraphicFramePr>
          <p:nvPr/>
        </p:nvGraphicFramePr>
        <p:xfrm>
          <a:off x="4894264" y="4165600"/>
          <a:ext cx="2708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0" imgW="1562100" imgH="228600" progId="Equation.3">
                  <p:embed/>
                </p:oleObj>
              </mc:Choice>
              <mc:Fallback>
                <p:oleObj name="Equation" r:id="rId10" imgW="1562100" imgH="228600" progId="Equation.3">
                  <p:embed/>
                  <p:pic>
                    <p:nvPicPr>
                      <p:cNvPr id="24605" name="كائن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4" y="4165600"/>
                        <a:ext cx="2708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AutoShape 33"/>
          <p:cNvSpPr>
            <a:spLocks noChangeArrowheads="1"/>
          </p:cNvSpPr>
          <p:nvPr/>
        </p:nvSpPr>
        <p:spPr bwMode="auto">
          <a:xfrm>
            <a:off x="7718425" y="43513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4607" name="كائن 3"/>
          <p:cNvGraphicFramePr>
            <a:graphicFrameLocks noChangeAspect="1"/>
          </p:cNvGraphicFramePr>
          <p:nvPr/>
        </p:nvGraphicFramePr>
        <p:xfrm>
          <a:off x="8135939" y="4306888"/>
          <a:ext cx="18684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2" imgW="1015559" imgH="215806" progId="Equation.3">
                  <p:embed/>
                </p:oleObj>
              </mc:Choice>
              <mc:Fallback>
                <p:oleObj name="Equation" r:id="rId12" imgW="1015559" imgH="215806" progId="Equation.3">
                  <p:embed/>
                  <p:pic>
                    <p:nvPicPr>
                      <p:cNvPr id="24607" name="كائن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39" y="4306888"/>
                        <a:ext cx="18684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CC9666E6-7483-45FE-B8EE-6144E9E4075A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79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Problem (5) (Cont’d)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828800" y="1905001"/>
            <a:ext cx="8229600" cy="3140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The value of j as</a:t>
            </a:r>
            <a:r>
              <a:rPr lang="ar-SY" altLang="en-US" sz="1800"/>
              <a:t>: </a:t>
            </a:r>
            <a:endParaRPr lang="en-US" altLang="en-US" sz="1800"/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There are three operations inside a loop (2  multiplication and 1 division ).</a:t>
            </a:r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So the complexity is:</a:t>
            </a:r>
          </a:p>
          <a:p>
            <a:pPr algn="l" rtl="0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			</a:t>
            </a:r>
            <a:endParaRPr lang="ar-SY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ar-SY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ar-SY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0483270" y="205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10483270" y="205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10483270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10483270" y="34395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10483270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0483270" y="34395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7" name="Rectangle 16"/>
          <p:cNvSpPr>
            <a:spLocks noChangeArrowheads="1"/>
          </p:cNvSpPr>
          <p:nvPr/>
        </p:nvSpPr>
        <p:spPr bwMode="auto">
          <a:xfrm>
            <a:off x="10483270" y="27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10483270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9" name="Rectangle 20"/>
          <p:cNvSpPr>
            <a:spLocks noChangeArrowheads="1"/>
          </p:cNvSpPr>
          <p:nvPr/>
        </p:nvSpPr>
        <p:spPr bwMode="auto">
          <a:xfrm>
            <a:off x="10483270" y="3363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40" name="Rectangle 21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41" name="Rectangle 23"/>
          <p:cNvSpPr>
            <a:spLocks noChangeArrowheads="1"/>
          </p:cNvSpPr>
          <p:nvPr/>
        </p:nvSpPr>
        <p:spPr bwMode="auto">
          <a:xfrm>
            <a:off x="1048327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42" name="Rectangle 27"/>
          <p:cNvSpPr>
            <a:spLocks noChangeArrowheads="1"/>
          </p:cNvSpPr>
          <p:nvPr/>
        </p:nvSpPr>
        <p:spPr bwMode="auto">
          <a:xfrm>
            <a:off x="10483270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43" name="Rectangle 29"/>
          <p:cNvSpPr>
            <a:spLocks noChangeArrowheads="1"/>
          </p:cNvSpPr>
          <p:nvPr/>
        </p:nvSpPr>
        <p:spPr bwMode="auto">
          <a:xfrm>
            <a:off x="10483270" y="33586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44" name="Rectangle 30"/>
          <p:cNvSpPr>
            <a:spLocks noChangeArrowheads="1"/>
          </p:cNvSpPr>
          <p:nvPr/>
        </p:nvSpPr>
        <p:spPr bwMode="auto">
          <a:xfrm>
            <a:off x="1048327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6645" name="Object 31"/>
          <p:cNvGraphicFramePr>
            <a:graphicFrameLocks noChangeAspect="1"/>
          </p:cNvGraphicFramePr>
          <p:nvPr/>
        </p:nvGraphicFramePr>
        <p:xfrm>
          <a:off x="4876801" y="1981201"/>
          <a:ext cx="16811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914003" imgH="215806" progId="Equation.3">
                  <p:embed/>
                </p:oleObj>
              </mc:Choice>
              <mc:Fallback>
                <p:oleObj name="Equation" r:id="rId4" imgW="914003" imgH="215806" progId="Equation.3">
                  <p:embed/>
                  <p:pic>
                    <p:nvPicPr>
                      <p:cNvPr id="2664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1981201"/>
                        <a:ext cx="16811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Rectangle 32"/>
          <p:cNvSpPr>
            <a:spLocks noChangeArrowheads="1"/>
          </p:cNvSpPr>
          <p:nvPr/>
        </p:nvSpPr>
        <p:spPr bwMode="auto">
          <a:xfrm>
            <a:off x="10483270" y="3344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47" name="Rectangle 3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48" name="Rectangle 36"/>
          <p:cNvSpPr>
            <a:spLocks noChangeArrowheads="1"/>
          </p:cNvSpPr>
          <p:nvPr/>
        </p:nvSpPr>
        <p:spPr bwMode="auto">
          <a:xfrm>
            <a:off x="10483270" y="15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6649" name="كائن 1"/>
          <p:cNvGraphicFramePr>
            <a:graphicFrameLocks noChangeAspect="1"/>
          </p:cNvGraphicFramePr>
          <p:nvPr/>
        </p:nvGraphicFramePr>
        <p:xfrm>
          <a:off x="4572001" y="3359151"/>
          <a:ext cx="3654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2286000" imgH="215900" progId="Equation.3">
                  <p:embed/>
                </p:oleObj>
              </mc:Choice>
              <mc:Fallback>
                <p:oleObj name="Equation" r:id="rId6" imgW="2286000" imgH="215900" progId="Equation.3">
                  <p:embed/>
                  <p:pic>
                    <p:nvPicPr>
                      <p:cNvPr id="26649" name="كائن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359151"/>
                        <a:ext cx="36544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عنصر نائب لرقم الشريحة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2346A995-448D-4FAA-A7F9-C4F44BFFFD1B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236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Problem (6)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133601" y="1828800"/>
            <a:ext cx="3852863" cy="1295400"/>
          </a:xfrm>
          <a:solidFill>
            <a:schemeClr val="bg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i = 1 to m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for j = 1 to q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for k = 1 to n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x = x * 2;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6248400" y="1828800"/>
            <a:ext cx="3733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We assume the program Part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Find the complexity in  n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362200" y="3413126"/>
            <a:ext cx="8001000" cy="2892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The cost of inner loop:</a:t>
            </a:r>
            <a:endParaRPr lang="ar-SY" sz="2000" dirty="0"/>
          </a:p>
          <a:p>
            <a:pPr algn="r" rtl="1">
              <a:spcBef>
                <a:spcPct val="50000"/>
              </a:spcBef>
              <a:buFontTx/>
              <a:buChar char="•"/>
              <a:defRPr/>
            </a:pPr>
            <a:endParaRPr lang="ar-SY" dirty="0"/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/>
              <a:t>The cost of the middle loop: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n-US" dirty="0"/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/>
              <a:t>The cost of the outer ring: </a:t>
            </a:r>
            <a:r>
              <a:rPr lang="ar-SY" dirty="0"/>
              <a:t>	</a:t>
            </a:r>
            <a:r>
              <a:rPr lang="ar-SA" dirty="0"/>
              <a:t>				</a:t>
            </a:r>
            <a:endParaRPr lang="ar-SY" dirty="0"/>
          </a:p>
          <a:p>
            <a:pPr algn="r" rtl="1">
              <a:spcBef>
                <a:spcPct val="50000"/>
              </a:spcBef>
              <a:buFontTx/>
              <a:buChar char="•"/>
              <a:defRPr/>
            </a:pPr>
            <a:endParaRPr lang="ar-SY" dirty="0"/>
          </a:p>
          <a:p>
            <a:pPr algn="r" rtl="1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8839200" y="3108325"/>
            <a:ext cx="1295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Sol</a:t>
            </a:r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8680" name="Object 10"/>
          <p:cNvGraphicFramePr>
            <a:graphicFrameLocks noChangeAspect="1"/>
          </p:cNvGraphicFramePr>
          <p:nvPr/>
        </p:nvGraphicFramePr>
        <p:xfrm>
          <a:off x="6310313" y="3390901"/>
          <a:ext cx="7302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معادلة" r:id="rId4" imgW="418918" imgH="291973" progId="Equation.3">
                  <p:embed/>
                </p:oleObj>
              </mc:Choice>
              <mc:Fallback>
                <p:oleObj name="معادلة" r:id="rId4" imgW="418918" imgH="291973" progId="Equation.3">
                  <p:embed/>
                  <p:pic>
                    <p:nvPicPr>
                      <p:cNvPr id="286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3390901"/>
                        <a:ext cx="7302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10483270" y="1106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8683" name="Object 13"/>
          <p:cNvGraphicFramePr>
            <a:graphicFrameLocks noChangeAspect="1"/>
          </p:cNvGraphicFramePr>
          <p:nvPr/>
        </p:nvGraphicFramePr>
        <p:xfrm>
          <a:off x="6389689" y="4945064"/>
          <a:ext cx="15462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معادلة" r:id="rId6" imgW="914400" imgH="457200" progId="Equation.3">
                  <p:embed/>
                </p:oleObj>
              </mc:Choice>
              <mc:Fallback>
                <p:oleObj name="معادلة" r:id="rId6" imgW="914400" imgH="457200" progId="Equation.3">
                  <p:embed/>
                  <p:pic>
                    <p:nvPicPr>
                      <p:cNvPr id="2868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9" y="4945064"/>
                        <a:ext cx="15462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5"/>
          <p:cNvSpPr>
            <a:spLocks noChangeArrowheads="1"/>
          </p:cNvSpPr>
          <p:nvPr/>
        </p:nvSpPr>
        <p:spPr bwMode="auto">
          <a:xfrm>
            <a:off x="10483270" y="27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28686" name="Object 16"/>
          <p:cNvGraphicFramePr>
            <a:graphicFrameLocks noChangeAspect="1"/>
          </p:cNvGraphicFramePr>
          <p:nvPr/>
        </p:nvGraphicFramePr>
        <p:xfrm>
          <a:off x="6362700" y="4038600"/>
          <a:ext cx="1143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8" imgW="647700" imgH="457200" progId="Equation.3">
                  <p:embed/>
                </p:oleObj>
              </mc:Choice>
              <mc:Fallback>
                <p:oleObj name="Equation" r:id="rId8" imgW="647700" imgH="457200" progId="Equation.3">
                  <p:embed/>
                  <p:pic>
                    <p:nvPicPr>
                      <p:cNvPr id="286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4038600"/>
                        <a:ext cx="11430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10483270" y="27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688" name="سهم إلى اليسار 1"/>
          <p:cNvSpPr>
            <a:spLocks noChangeArrowheads="1"/>
          </p:cNvSpPr>
          <p:nvPr/>
        </p:nvSpPr>
        <p:spPr bwMode="auto">
          <a:xfrm>
            <a:off x="5715000" y="2286000"/>
            <a:ext cx="838200" cy="30480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ar-EG" altLang="en-US" sz="1800"/>
          </a:p>
        </p:txBody>
      </p:sp>
      <p:sp>
        <p:nvSpPr>
          <p:cNvPr id="28689" name="عنصر نائب لرقم الشريحة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D9573213-3125-4F9C-881B-C1D4D0A3FF29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814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mtClean="0"/>
              <a:t> Problem (6) cont’d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0738" y="1752600"/>
            <a:ext cx="3924300" cy="1676400"/>
          </a:xfrm>
          <a:solidFill>
            <a:schemeClr val="bg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i = 1 to m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for j = 1 to q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for k = 1 to n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x = x * 2;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089150" y="3460751"/>
            <a:ext cx="8001000" cy="2892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FontTx/>
              <a:buChar char="•"/>
            </a:pPr>
            <a:endParaRPr lang="ar-SY" altLang="en-US" sz="2000"/>
          </a:p>
          <a:p>
            <a:pPr>
              <a:spcBef>
                <a:spcPct val="50000"/>
              </a:spcBef>
              <a:buClrTx/>
              <a:buFontTx/>
              <a:buChar char="•"/>
            </a:pPr>
            <a:endParaRPr lang="ar-SY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  <a:p>
            <a:pPr algn="l" rtl="0">
              <a:spcBef>
                <a:spcPct val="50000"/>
              </a:spcBef>
              <a:buClrTx/>
              <a:buFontTx/>
              <a:buNone/>
            </a:pPr>
            <a:endParaRPr lang="ar-SY" altLang="en-US" sz="1800"/>
          </a:p>
          <a:p>
            <a:pPr algn="l" rtl="0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/>
              <a:t>If we assume   m=q=n      So the no. of operations  =n*n*n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10483270" y="1106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10483270" y="27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29" name="Rectangle 13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10483270" y="27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30732" name="Object 16"/>
          <p:cNvGraphicFramePr>
            <a:graphicFrameLocks noChangeAspect="1"/>
          </p:cNvGraphicFramePr>
          <p:nvPr/>
        </p:nvGraphicFramePr>
        <p:xfrm>
          <a:off x="2192338" y="3594100"/>
          <a:ext cx="21891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307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594100"/>
                        <a:ext cx="21891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8"/>
          <p:cNvSpPr>
            <a:spLocks noChangeArrowheads="1"/>
          </p:cNvSpPr>
          <p:nvPr/>
        </p:nvSpPr>
        <p:spPr bwMode="auto">
          <a:xfrm>
            <a:off x="10483270" y="2630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34" name="Rectangle 24"/>
          <p:cNvSpPr>
            <a:spLocks noChangeArrowheads="1"/>
          </p:cNvSpPr>
          <p:nvPr/>
        </p:nvSpPr>
        <p:spPr bwMode="auto">
          <a:xfrm>
            <a:off x="10483270" y="3468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35" name="AutoShape 27"/>
          <p:cNvSpPr>
            <a:spLocks noChangeArrowheads="1"/>
          </p:cNvSpPr>
          <p:nvPr/>
        </p:nvSpPr>
        <p:spPr bwMode="auto">
          <a:xfrm>
            <a:off x="4621213" y="38322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30736" name="Object 28"/>
          <p:cNvGraphicFramePr>
            <a:graphicFrameLocks noChangeAspect="1"/>
          </p:cNvGraphicFramePr>
          <p:nvPr/>
        </p:nvGraphicFramePr>
        <p:xfrm>
          <a:off x="7467600" y="3559175"/>
          <a:ext cx="1531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6" imgW="952087" imgH="431613" progId="Equation.3">
                  <p:embed/>
                </p:oleObj>
              </mc:Choice>
              <mc:Fallback>
                <p:oleObj name="Equation" r:id="rId6" imgW="952087" imgH="431613" progId="Equation.3">
                  <p:embed/>
                  <p:pic>
                    <p:nvPicPr>
                      <p:cNvPr id="307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559175"/>
                        <a:ext cx="1531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AutoShape 31"/>
          <p:cNvSpPr>
            <a:spLocks noChangeArrowheads="1"/>
          </p:cNvSpPr>
          <p:nvPr/>
        </p:nvSpPr>
        <p:spPr bwMode="auto">
          <a:xfrm>
            <a:off x="6900863" y="38433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30738" name="Object 35"/>
          <p:cNvGraphicFramePr>
            <a:graphicFrameLocks noChangeAspect="1"/>
          </p:cNvGraphicFramePr>
          <p:nvPr/>
        </p:nvGraphicFramePr>
        <p:xfrm>
          <a:off x="2762250" y="4419601"/>
          <a:ext cx="16573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8" imgW="990170" imgH="203112" progId="Equation.3">
                  <p:embed/>
                </p:oleObj>
              </mc:Choice>
              <mc:Fallback>
                <p:oleObj name="Equation" r:id="rId8" imgW="990170" imgH="203112" progId="Equation.3">
                  <p:embed/>
                  <p:pic>
                    <p:nvPicPr>
                      <p:cNvPr id="3073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419601"/>
                        <a:ext cx="16573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Rectangle 37"/>
          <p:cNvSpPr>
            <a:spLocks noChangeArrowheads="1"/>
          </p:cNvSpPr>
          <p:nvPr/>
        </p:nvSpPr>
        <p:spPr bwMode="auto">
          <a:xfrm>
            <a:off x="10483270" y="3344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40" name="AutoShape 38"/>
          <p:cNvSpPr>
            <a:spLocks noChangeArrowheads="1"/>
          </p:cNvSpPr>
          <p:nvPr/>
        </p:nvSpPr>
        <p:spPr bwMode="auto">
          <a:xfrm>
            <a:off x="2209800" y="4495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aphicFrame>
        <p:nvGraphicFramePr>
          <p:cNvPr id="30741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3536950"/>
          <a:ext cx="1600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0" imgW="1002865" imgH="457002" progId="Equation.3">
                  <p:embed/>
                </p:oleObj>
              </mc:Choice>
              <mc:Fallback>
                <p:oleObj name="Equation" r:id="rId10" imgW="1002865" imgH="457002" progId="Equation.3">
                  <p:embed/>
                  <p:pic>
                    <p:nvPicPr>
                      <p:cNvPr id="3074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36950"/>
                        <a:ext cx="16002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كائن 3"/>
          <p:cNvGraphicFramePr>
            <a:graphicFrameLocks noChangeAspect="1"/>
          </p:cNvGraphicFramePr>
          <p:nvPr/>
        </p:nvGraphicFramePr>
        <p:xfrm>
          <a:off x="3733800" y="5638800"/>
          <a:ext cx="1447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2" imgW="838200" imgH="228600" progId="Equation.3">
                  <p:embed/>
                </p:oleObj>
              </mc:Choice>
              <mc:Fallback>
                <p:oleObj name="Equation" r:id="rId12" imgW="838200" imgH="228600" progId="Equation.3">
                  <p:embed/>
                  <p:pic>
                    <p:nvPicPr>
                      <p:cNvPr id="30742" name="كائن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0"/>
                        <a:ext cx="1447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4AF2264F-128A-4505-8662-F218C824297B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310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عنوان 1"/>
          <p:cNvSpPr>
            <a:spLocks noGrp="1" noChangeArrowheads="1"/>
          </p:cNvSpPr>
          <p:nvPr>
            <p:ph type="ctrTitle"/>
          </p:nvPr>
        </p:nvSpPr>
        <p:spPr>
          <a:xfrm>
            <a:off x="1385454" y="609745"/>
            <a:ext cx="9144000" cy="8588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Asymptotic Notation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89709" y="2209799"/>
            <a:ext cx="10709564" cy="4246419"/>
          </a:xfrm>
        </p:spPr>
        <p:txBody>
          <a:bodyPr>
            <a:noAutofit/>
          </a:bodyPr>
          <a:lstStyle/>
          <a:p>
            <a:pPr algn="l" rtl="0">
              <a:defRPr/>
            </a:pPr>
            <a:r>
              <a:rPr lang="en-US" sz="3600" dirty="0"/>
              <a:t>The difficulty of determining the number of steps that we needed to approximate formulas to determine it.</a:t>
            </a:r>
          </a:p>
          <a:p>
            <a:pPr algn="l" rtl="0">
              <a:defRPr/>
            </a:pPr>
            <a:r>
              <a:rPr lang="en-US" sz="3600" dirty="0"/>
              <a:t>There are three asymptotic notation:</a:t>
            </a:r>
          </a:p>
          <a:p>
            <a:pPr algn="l" rtl="0">
              <a:defRPr/>
            </a:pPr>
            <a:r>
              <a:rPr lang="ar-SA" sz="3600" dirty="0"/>
              <a:t> </a:t>
            </a:r>
            <a:r>
              <a:rPr lang="en-US" sz="3600" dirty="0"/>
              <a:t>1- Big – oh (O)</a:t>
            </a:r>
          </a:p>
          <a:p>
            <a:pPr algn="l" rtl="0">
              <a:defRPr/>
            </a:pPr>
            <a:r>
              <a:rPr lang="en-US" sz="3600" dirty="0"/>
              <a:t>2- Omega(</a:t>
            </a:r>
            <a:r>
              <a:rPr lang="el-GR" sz="3600" dirty="0"/>
              <a:t>Ω</a:t>
            </a:r>
            <a:r>
              <a:rPr lang="en-US" sz="3600" dirty="0"/>
              <a:t>)</a:t>
            </a:r>
          </a:p>
          <a:p>
            <a:pPr algn="l" rtl="0">
              <a:defRPr/>
            </a:pPr>
            <a:r>
              <a:rPr lang="en-US" sz="3600" dirty="0"/>
              <a:t>3- Theta (</a:t>
            </a:r>
            <a:r>
              <a:rPr lang="el-GR" sz="3600" dirty="0"/>
              <a:t>ϴ</a:t>
            </a:r>
            <a:r>
              <a:rPr lang="en-US" sz="3600" dirty="0"/>
              <a:t>) </a:t>
            </a:r>
            <a:endParaRPr lang="ar-SA" sz="3600" dirty="0"/>
          </a:p>
        </p:txBody>
      </p:sp>
      <p:sp>
        <p:nvSpPr>
          <p:cNvPr id="32772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501B5EB9-B192-40FA-9E13-342C9427CB90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106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9EE0E11-8106-476E-AB74-86BE557A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800" dirty="0">
                <a:solidFill>
                  <a:srgbClr val="0070C0"/>
                </a:solidFill>
              </a:rPr>
              <a:t>What is an algorithm?(Cont’d)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CBC7-EF79-447E-8D45-E7237768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 eaLnBrk="1" hangingPunct="1">
              <a:defRPr/>
            </a:pPr>
            <a:r>
              <a:rPr lang="en-US" sz="3600" dirty="0">
                <a:solidFill>
                  <a:srgbClr val="0070C0"/>
                </a:solidFill>
              </a:rPr>
              <a:t>An algorithm</a:t>
            </a:r>
            <a:endParaRPr lang="en-US" sz="3200" dirty="0">
              <a:solidFill>
                <a:srgbClr val="0070C0"/>
              </a:solidFill>
            </a:endParaRPr>
          </a:p>
          <a:p>
            <a:pPr lvl="1" algn="thaiDist" eaLnBrk="1" hangingPunct="1">
              <a:defRPr/>
            </a:pPr>
            <a:r>
              <a:rPr lang="en-US" sz="3200" dirty="0"/>
              <a:t>is any well-defined computational procedure that takes some value, or set of values, as input and produces some value, or set of values, as output.</a:t>
            </a:r>
          </a:p>
          <a:p>
            <a:pPr lvl="1" algn="thaiDist" eaLnBrk="1" hangingPunct="1">
              <a:defRPr/>
            </a:pPr>
            <a:r>
              <a:rPr lang="en-US" sz="3200" dirty="0"/>
              <a:t>is thus a sequence of computational steps that transform the input into the output.</a:t>
            </a:r>
          </a:p>
          <a:p>
            <a:pPr lvl="1" eaLnBrk="1" hangingPunct="1">
              <a:defRPr/>
            </a:pPr>
            <a:r>
              <a:rPr lang="en-US" sz="3200" dirty="0"/>
              <a:t>is a tool for solving a well - specified computational problem.</a:t>
            </a:r>
          </a:p>
          <a:p>
            <a:pPr lvl="1" eaLnBrk="1" hangingPunct="1">
              <a:defRPr/>
            </a:pPr>
            <a:r>
              <a:rPr lang="th-TH" sz="3200" dirty="0"/>
              <a:t>Any special method of solving a certain kind of problem 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8B5CB620-F7AA-4697-A81D-0F4DD93C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047AF-B943-4530-9028-0643ACD094ED}" type="slidenum">
              <a:rPr lang="en-US" altLang="en-US">
                <a:solidFill>
                  <a:schemeClr val="accent1"/>
                </a:solidFill>
              </a:rPr>
              <a:pPr eaLnBrk="1" hangingPunct="1"/>
              <a:t>4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Big-Oh notation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372" t="-2286" r="-2439"/>
            </a:stretch>
          </a:blipFill>
        </p:spPr>
        <p:txBody>
          <a:bodyPr/>
          <a:lstStyle/>
          <a:p>
            <a:pPr>
              <a:defRPr/>
            </a:pPr>
            <a:r>
              <a:rPr lang="ar-SA">
                <a:noFill/>
              </a:rPr>
              <a:t> </a:t>
            </a:r>
          </a:p>
        </p:txBody>
      </p:sp>
      <p:sp>
        <p:nvSpPr>
          <p:cNvPr id="33796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44DE655A-B21C-4AB8-94F1-61CFAB1AEF86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635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Example(1)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sz="3200" dirty="0"/>
              <a:t>If 3n+2 represent F(n) (complexity) for any program so,</a:t>
            </a:r>
          </a:p>
          <a:p>
            <a:pPr marL="0" indent="0">
              <a:buNone/>
              <a:defRPr/>
            </a:pPr>
            <a:r>
              <a:rPr lang="en-US" sz="3200" dirty="0"/>
              <a:t>3n+2=O(n)</a:t>
            </a:r>
          </a:p>
          <a:p>
            <a:pPr marL="0" indent="0">
              <a:buNone/>
              <a:defRPr/>
            </a:pPr>
            <a:r>
              <a:rPr lang="en-US" sz="3200" dirty="0"/>
              <a:t>We take the largest coefficient of n and add 1 for it to become 4</a:t>
            </a:r>
          </a:p>
          <a:p>
            <a:pPr marL="0" indent="0">
              <a:buNone/>
              <a:defRPr/>
            </a:pPr>
            <a:r>
              <a:rPr lang="en-US" sz="3200" dirty="0"/>
              <a:t>3n+2&lt;=4n	       (f(n)&lt;=C g(n))		</a:t>
            </a:r>
          </a:p>
          <a:p>
            <a:pPr marL="0" indent="0">
              <a:buNone/>
              <a:defRPr/>
            </a:pPr>
            <a:r>
              <a:rPr lang="en-US" sz="3200" dirty="0"/>
              <a:t>for all values     n&gt;=2</a:t>
            </a:r>
          </a:p>
          <a:p>
            <a:pPr marL="0" indent="0">
              <a:buNone/>
              <a:defRPr/>
            </a:pPr>
            <a:r>
              <a:rPr lang="en-US" sz="3200" dirty="0"/>
              <a:t>Since the quantity  (4n) represent the constants </a:t>
            </a:r>
          </a:p>
          <a:p>
            <a:pPr marL="0" indent="0">
              <a:buNone/>
              <a:defRPr/>
            </a:pPr>
            <a:r>
              <a:rPr lang="en-US" sz="3200" dirty="0"/>
              <a:t>i.e.  n is g(n) , 4 for c</a:t>
            </a:r>
            <a:endParaRPr lang="en-US" dirty="0"/>
          </a:p>
        </p:txBody>
      </p:sp>
      <p:sp>
        <p:nvSpPr>
          <p:cNvPr id="34820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1CD02648-82A8-4531-9BCA-7F46D489E042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02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 (1)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/>
              <a:t>Use a Big-O Notation to analyze the time efficiency of following C++ code of the integer n</a:t>
            </a:r>
          </a:p>
          <a:p>
            <a:pPr marL="0" indent="0">
              <a:buNone/>
              <a:defRPr/>
            </a:pPr>
            <a:r>
              <a:rPr lang="en-US" sz="3200" dirty="0"/>
              <a:t>For 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=1;i&lt;=n/2;i++)</a:t>
            </a:r>
          </a:p>
          <a:p>
            <a:pPr marL="0" indent="0">
              <a:buNone/>
              <a:defRPr/>
            </a:pPr>
            <a:r>
              <a:rPr lang="en-US" sz="3200" dirty="0"/>
              <a:t>{</a:t>
            </a:r>
          </a:p>
          <a:p>
            <a:pPr marL="0" indent="0">
              <a:buNone/>
              <a:defRPr/>
            </a:pPr>
            <a:r>
              <a:rPr lang="en-US" sz="3200" dirty="0"/>
              <a:t>	------- </a:t>
            </a:r>
          </a:p>
          <a:p>
            <a:pPr marL="0" indent="0">
              <a:buNone/>
              <a:defRPr/>
            </a:pPr>
            <a:r>
              <a:rPr lang="en-US" sz="3200" dirty="0"/>
              <a:t>	for (</a:t>
            </a:r>
            <a:r>
              <a:rPr lang="en-US" sz="3200" dirty="0" err="1"/>
              <a:t>int</a:t>
            </a:r>
            <a:r>
              <a:rPr lang="en-US" sz="3200" dirty="0"/>
              <a:t> j=1;j&lt;=n*</a:t>
            </a:r>
            <a:r>
              <a:rPr lang="en-US" sz="3200" dirty="0" err="1"/>
              <a:t>n;j</a:t>
            </a:r>
            <a:r>
              <a:rPr lang="en-US" sz="3200" dirty="0"/>
              <a:t>++)</a:t>
            </a:r>
          </a:p>
          <a:p>
            <a:pPr marL="0" indent="0">
              <a:buNone/>
              <a:defRPr/>
            </a:pPr>
            <a:r>
              <a:rPr lang="en-US" sz="3200" dirty="0"/>
              <a:t>		{-----------</a:t>
            </a:r>
          </a:p>
          <a:p>
            <a:pPr marL="0" indent="0">
              <a:buNone/>
              <a:defRPr/>
            </a:pPr>
            <a:r>
              <a:rPr lang="en-US" sz="3200" dirty="0"/>
              <a:t>		  -----------}</a:t>
            </a:r>
          </a:p>
          <a:p>
            <a:pPr marL="0" indent="0">
              <a:buNone/>
              <a:defRPr/>
            </a:pPr>
            <a:r>
              <a:rPr lang="en-US" sz="3200" dirty="0"/>
              <a:t>}</a:t>
            </a:r>
          </a:p>
        </p:txBody>
      </p:sp>
      <p:sp>
        <p:nvSpPr>
          <p:cNvPr id="3584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BF9649D4-835E-4449-BB7C-143D7555F45C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42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 (1) Cont’d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29" t="-1857"/>
            </a:stretch>
          </a:blipFill>
        </p:spPr>
        <p:txBody>
          <a:bodyPr/>
          <a:lstStyle/>
          <a:p>
            <a:pPr>
              <a:defRPr/>
            </a:pPr>
            <a:r>
              <a:rPr lang="ar-SA">
                <a:noFill/>
              </a:rPr>
              <a:t> </a:t>
            </a:r>
          </a:p>
        </p:txBody>
      </p:sp>
      <p:sp>
        <p:nvSpPr>
          <p:cNvPr id="36868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B5F1AE14-39EE-4519-AD64-4A29C63D6973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999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 (2)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43" t="-2714"/>
            </a:stretch>
          </a:blipFill>
        </p:spPr>
        <p:txBody>
          <a:bodyPr/>
          <a:lstStyle/>
          <a:p>
            <a:pPr>
              <a:defRPr/>
            </a:pPr>
            <a:r>
              <a:rPr lang="ar-SA">
                <a:noFill/>
              </a:rPr>
              <a:t> </a:t>
            </a:r>
          </a:p>
        </p:txBody>
      </p:sp>
      <p:sp>
        <p:nvSpPr>
          <p:cNvPr id="37892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213EBA97-D4A4-42EA-897E-3DF0DC75B21E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016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 (2)Cont’d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If we assume that:</a:t>
            </a:r>
          </a:p>
          <a:p>
            <a:pPr marL="0" indent="0">
              <a:buNone/>
              <a:defRPr/>
            </a:pPr>
            <a:r>
              <a:rPr lang="en-US" dirty="0"/>
              <a:t>n=5;</a:t>
            </a:r>
          </a:p>
          <a:p>
            <a:pPr marL="0" indent="0"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=1;i&lt;=2;i++)</a:t>
            </a:r>
          </a:p>
          <a:p>
            <a:pPr marL="0" indent="0"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j=1;j&lt;=n*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pPr marL="0" indent="0">
              <a:buNone/>
              <a:defRPr/>
            </a:pPr>
            <a:r>
              <a:rPr lang="en-US" dirty="0"/>
              <a:t>	{-----------}</a:t>
            </a:r>
          </a:p>
          <a:p>
            <a:pPr algn="l" rtl="0">
              <a:defRPr/>
            </a:pPr>
            <a:r>
              <a:rPr lang="en-US" dirty="0"/>
              <a:t>We need to 27 iterations only for loops, and this means that the execution of this is the worst of the general situation.</a:t>
            </a:r>
            <a:endParaRPr lang="ar-SA" dirty="0"/>
          </a:p>
        </p:txBody>
      </p:sp>
      <p:sp>
        <p:nvSpPr>
          <p:cNvPr id="38916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803A6F34-8685-41E9-B341-2945F5A407EB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9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عنوان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Problem(3)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601" t="-1429" r="-1982"/>
            </a:stretch>
          </a:blipFill>
        </p:spPr>
        <p:txBody>
          <a:bodyPr/>
          <a:lstStyle/>
          <a:p>
            <a:pPr>
              <a:defRPr/>
            </a:pPr>
            <a:r>
              <a:rPr lang="ar-SA">
                <a:noFill/>
              </a:rPr>
              <a:t> </a:t>
            </a:r>
          </a:p>
        </p:txBody>
      </p:sp>
      <p:sp>
        <p:nvSpPr>
          <p:cNvPr id="39940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FontTx/>
              <a:buNone/>
            </a:pPr>
            <a:fld id="{BFEE935F-A965-42DD-8ACC-5DE46C6F7AFD}" type="slidenum">
              <a:rPr lang="ar-SA" altLang="en-US" sz="1200"/>
              <a:pPr rtl="0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66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عنوان 1"/>
          <p:cNvSpPr>
            <a:spLocks noGrp="1"/>
          </p:cNvSpPr>
          <p:nvPr>
            <p:ph type="ctrTitle"/>
          </p:nvPr>
        </p:nvSpPr>
        <p:spPr>
          <a:xfrm>
            <a:off x="2135188" y="476251"/>
            <a:ext cx="7772400" cy="11525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Big-O    (Cont’d)</a:t>
            </a:r>
            <a:endParaRPr lang="ar-SA" altLang="en-US" sz="36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927350" y="1700213"/>
            <a:ext cx="6400800" cy="4392612"/>
          </a:xfrm>
        </p:spPr>
        <p:txBody>
          <a:bodyPr rtlCol="1">
            <a:normAutofit/>
          </a:bodyPr>
          <a:lstStyle/>
          <a:p>
            <a:pPr>
              <a:defRPr/>
            </a:pPr>
            <a:r>
              <a:rPr lang="en-US" dirty="0"/>
              <a:t>Find an asymptotic notation for 3n+2&lt;=4n</a:t>
            </a:r>
          </a:p>
          <a:p>
            <a:pPr>
              <a:defRPr/>
            </a:pPr>
            <a:r>
              <a:rPr lang="en-US" dirty="0"/>
              <a:t>Where the eq. is less than or equal, so we used a big-O</a:t>
            </a:r>
          </a:p>
          <a:p>
            <a:pPr>
              <a:defRPr/>
            </a:pPr>
            <a:r>
              <a:rPr lang="en-US" dirty="0"/>
              <a:t>Since the max power of n is 1, then the solution is :     3n+2=O(n)</a:t>
            </a:r>
          </a:p>
          <a:p>
            <a:pPr>
              <a:defRPr/>
            </a:pPr>
            <a:r>
              <a:rPr lang="en-US" dirty="0"/>
              <a:t>3n+2&lt;=4n</a:t>
            </a:r>
          </a:p>
          <a:p>
            <a:pPr>
              <a:defRPr/>
            </a:pPr>
            <a:r>
              <a:rPr lang="en-US" dirty="0"/>
              <a:t>For all values n&gt;=2</a:t>
            </a:r>
          </a:p>
          <a:p>
            <a:pPr>
              <a:defRPr/>
            </a:pPr>
            <a:endParaRPr lang="ar-SA" dirty="0"/>
          </a:p>
        </p:txBody>
      </p:sp>
      <p:sp>
        <p:nvSpPr>
          <p:cNvPr id="41988" name="عنصر نائب لرقم الشريحة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D8258B3-A65C-467C-BA7B-D1E03F27020C}" type="slidenum">
              <a:rPr lang="ar-SA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47</a:t>
            </a:fld>
            <a:endParaRPr lang="ar-SA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641475"/>
          </a:xfrm>
        </p:spPr>
        <p:txBody>
          <a:bodyPr rtlCol="1">
            <a:normAutofit fontScale="90000"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Big-O    (Cont’d)</a:t>
            </a:r>
            <a:b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4000" dirty="0"/>
              <a:t>From the following truth table, we note that the notation is verified for </a:t>
            </a:r>
            <a:r>
              <a:rPr lang="en-US" dirty="0"/>
              <a:t>n&gt;=2 </a:t>
            </a:r>
            <a:endParaRPr lang="ar-SA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</p:nvPr>
        </p:nvGraphicFramePr>
        <p:xfrm>
          <a:off x="1774825" y="2276475"/>
          <a:ext cx="8229600" cy="302418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7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57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Verification</a:t>
                      </a:r>
                    </a:p>
                    <a:p>
                      <a:pPr algn="ctr" rtl="1"/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3n+2&lt;=4n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R. H. S. 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L. H. S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</a:t>
                      </a:r>
                      <a:endParaRPr lang="ar-SA" sz="1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2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False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5&lt;=4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4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5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</a:t>
                      </a:r>
                      <a:endParaRPr lang="ar-SA" sz="1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2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True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8&lt;=8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8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8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ar-SA" sz="1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29">
                <a:tc>
                  <a:txBody>
                    <a:bodyPr/>
                    <a:lstStyle/>
                    <a:p>
                      <a:pPr algn="ctr" rtl="1"/>
                      <a:r>
                        <a:rPr lang="en-US" sz="1800"/>
                        <a:t>True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11&lt;=12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12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11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ar-SA" sz="1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824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True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14&lt;=16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16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14</a:t>
                      </a:r>
                      <a:endParaRPr lang="ar-SA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ar-SA" sz="1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49" name="عنصر نائب لرقم الشريحة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FBFB2E9-90CF-49F9-8C5E-BD674BC0698D}" type="slidenum">
              <a:rPr lang="ar-SA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48</a:t>
            </a:fld>
            <a:endParaRPr lang="ar-SA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847850" y="188913"/>
            <a:ext cx="8229600" cy="647700"/>
          </a:xfrm>
        </p:spPr>
        <p:txBody>
          <a:bodyPr rtlCol="1">
            <a:normAutofit fontScale="90000"/>
          </a:bodyPr>
          <a:lstStyle/>
          <a:p>
            <a:pPr algn="ctr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Big-O    (Cont’d)</a:t>
            </a:r>
            <a:b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ar-SA" sz="40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عنصر نائب للمحتوى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600200"/>
            <a:ext cx="8229600" cy="5257800"/>
          </a:xfrm>
          <a:blipFill rotWithShape="1">
            <a:blip r:embed="rId3"/>
            <a:stretch>
              <a:fillRect l="-1852" t="-1392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ar-SA" dirty="0">
                <a:noFill/>
              </a:rPr>
              <a:t> </a:t>
            </a:r>
          </a:p>
        </p:txBody>
      </p:sp>
      <p:graphicFrame>
        <p:nvGraphicFramePr>
          <p:cNvPr id="4" name="جدول 3"/>
          <p:cNvGraphicFramePr>
            <a:graphicFrameLocks noGrp="1"/>
          </p:cNvGraphicFramePr>
          <p:nvPr/>
        </p:nvGraphicFramePr>
        <p:xfrm>
          <a:off x="3359151" y="3789363"/>
          <a:ext cx="6392863" cy="29259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Verification</a:t>
                      </a: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n</a:t>
                      </a:r>
                      <a:r>
                        <a:rPr lang="en-US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+4 n +2 &lt;= 11 n</a:t>
                      </a:r>
                      <a:r>
                        <a:rPr lang="en-US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R. H. S. 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L. H. S.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n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False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16&lt;=11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11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16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False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50&lt;=44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44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50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False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104&lt;=99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99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104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False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178&lt;=176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176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178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True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272&lt;=275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275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272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True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386&lt;=396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396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386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True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520&lt;=539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539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520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ar-SA" sz="1800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092" name="عنصر نائب لرقم الشريحة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FB1A6CB-E483-4ACA-88E7-2F539F383523}" type="slidenum">
              <a:rPr lang="ar-SA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49</a:t>
            </a:fld>
            <a:endParaRPr lang="ar-SA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DA3CD55-ACB2-4392-A711-CE12AFF50D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An algorithm?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a step-by-step procedure to solve a problem</a:t>
            </a:r>
          </a:p>
          <a:p>
            <a:pPr lvl="1" eaLnBrk="1" hangingPunct="1"/>
            <a:r>
              <a:rPr lang="en-US" altLang="en-US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every program is the instantiation of some algorithm</a:t>
            </a:r>
            <a:endParaRPr lang="en-US" altLang="en-US" sz="2200" dirty="0">
              <a:latin typeface="Franklin Gothic Book" panose="020B0503020102020204" pitchFamily="34" charset="0"/>
              <a:cs typeface="Franklin Gothic Book" panose="020B0503020102020204" pitchFamily="34" charset="0"/>
            </a:endParaRPr>
          </a:p>
        </p:txBody>
      </p:sp>
      <p:pic>
        <p:nvPicPr>
          <p:cNvPr id="5124" name="Picture 6" descr="algorithm_c">
            <a:extLst>
              <a:ext uri="{FF2B5EF4-FFF2-40B4-BE49-F238E27FC236}">
                <a16:creationId xmlns:a16="http://schemas.microsoft.com/office/drawing/2014/main" id="{E1547D58-9AA0-4B61-A0CE-D735FDE1D9A6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1" y="1752600"/>
            <a:ext cx="2722563" cy="3657600"/>
          </a:xfrm>
          <a:solidFill>
            <a:schemeClr val="bg1"/>
          </a:solidFill>
        </p:spPr>
      </p:pic>
      <p:sp>
        <p:nvSpPr>
          <p:cNvPr id="5126" name="Slide Number Placeholder 6">
            <a:extLst>
              <a:ext uri="{FF2B5EF4-FFF2-40B4-BE49-F238E27FC236}">
                <a16:creationId xmlns:a16="http://schemas.microsoft.com/office/drawing/2014/main" id="{72C5EAD8-DE60-4B0E-A571-C546675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3B48B4-96F5-42C3-A1F8-9ACC83ACDE16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91424-5509-4773-8432-2C1845F88927}"/>
              </a:ext>
            </a:extLst>
          </p:cNvPr>
          <p:cNvSpPr txBox="1"/>
          <p:nvPr/>
        </p:nvSpPr>
        <p:spPr>
          <a:xfrm>
            <a:off x="1905000" y="621268"/>
            <a:ext cx="723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solidFill>
                  <a:srgbClr val="0070C0"/>
                </a:solidFill>
              </a:rPr>
              <a:t>What is an algorithm?(Cont’d)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E4FDB7F-114F-4183-9E0C-4BBBF78A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h-TH" altLang="en-US" dirty="0">
                <a:solidFill>
                  <a:srgbClr val="0070C0"/>
                </a:solidFill>
              </a:rPr>
              <a:t>What is a program?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C763EA0-7859-42EC-AB13-703519068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altLang="en-US"/>
              <a:t>A program is the expression of an algorithm in a programming language</a:t>
            </a:r>
          </a:p>
          <a:p>
            <a:pPr eaLnBrk="1" hangingPunct="1"/>
            <a:r>
              <a:rPr lang="th-TH" altLang="en-US"/>
              <a:t>a set of instructions which the computer will follow to solve a problem</a:t>
            </a: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6DA6597D-30FC-49C0-BA6A-8ADC0EDAC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6576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lip" r:id="rId3" imgW="4251325" imgH="4570413" progId="MS_ClipArt_Gallery.2">
                  <p:embed/>
                </p:oleObj>
              </mc:Choice>
              <mc:Fallback>
                <p:oleObj name="Clip" r:id="rId3" imgW="4251325" imgH="4570413" progId="MS_ClipArt_Gallery.2">
                  <p:embed/>
                  <p:pic>
                    <p:nvPicPr>
                      <p:cNvPr id="24580" name="Object 2">
                        <a:extLst>
                          <a:ext uri="{FF2B5EF4-FFF2-40B4-BE49-F238E27FC236}">
                            <a16:creationId xmlns:a16="http://schemas.microsoft.com/office/drawing/2014/main" id="{6DA6597D-30FC-49C0-BA6A-8ADC0EDAC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Slide Number Placeholder 5">
            <a:extLst>
              <a:ext uri="{FF2B5EF4-FFF2-40B4-BE49-F238E27FC236}">
                <a16:creationId xmlns:a16="http://schemas.microsoft.com/office/drawing/2014/main" id="{1F9C7FD9-7607-4888-B6D2-C0F17B1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85D641-2046-43BB-AE20-8732E8C8B2AE}" type="slidenum">
              <a:rPr lang="en-US" altLang="en-US">
                <a:solidFill>
                  <a:schemeClr val="accent1"/>
                </a:solidFill>
              </a:rPr>
              <a:pPr eaLnBrk="1" hangingPunct="1"/>
              <a:t>6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1F2E9F8-1C03-4A9F-8CBA-2755BA68F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6"/>
            <a:ext cx="10515600" cy="928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Why need algorithm analysis ?</a:t>
            </a:r>
            <a:b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</a:br>
            <a:endParaRPr lang="en-US" altLang="zh-CN" dirty="0">
              <a:solidFill>
                <a:srgbClr val="0070C0"/>
              </a:solidFill>
              <a:ea typeface="SimSun" panose="0201060003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2714DAD-D5CA-44E7-B594-22528D750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597" y="106452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4800" dirty="0">
                <a:ea typeface="SimSun" panose="02010600030101010101" pitchFamily="2" charset="-122"/>
              </a:rPr>
              <a:t>writing a working program is not good enough</a:t>
            </a:r>
          </a:p>
          <a:p>
            <a:pPr lvl="1"/>
            <a:r>
              <a:rPr lang="en-US" altLang="zh-CN" sz="4800" dirty="0">
                <a:ea typeface="SimSun" panose="02010600030101010101" pitchFamily="2" charset="-122"/>
              </a:rPr>
              <a:t>The program may be inefficient!</a:t>
            </a:r>
          </a:p>
          <a:p>
            <a:pPr lvl="1"/>
            <a:r>
              <a:rPr lang="en-US" altLang="zh-CN" sz="4800" dirty="0">
                <a:ea typeface="SimSun" panose="02010600030101010101" pitchFamily="2" charset="-122"/>
              </a:rPr>
              <a:t>If the program is run on a </a:t>
            </a:r>
            <a:r>
              <a:rPr lang="en-US" altLang="zh-CN" sz="4800" dirty="0">
                <a:solidFill>
                  <a:srgbClr val="00FF00"/>
                </a:solidFill>
                <a:ea typeface="SimSun" panose="02010600030101010101" pitchFamily="2" charset="-122"/>
              </a:rPr>
              <a:t>large data set</a:t>
            </a:r>
            <a:r>
              <a:rPr lang="en-US" altLang="zh-CN" sz="4800" dirty="0">
                <a:ea typeface="SimSun" panose="02010600030101010101" pitchFamily="2" charset="-122"/>
              </a:rPr>
              <a:t>, then the running time becomes an issue</a:t>
            </a:r>
          </a:p>
          <a:p>
            <a:endParaRPr lang="zh-CN" altLang="en-US" sz="5400" dirty="0">
              <a:ea typeface="SimSun" panose="02010600030101010101" pitchFamily="2" charset="-122"/>
            </a:endParaRPr>
          </a:p>
        </p:txBody>
      </p:sp>
      <p:sp>
        <p:nvSpPr>
          <p:cNvPr id="25606" name="Slide Number Placeholder 3">
            <a:extLst>
              <a:ext uri="{FF2B5EF4-FFF2-40B4-BE49-F238E27FC236}">
                <a16:creationId xmlns:a16="http://schemas.microsoft.com/office/drawing/2014/main" id="{7A819EC5-615C-4FE9-AA94-9C9D154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304691-C057-480E-B32C-A59DE1A0529A}" type="slidenum">
              <a:rPr lang="en-US" altLang="en-US">
                <a:solidFill>
                  <a:schemeClr val="accent1"/>
                </a:solidFill>
              </a:rPr>
              <a:pPr eaLnBrk="1" hangingPunct="1"/>
              <a:t>7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>
            <a:extLst>
              <a:ext uri="{FF2B5EF4-FFF2-40B4-BE49-F238E27FC236}">
                <a16:creationId xmlns:a16="http://schemas.microsoft.com/office/drawing/2014/main" id="{6F7F753F-E6C6-48B7-802E-DF1190BC6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L1.</a:t>
            </a:r>
            <a:fld id="{E2123948-3D62-452B-AD48-8FB8E2283F4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76881D9-480F-4316-A2AC-E6E8EDCFE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4509" y="304800"/>
            <a:ext cx="9421091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78120633-FFAE-4B24-A279-851D3B25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09" y="1695451"/>
            <a:ext cx="1037705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>
                <a:schemeClr val="accent2"/>
              </a:buClr>
              <a:buFontTx/>
              <a:buChar char="•"/>
            </a:pPr>
            <a:r>
              <a:rPr lang="en-US" altLang="en-US" sz="4400" b="1" i="1" dirty="0">
                <a:solidFill>
                  <a:schemeClr val="accent2"/>
                </a:solidFill>
              </a:rPr>
              <a:t>Analysis: </a:t>
            </a:r>
            <a:r>
              <a:rPr lang="en-US" altLang="en-US" sz="4400" dirty="0"/>
              <a:t>predict the cost of an algorithm in terms of resources and performance</a:t>
            </a:r>
          </a:p>
          <a:p>
            <a:pPr algn="l" eaLnBrk="1" hangingPunct="1">
              <a:buClr>
                <a:schemeClr val="accent2"/>
              </a:buClr>
              <a:buFontTx/>
              <a:buChar char="•"/>
            </a:pPr>
            <a:endParaRPr lang="en-US" altLang="en-US" sz="4400" i="1" dirty="0"/>
          </a:p>
          <a:p>
            <a:pPr algn="l" eaLnBrk="1" hangingPunct="1">
              <a:buClr>
                <a:schemeClr val="accent2"/>
              </a:buClr>
              <a:buFontTx/>
              <a:buChar char="•"/>
            </a:pPr>
            <a:r>
              <a:rPr lang="en-US" altLang="en-US" sz="4400" b="1" i="1" dirty="0">
                <a:solidFill>
                  <a:schemeClr val="accent2"/>
                </a:solidFill>
              </a:rPr>
              <a:t>Design: </a:t>
            </a:r>
            <a:r>
              <a:rPr lang="en-US" altLang="en-US" sz="4400" dirty="0"/>
              <a:t>design algorithms which minimize the cost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7804-C859-44D0-BFBC-21C3E1ABE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371601"/>
            <a:ext cx="8305800" cy="5026025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sz="4800" dirty="0"/>
              <a:t>Types of Algorithms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30" name="Slide Number Placeholder 6">
            <a:extLst>
              <a:ext uri="{FF2B5EF4-FFF2-40B4-BE49-F238E27FC236}">
                <a16:creationId xmlns:a16="http://schemas.microsoft.com/office/drawing/2014/main" id="{6194DC0B-8745-401B-8E1C-C42977F6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8E3C34-8084-451B-9E7D-ACE7768A6AA1}" type="slidenum">
              <a:rPr lang="en-US" altLang="en-US">
                <a:solidFill>
                  <a:schemeClr val="accent1"/>
                </a:solidFill>
              </a:rPr>
              <a:pPr eaLnBrk="1" hangingPunct="1"/>
              <a:t>9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2040</Words>
  <Application>Microsoft Office PowerPoint</Application>
  <PresentationFormat>Widescreen</PresentationFormat>
  <Paragraphs>427</Paragraphs>
  <Slides>49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73" baseType="lpstr">
      <vt:lpstr>MS PGothic</vt:lpstr>
      <vt:lpstr>MS PGothic</vt:lpstr>
      <vt:lpstr>SimSun</vt:lpstr>
      <vt:lpstr>游ゴシック</vt:lpstr>
      <vt:lpstr>游ゴシック Light</vt:lpstr>
      <vt:lpstr>Angsana New</vt:lpstr>
      <vt:lpstr>Arial</vt:lpstr>
      <vt:lpstr>Baskerville</vt:lpstr>
      <vt:lpstr>Calibri</vt:lpstr>
      <vt:lpstr>Calibri Light</vt:lpstr>
      <vt:lpstr>Carier new</vt:lpstr>
      <vt:lpstr>Cordia New</vt:lpstr>
      <vt:lpstr>Courier New</vt:lpstr>
      <vt:lpstr>等线</vt:lpstr>
      <vt:lpstr>Didot</vt:lpstr>
      <vt:lpstr>Franklin Gothic Book</vt:lpstr>
      <vt:lpstr>Garamond</vt:lpstr>
      <vt:lpstr>Times New Roman</vt:lpstr>
      <vt:lpstr>Verdana</vt:lpstr>
      <vt:lpstr>Wingdings</vt:lpstr>
      <vt:lpstr>Office Theme</vt:lpstr>
      <vt:lpstr>Clip</vt:lpstr>
      <vt:lpstr>Equation</vt:lpstr>
      <vt:lpstr>معادلة</vt:lpstr>
      <vt:lpstr>PowerPoint Presentation</vt:lpstr>
      <vt:lpstr>ALGORITHMICS</vt:lpstr>
      <vt:lpstr>What is an algorithm?</vt:lpstr>
      <vt:lpstr>What is an algorithm?(Cont’d)</vt:lpstr>
      <vt:lpstr>PowerPoint Presentation</vt:lpstr>
      <vt:lpstr>What is a program?</vt:lpstr>
      <vt:lpstr>Why need algorithm analysis ? </vt:lpstr>
      <vt:lpstr>Design and Analysis of Algorithms</vt:lpstr>
      <vt:lpstr>PowerPoint Presentation</vt:lpstr>
      <vt:lpstr>PowerPoint Presentation</vt:lpstr>
      <vt:lpstr>PowerPoint Presentation</vt:lpstr>
      <vt:lpstr>PowerPoint Presentation</vt:lpstr>
      <vt:lpstr>Greatest Common Divisor Algorithms</vt:lpstr>
      <vt:lpstr>Alg 1: Euclid’s Algorithm</vt:lpstr>
      <vt:lpstr>Two descriptions of Euclid’s algorithm</vt:lpstr>
      <vt:lpstr>Alg 2: Minimum Iterating down to Zero</vt:lpstr>
      <vt:lpstr>Alg 3: Using Primes</vt:lpstr>
      <vt:lpstr>Correctness</vt:lpstr>
      <vt:lpstr>Efficiency</vt:lpstr>
      <vt:lpstr>How to Measure Efficiency</vt:lpstr>
      <vt:lpstr>Algorithm Complexity</vt:lpstr>
      <vt:lpstr>O(1) </vt:lpstr>
      <vt:lpstr>Conditional Statement</vt:lpstr>
      <vt:lpstr>If-else</vt:lpstr>
      <vt:lpstr>Loops</vt:lpstr>
      <vt:lpstr>Loops (cont’d)</vt:lpstr>
      <vt:lpstr>Problem(1)</vt:lpstr>
      <vt:lpstr>Problem (2)</vt:lpstr>
      <vt:lpstr>Problem (3)</vt:lpstr>
      <vt:lpstr>Problem (3) Cont’d</vt:lpstr>
      <vt:lpstr>Problem (4)</vt:lpstr>
      <vt:lpstr>Problem (4) cont’d</vt:lpstr>
      <vt:lpstr>Problem(5)</vt:lpstr>
      <vt:lpstr>Problem (5) (Cont’d)</vt:lpstr>
      <vt:lpstr>Problem (5) (Cont’d)</vt:lpstr>
      <vt:lpstr>Problem (5) (Cont’d)</vt:lpstr>
      <vt:lpstr>Problem (6)</vt:lpstr>
      <vt:lpstr> Problem (6) cont’d</vt:lpstr>
      <vt:lpstr>Asymptotic Notation</vt:lpstr>
      <vt:lpstr>Big-Oh notation</vt:lpstr>
      <vt:lpstr>Example(1)</vt:lpstr>
      <vt:lpstr>Problem (1)</vt:lpstr>
      <vt:lpstr>Problem (1) Cont’d</vt:lpstr>
      <vt:lpstr>Problem (2)</vt:lpstr>
      <vt:lpstr>Problem (2)Cont’d</vt:lpstr>
      <vt:lpstr>Problem(3)</vt:lpstr>
      <vt:lpstr>Big-O    (Cont’d)</vt:lpstr>
      <vt:lpstr>Big-O    (Cont’d) From the following truth table, we note that the notation is verified for n&gt;=2 </vt:lpstr>
      <vt:lpstr> Big-O    (Cont’d)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algorithm?</dc:title>
  <dc:creator>hp</dc:creator>
  <cp:lastModifiedBy>hp</cp:lastModifiedBy>
  <cp:revision>30</cp:revision>
  <dcterms:created xsi:type="dcterms:W3CDTF">2020-10-09T09:24:17Z</dcterms:created>
  <dcterms:modified xsi:type="dcterms:W3CDTF">2022-10-30T06:29:21Z</dcterms:modified>
</cp:coreProperties>
</file>