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369" r:id="rId4"/>
    <p:sldId id="261" r:id="rId5"/>
    <p:sldId id="262" r:id="rId6"/>
    <p:sldId id="267" r:id="rId7"/>
    <p:sldId id="268" r:id="rId8"/>
    <p:sldId id="269" r:id="rId9"/>
    <p:sldId id="303" r:id="rId10"/>
    <p:sldId id="304" r:id="rId11"/>
    <p:sldId id="346" r:id="rId12"/>
    <p:sldId id="335" r:id="rId13"/>
    <p:sldId id="363" r:id="rId14"/>
    <p:sldId id="364" r:id="rId15"/>
    <p:sldId id="298" r:id="rId16"/>
    <p:sldId id="307" r:id="rId17"/>
    <p:sldId id="308" r:id="rId18"/>
    <p:sldId id="310" r:id="rId19"/>
    <p:sldId id="311" r:id="rId20"/>
    <p:sldId id="312" r:id="rId21"/>
    <p:sldId id="366" r:id="rId22"/>
    <p:sldId id="367" r:id="rId23"/>
    <p:sldId id="368" r:id="rId24"/>
    <p:sldId id="362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6" autoAdjust="0"/>
  </p:normalViewPr>
  <p:slideViewPr>
    <p:cSldViewPr>
      <p:cViewPr>
        <p:scale>
          <a:sx n="90" d="100"/>
          <a:sy n="90" d="100"/>
        </p:scale>
        <p:origin x="-80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B1742-1251-4F6D-9BD6-42225A404076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2B878-7AF6-4BAC-9B8B-7E822414F347}">
      <dgm:prSet phldrT="[Text]" custT="1"/>
      <dgm:spPr/>
      <dgm:t>
        <a:bodyPr/>
        <a:lstStyle/>
        <a:p>
          <a:r>
            <a:rPr lang="en-US" sz="2400" spc="-50" dirty="0" smtClean="0">
              <a:latin typeface="Arial"/>
              <a:cs typeface="Arial"/>
            </a:rPr>
            <a:t>Problem definition</a:t>
          </a:r>
          <a:endParaRPr lang="en-US" sz="2400" dirty="0"/>
        </a:p>
      </dgm:t>
    </dgm:pt>
    <dgm:pt modelId="{4B13E0EB-660B-4EC2-9386-B0BA1BC7FB83}" type="parTrans" cxnId="{AF6E966B-9AA3-4B98-AD89-100B1FCD0CE5}">
      <dgm:prSet/>
      <dgm:spPr/>
      <dgm:t>
        <a:bodyPr/>
        <a:lstStyle/>
        <a:p>
          <a:endParaRPr lang="en-US" sz="4800"/>
        </a:p>
      </dgm:t>
    </dgm:pt>
    <dgm:pt modelId="{3435F636-8F3B-474A-BF27-82D401A84F6F}" type="sibTrans" cxnId="{AF6E966B-9AA3-4B98-AD89-100B1FCD0CE5}">
      <dgm:prSet/>
      <dgm:spPr/>
      <dgm:t>
        <a:bodyPr/>
        <a:lstStyle/>
        <a:p>
          <a:endParaRPr lang="en-US" sz="4800"/>
        </a:p>
      </dgm:t>
    </dgm:pt>
    <dgm:pt modelId="{EC71140C-1122-473C-8BF2-C353D4C33803}">
      <dgm:prSet phldrT="[Text]"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Algorithm design</a:t>
          </a:r>
          <a:endParaRPr lang="en-US" sz="2400" dirty="0"/>
        </a:p>
      </dgm:t>
    </dgm:pt>
    <dgm:pt modelId="{B6AB98E9-A1AA-4708-8E08-CE666E651E02}" type="parTrans" cxnId="{EB09575F-F4FA-4F08-B38D-2325E45EC070}">
      <dgm:prSet/>
      <dgm:spPr/>
      <dgm:t>
        <a:bodyPr/>
        <a:lstStyle/>
        <a:p>
          <a:endParaRPr lang="en-US" sz="4800"/>
        </a:p>
      </dgm:t>
    </dgm:pt>
    <dgm:pt modelId="{4A7498E5-1D36-4152-9BE9-A729768A0709}" type="sibTrans" cxnId="{EB09575F-F4FA-4F08-B38D-2325E45EC070}">
      <dgm:prSet/>
      <dgm:spPr/>
      <dgm:t>
        <a:bodyPr/>
        <a:lstStyle/>
        <a:p>
          <a:endParaRPr lang="en-US" sz="4800"/>
        </a:p>
      </dgm:t>
    </dgm:pt>
    <dgm:pt modelId="{F02034EB-C2B7-405F-A8E2-E8F28A84BF1D}">
      <dgm:prSet phldrT="[Text]"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Algorithm analysis</a:t>
          </a:r>
          <a:endParaRPr lang="en-US" sz="2400" dirty="0"/>
        </a:p>
      </dgm:t>
    </dgm:pt>
    <dgm:pt modelId="{9C7EFF0C-4C03-43DE-BDFC-80F1758C8318}" type="parTrans" cxnId="{ED914DE8-B7D8-41CF-B612-6430A7AED846}">
      <dgm:prSet/>
      <dgm:spPr/>
      <dgm:t>
        <a:bodyPr/>
        <a:lstStyle/>
        <a:p>
          <a:endParaRPr lang="en-US" sz="4800"/>
        </a:p>
      </dgm:t>
    </dgm:pt>
    <dgm:pt modelId="{74A6253E-E902-4076-866E-DAD52806C08F}" type="sibTrans" cxnId="{ED914DE8-B7D8-41CF-B612-6430A7AED846}">
      <dgm:prSet/>
      <dgm:spPr/>
      <dgm:t>
        <a:bodyPr/>
        <a:lstStyle/>
        <a:p>
          <a:endParaRPr lang="en-US" sz="4800"/>
        </a:p>
      </dgm:t>
    </dgm:pt>
    <dgm:pt modelId="{3DACD2AD-01F4-445C-8F94-5D420CD74582}">
      <dgm:prSet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Implementation</a:t>
          </a:r>
          <a:endParaRPr lang="en-US" sz="2400" spc="-50" dirty="0">
            <a:latin typeface="Arial"/>
            <a:cs typeface="Arial"/>
          </a:endParaRPr>
        </a:p>
      </dgm:t>
    </dgm:pt>
    <dgm:pt modelId="{A3E490C7-7471-46FD-87B1-C94C6987C904}" type="parTrans" cxnId="{9C3FD9D9-BD5E-4243-AFB9-8721D2A4D9A3}">
      <dgm:prSet/>
      <dgm:spPr/>
      <dgm:t>
        <a:bodyPr/>
        <a:lstStyle/>
        <a:p>
          <a:endParaRPr lang="en-US" sz="4800"/>
        </a:p>
      </dgm:t>
    </dgm:pt>
    <dgm:pt modelId="{D3EE2411-BB6C-496A-BDDE-C62DBE92F2BA}" type="sibTrans" cxnId="{9C3FD9D9-BD5E-4243-AFB9-8721D2A4D9A3}">
      <dgm:prSet/>
      <dgm:spPr/>
      <dgm:t>
        <a:bodyPr/>
        <a:lstStyle/>
        <a:p>
          <a:endParaRPr lang="en-US" sz="4800"/>
        </a:p>
      </dgm:t>
    </dgm:pt>
    <dgm:pt modelId="{2722A69F-D3AD-454B-B562-D27C2385DC5D}">
      <dgm:prSet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Testing</a:t>
          </a:r>
          <a:endParaRPr lang="en-US" sz="2400" spc="-50" dirty="0">
            <a:latin typeface="Arial"/>
            <a:cs typeface="Arial"/>
          </a:endParaRPr>
        </a:p>
      </dgm:t>
    </dgm:pt>
    <dgm:pt modelId="{9DD6F81E-6F8C-49D8-81FB-621B8CD096D5}" type="parTrans" cxnId="{F44DEE6E-7F38-401B-86ED-FC817E943D2C}">
      <dgm:prSet/>
      <dgm:spPr/>
      <dgm:t>
        <a:bodyPr/>
        <a:lstStyle/>
        <a:p>
          <a:endParaRPr lang="en-US" sz="4800"/>
        </a:p>
      </dgm:t>
    </dgm:pt>
    <dgm:pt modelId="{2CCC0093-85BE-4E5D-A22A-2397C7F006E5}" type="sibTrans" cxnId="{F44DEE6E-7F38-401B-86ED-FC817E943D2C}">
      <dgm:prSet/>
      <dgm:spPr/>
      <dgm:t>
        <a:bodyPr/>
        <a:lstStyle/>
        <a:p>
          <a:endParaRPr lang="en-US" sz="4800"/>
        </a:p>
      </dgm:t>
    </dgm:pt>
    <dgm:pt modelId="{12BFFC09-EA51-4BE3-93C2-A018A47E84EC}">
      <dgm:prSet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Maintenance</a:t>
          </a:r>
          <a:endParaRPr lang="en-US" sz="2400" spc="-50" dirty="0">
            <a:latin typeface="Arial"/>
            <a:cs typeface="Arial"/>
          </a:endParaRPr>
        </a:p>
      </dgm:t>
    </dgm:pt>
    <dgm:pt modelId="{F7F1EE11-316F-48DD-ADD7-118A4CCAC9B0}" type="parTrans" cxnId="{A04F88AA-6450-453E-82D6-239E5E9EBFFE}">
      <dgm:prSet/>
      <dgm:spPr/>
      <dgm:t>
        <a:bodyPr/>
        <a:lstStyle/>
        <a:p>
          <a:endParaRPr lang="en-US" sz="4800"/>
        </a:p>
      </dgm:t>
    </dgm:pt>
    <dgm:pt modelId="{39AE7B0D-B766-4073-BBBA-688B7529D932}" type="sibTrans" cxnId="{A04F88AA-6450-453E-82D6-239E5E9EBFFE}">
      <dgm:prSet/>
      <dgm:spPr/>
      <dgm:t>
        <a:bodyPr/>
        <a:lstStyle/>
        <a:p>
          <a:endParaRPr lang="en-US" sz="4800"/>
        </a:p>
      </dgm:t>
    </dgm:pt>
    <dgm:pt modelId="{28A55781-A747-4508-9B6B-F53BC3D84D51}" type="pres">
      <dgm:prSet presAssocID="{5FAB1742-1251-4F6D-9BD6-42225A4040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80E61E-CE53-4FDD-81F6-1CFB483D7901}" type="pres">
      <dgm:prSet presAssocID="{5FAB1742-1251-4F6D-9BD6-42225A404076}" presName="pyramid" presStyleLbl="node1" presStyleIdx="0" presStyleCnt="1"/>
      <dgm:spPr/>
    </dgm:pt>
    <dgm:pt modelId="{074CACA5-E98E-4BBC-A805-D89F2014CF60}" type="pres">
      <dgm:prSet presAssocID="{5FAB1742-1251-4F6D-9BD6-42225A404076}" presName="theList" presStyleCnt="0"/>
      <dgm:spPr/>
    </dgm:pt>
    <dgm:pt modelId="{EDF66B83-CFC8-4EAD-98FF-E63459B03125}" type="pres">
      <dgm:prSet presAssocID="{5712B878-7AF6-4BAC-9B8B-7E822414F347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24DF5-927A-435A-8297-B130058D67B3}" type="pres">
      <dgm:prSet presAssocID="{5712B878-7AF6-4BAC-9B8B-7E822414F347}" presName="aSpace" presStyleCnt="0"/>
      <dgm:spPr/>
    </dgm:pt>
    <dgm:pt modelId="{29413AF5-4AA9-4F2C-953F-9E64A436B74E}" type="pres">
      <dgm:prSet presAssocID="{EC71140C-1122-473C-8BF2-C353D4C33803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43356-0B64-41ED-9700-1BC52131B886}" type="pres">
      <dgm:prSet presAssocID="{EC71140C-1122-473C-8BF2-C353D4C33803}" presName="aSpace" presStyleCnt="0"/>
      <dgm:spPr/>
    </dgm:pt>
    <dgm:pt modelId="{30519B34-C029-4BF3-A0AE-3ED20465DE55}" type="pres">
      <dgm:prSet presAssocID="{F02034EB-C2B7-405F-A8E2-E8F28A84BF1D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10516-EF53-4999-81F2-8B5FCD1C544F}" type="pres">
      <dgm:prSet presAssocID="{F02034EB-C2B7-405F-A8E2-E8F28A84BF1D}" presName="aSpace" presStyleCnt="0"/>
      <dgm:spPr/>
    </dgm:pt>
    <dgm:pt modelId="{F2CBD5B3-13C9-4750-A6A7-19F7E5183F85}" type="pres">
      <dgm:prSet presAssocID="{3DACD2AD-01F4-445C-8F94-5D420CD74582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40C05-903E-4AE6-8A3B-575985C8E97A}" type="pres">
      <dgm:prSet presAssocID="{3DACD2AD-01F4-445C-8F94-5D420CD74582}" presName="aSpace" presStyleCnt="0"/>
      <dgm:spPr/>
    </dgm:pt>
    <dgm:pt modelId="{0AE76DD4-83A8-4988-B14F-37B11D9FF93F}" type="pres">
      <dgm:prSet presAssocID="{2722A69F-D3AD-454B-B562-D27C2385DC5D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9766-B8FC-41BD-AE69-ECF6BA346FC2}" type="pres">
      <dgm:prSet presAssocID="{2722A69F-D3AD-454B-B562-D27C2385DC5D}" presName="aSpace" presStyleCnt="0"/>
      <dgm:spPr/>
    </dgm:pt>
    <dgm:pt modelId="{84A3F486-2D59-4B4D-ABC4-896F12A13FFE}" type="pres">
      <dgm:prSet presAssocID="{12BFFC09-EA51-4BE3-93C2-A018A47E84EC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BD2A9-6F25-4E36-8BEF-334063940002}" type="pres">
      <dgm:prSet presAssocID="{12BFFC09-EA51-4BE3-93C2-A018A47E84EC}" presName="aSpace" presStyleCnt="0"/>
      <dgm:spPr/>
    </dgm:pt>
  </dgm:ptLst>
  <dgm:cxnLst>
    <dgm:cxn modelId="{3B262330-E2DC-4ECD-A38F-D23C89B9C57C}" type="presOf" srcId="{2722A69F-D3AD-454B-B562-D27C2385DC5D}" destId="{0AE76DD4-83A8-4988-B14F-37B11D9FF93F}" srcOrd="0" destOrd="0" presId="urn:microsoft.com/office/officeart/2005/8/layout/pyramid2"/>
    <dgm:cxn modelId="{AF6E966B-9AA3-4B98-AD89-100B1FCD0CE5}" srcId="{5FAB1742-1251-4F6D-9BD6-42225A404076}" destId="{5712B878-7AF6-4BAC-9B8B-7E822414F347}" srcOrd="0" destOrd="0" parTransId="{4B13E0EB-660B-4EC2-9386-B0BA1BC7FB83}" sibTransId="{3435F636-8F3B-474A-BF27-82D401A84F6F}"/>
    <dgm:cxn modelId="{ED914DE8-B7D8-41CF-B612-6430A7AED846}" srcId="{5FAB1742-1251-4F6D-9BD6-42225A404076}" destId="{F02034EB-C2B7-405F-A8E2-E8F28A84BF1D}" srcOrd="2" destOrd="0" parTransId="{9C7EFF0C-4C03-43DE-BDFC-80F1758C8318}" sibTransId="{74A6253E-E902-4076-866E-DAD52806C08F}"/>
    <dgm:cxn modelId="{A04F88AA-6450-453E-82D6-239E5E9EBFFE}" srcId="{5FAB1742-1251-4F6D-9BD6-42225A404076}" destId="{12BFFC09-EA51-4BE3-93C2-A018A47E84EC}" srcOrd="5" destOrd="0" parTransId="{F7F1EE11-316F-48DD-ADD7-118A4CCAC9B0}" sibTransId="{39AE7B0D-B766-4073-BBBA-688B7529D932}"/>
    <dgm:cxn modelId="{F44DEE6E-7F38-401B-86ED-FC817E943D2C}" srcId="{5FAB1742-1251-4F6D-9BD6-42225A404076}" destId="{2722A69F-D3AD-454B-B562-D27C2385DC5D}" srcOrd="4" destOrd="0" parTransId="{9DD6F81E-6F8C-49D8-81FB-621B8CD096D5}" sibTransId="{2CCC0093-85BE-4E5D-A22A-2397C7F006E5}"/>
    <dgm:cxn modelId="{EB09575F-F4FA-4F08-B38D-2325E45EC070}" srcId="{5FAB1742-1251-4F6D-9BD6-42225A404076}" destId="{EC71140C-1122-473C-8BF2-C353D4C33803}" srcOrd="1" destOrd="0" parTransId="{B6AB98E9-A1AA-4708-8E08-CE666E651E02}" sibTransId="{4A7498E5-1D36-4152-9BE9-A729768A0709}"/>
    <dgm:cxn modelId="{47C723F6-B77E-4606-8784-EF8AC03BEF60}" type="presOf" srcId="{F02034EB-C2B7-405F-A8E2-E8F28A84BF1D}" destId="{30519B34-C029-4BF3-A0AE-3ED20465DE55}" srcOrd="0" destOrd="0" presId="urn:microsoft.com/office/officeart/2005/8/layout/pyramid2"/>
    <dgm:cxn modelId="{F3D8D594-5AF8-4D77-8991-E13E1E69F4BB}" type="presOf" srcId="{5712B878-7AF6-4BAC-9B8B-7E822414F347}" destId="{EDF66B83-CFC8-4EAD-98FF-E63459B03125}" srcOrd="0" destOrd="0" presId="urn:microsoft.com/office/officeart/2005/8/layout/pyramid2"/>
    <dgm:cxn modelId="{BBDAB4C2-9243-435C-AE88-AF85160896E4}" type="presOf" srcId="{EC71140C-1122-473C-8BF2-C353D4C33803}" destId="{29413AF5-4AA9-4F2C-953F-9E64A436B74E}" srcOrd="0" destOrd="0" presId="urn:microsoft.com/office/officeart/2005/8/layout/pyramid2"/>
    <dgm:cxn modelId="{9C3FD9D9-BD5E-4243-AFB9-8721D2A4D9A3}" srcId="{5FAB1742-1251-4F6D-9BD6-42225A404076}" destId="{3DACD2AD-01F4-445C-8F94-5D420CD74582}" srcOrd="3" destOrd="0" parTransId="{A3E490C7-7471-46FD-87B1-C94C6987C904}" sibTransId="{D3EE2411-BB6C-496A-BDDE-C62DBE92F2BA}"/>
    <dgm:cxn modelId="{B004DF9B-684D-48F3-A3A8-42C4C5D74B6C}" type="presOf" srcId="{12BFFC09-EA51-4BE3-93C2-A018A47E84EC}" destId="{84A3F486-2D59-4B4D-ABC4-896F12A13FFE}" srcOrd="0" destOrd="0" presId="urn:microsoft.com/office/officeart/2005/8/layout/pyramid2"/>
    <dgm:cxn modelId="{56FCD999-7432-454C-B3FB-DE175E5B88DC}" type="presOf" srcId="{5FAB1742-1251-4F6D-9BD6-42225A404076}" destId="{28A55781-A747-4508-9B6B-F53BC3D84D51}" srcOrd="0" destOrd="0" presId="urn:microsoft.com/office/officeart/2005/8/layout/pyramid2"/>
    <dgm:cxn modelId="{63E62243-CF9D-4B63-8FA3-C69F634AEF33}" type="presOf" srcId="{3DACD2AD-01F4-445C-8F94-5D420CD74582}" destId="{F2CBD5B3-13C9-4750-A6A7-19F7E5183F85}" srcOrd="0" destOrd="0" presId="urn:microsoft.com/office/officeart/2005/8/layout/pyramid2"/>
    <dgm:cxn modelId="{AE29D347-A84E-41F6-B2B0-1F51B1F2D579}" type="presParOf" srcId="{28A55781-A747-4508-9B6B-F53BC3D84D51}" destId="{8780E61E-CE53-4FDD-81F6-1CFB483D7901}" srcOrd="0" destOrd="0" presId="urn:microsoft.com/office/officeart/2005/8/layout/pyramid2"/>
    <dgm:cxn modelId="{A2A2133A-AA79-4BD6-BD6B-D418E6F004E8}" type="presParOf" srcId="{28A55781-A747-4508-9B6B-F53BC3D84D51}" destId="{074CACA5-E98E-4BBC-A805-D89F2014CF60}" srcOrd="1" destOrd="0" presId="urn:microsoft.com/office/officeart/2005/8/layout/pyramid2"/>
    <dgm:cxn modelId="{C2FBF28A-E42E-41C7-9129-A609C4E0D9FC}" type="presParOf" srcId="{074CACA5-E98E-4BBC-A805-D89F2014CF60}" destId="{EDF66B83-CFC8-4EAD-98FF-E63459B03125}" srcOrd="0" destOrd="0" presId="urn:microsoft.com/office/officeart/2005/8/layout/pyramid2"/>
    <dgm:cxn modelId="{280BF639-D9BC-4C84-A33D-06F742193F42}" type="presParOf" srcId="{074CACA5-E98E-4BBC-A805-D89F2014CF60}" destId="{10A24DF5-927A-435A-8297-B130058D67B3}" srcOrd="1" destOrd="0" presId="urn:microsoft.com/office/officeart/2005/8/layout/pyramid2"/>
    <dgm:cxn modelId="{E2B31C6C-5555-4515-B467-376F35B78A5F}" type="presParOf" srcId="{074CACA5-E98E-4BBC-A805-D89F2014CF60}" destId="{29413AF5-4AA9-4F2C-953F-9E64A436B74E}" srcOrd="2" destOrd="0" presId="urn:microsoft.com/office/officeart/2005/8/layout/pyramid2"/>
    <dgm:cxn modelId="{336D72EA-CE03-43A6-A43C-510CA6B31DFB}" type="presParOf" srcId="{074CACA5-E98E-4BBC-A805-D89F2014CF60}" destId="{A6643356-0B64-41ED-9700-1BC52131B886}" srcOrd="3" destOrd="0" presId="urn:microsoft.com/office/officeart/2005/8/layout/pyramid2"/>
    <dgm:cxn modelId="{0B07D28C-0D01-40E2-8273-E8A4D2D432E3}" type="presParOf" srcId="{074CACA5-E98E-4BBC-A805-D89F2014CF60}" destId="{30519B34-C029-4BF3-A0AE-3ED20465DE55}" srcOrd="4" destOrd="0" presId="urn:microsoft.com/office/officeart/2005/8/layout/pyramid2"/>
    <dgm:cxn modelId="{B9454FE9-E139-48B8-BDFB-8E9005F591DB}" type="presParOf" srcId="{074CACA5-E98E-4BBC-A805-D89F2014CF60}" destId="{B3F10516-EF53-4999-81F2-8B5FCD1C544F}" srcOrd="5" destOrd="0" presId="urn:microsoft.com/office/officeart/2005/8/layout/pyramid2"/>
    <dgm:cxn modelId="{3685A602-4521-42D0-AE1C-E5E94122EB7C}" type="presParOf" srcId="{074CACA5-E98E-4BBC-A805-D89F2014CF60}" destId="{F2CBD5B3-13C9-4750-A6A7-19F7E5183F85}" srcOrd="6" destOrd="0" presId="urn:microsoft.com/office/officeart/2005/8/layout/pyramid2"/>
    <dgm:cxn modelId="{2BD2DF95-F52A-4272-9696-692DA2E5DA3F}" type="presParOf" srcId="{074CACA5-E98E-4BBC-A805-D89F2014CF60}" destId="{82A40C05-903E-4AE6-8A3B-575985C8E97A}" srcOrd="7" destOrd="0" presId="urn:microsoft.com/office/officeart/2005/8/layout/pyramid2"/>
    <dgm:cxn modelId="{81DE5EA6-83B3-4A1E-839A-5695CAD9F419}" type="presParOf" srcId="{074CACA5-E98E-4BBC-A805-D89F2014CF60}" destId="{0AE76DD4-83A8-4988-B14F-37B11D9FF93F}" srcOrd="8" destOrd="0" presId="urn:microsoft.com/office/officeart/2005/8/layout/pyramid2"/>
    <dgm:cxn modelId="{3B262DE5-4099-4318-9076-26AE72E7D4B1}" type="presParOf" srcId="{074CACA5-E98E-4BBC-A805-D89F2014CF60}" destId="{CD329766-B8FC-41BD-AE69-ECF6BA346FC2}" srcOrd="9" destOrd="0" presId="urn:microsoft.com/office/officeart/2005/8/layout/pyramid2"/>
    <dgm:cxn modelId="{885413A5-CCA9-4630-9C83-DC4BAA1C8FD7}" type="presParOf" srcId="{074CACA5-E98E-4BBC-A805-D89F2014CF60}" destId="{84A3F486-2D59-4B4D-ABC4-896F12A13FFE}" srcOrd="10" destOrd="0" presId="urn:microsoft.com/office/officeart/2005/8/layout/pyramid2"/>
    <dgm:cxn modelId="{70A0815F-6F5B-424C-A70F-45156FBB167F}" type="presParOf" srcId="{074CACA5-E98E-4BBC-A805-D89F2014CF60}" destId="{D36BD2A9-6F25-4E36-8BEF-334063940002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B1742-1251-4F6D-9BD6-42225A404076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2B878-7AF6-4BAC-9B8B-7E822414F347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spc="-50" dirty="0" smtClean="0">
              <a:latin typeface="Arial"/>
              <a:cs typeface="Arial"/>
            </a:rPr>
            <a:t>Problem definition</a:t>
          </a:r>
          <a:endParaRPr lang="en-US" sz="2400" dirty="0"/>
        </a:p>
      </dgm:t>
    </dgm:pt>
    <dgm:pt modelId="{4B13E0EB-660B-4EC2-9386-B0BA1BC7FB83}" type="parTrans" cxnId="{AF6E966B-9AA3-4B98-AD89-100B1FCD0CE5}">
      <dgm:prSet/>
      <dgm:spPr/>
      <dgm:t>
        <a:bodyPr/>
        <a:lstStyle/>
        <a:p>
          <a:endParaRPr lang="en-US" sz="4800"/>
        </a:p>
      </dgm:t>
    </dgm:pt>
    <dgm:pt modelId="{3435F636-8F3B-474A-BF27-82D401A84F6F}" type="sibTrans" cxnId="{AF6E966B-9AA3-4B98-AD89-100B1FCD0CE5}">
      <dgm:prSet/>
      <dgm:spPr/>
      <dgm:t>
        <a:bodyPr/>
        <a:lstStyle/>
        <a:p>
          <a:endParaRPr lang="en-US" sz="4800"/>
        </a:p>
      </dgm:t>
    </dgm:pt>
    <dgm:pt modelId="{EC71140C-1122-473C-8BF2-C353D4C33803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spc="-50" dirty="0" smtClean="0">
              <a:latin typeface="Arial"/>
              <a:cs typeface="Arial"/>
            </a:rPr>
            <a:t>Algorithm design</a:t>
          </a:r>
          <a:endParaRPr lang="en-US" sz="2400" dirty="0"/>
        </a:p>
      </dgm:t>
    </dgm:pt>
    <dgm:pt modelId="{B6AB98E9-A1AA-4708-8E08-CE666E651E02}" type="parTrans" cxnId="{EB09575F-F4FA-4F08-B38D-2325E45EC070}">
      <dgm:prSet/>
      <dgm:spPr/>
      <dgm:t>
        <a:bodyPr/>
        <a:lstStyle/>
        <a:p>
          <a:endParaRPr lang="en-US" sz="4800"/>
        </a:p>
      </dgm:t>
    </dgm:pt>
    <dgm:pt modelId="{4A7498E5-1D36-4152-9BE9-A729768A0709}" type="sibTrans" cxnId="{EB09575F-F4FA-4F08-B38D-2325E45EC070}">
      <dgm:prSet/>
      <dgm:spPr/>
      <dgm:t>
        <a:bodyPr/>
        <a:lstStyle/>
        <a:p>
          <a:endParaRPr lang="en-US" sz="4800"/>
        </a:p>
      </dgm:t>
    </dgm:pt>
    <dgm:pt modelId="{F02034EB-C2B7-405F-A8E2-E8F28A84BF1D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spc="-50" dirty="0" smtClean="0">
              <a:latin typeface="Arial"/>
              <a:cs typeface="Arial"/>
            </a:rPr>
            <a:t>Algorithm analysis</a:t>
          </a:r>
          <a:endParaRPr lang="en-US" sz="2400" dirty="0"/>
        </a:p>
      </dgm:t>
    </dgm:pt>
    <dgm:pt modelId="{9C7EFF0C-4C03-43DE-BDFC-80F1758C8318}" type="parTrans" cxnId="{ED914DE8-B7D8-41CF-B612-6430A7AED846}">
      <dgm:prSet/>
      <dgm:spPr/>
      <dgm:t>
        <a:bodyPr/>
        <a:lstStyle/>
        <a:p>
          <a:endParaRPr lang="en-US" sz="4800"/>
        </a:p>
      </dgm:t>
    </dgm:pt>
    <dgm:pt modelId="{74A6253E-E902-4076-866E-DAD52806C08F}" type="sibTrans" cxnId="{ED914DE8-B7D8-41CF-B612-6430A7AED846}">
      <dgm:prSet/>
      <dgm:spPr/>
      <dgm:t>
        <a:bodyPr/>
        <a:lstStyle/>
        <a:p>
          <a:endParaRPr lang="en-US" sz="4800"/>
        </a:p>
      </dgm:t>
    </dgm:pt>
    <dgm:pt modelId="{3DACD2AD-01F4-445C-8F94-5D420CD74582}">
      <dgm:prSet custT="1"/>
      <dgm:spPr/>
      <dgm:t>
        <a:bodyPr/>
        <a:lstStyle/>
        <a:p>
          <a:r>
            <a:rPr lang="en-US" sz="2400" spc="-50" dirty="0" smtClean="0">
              <a:latin typeface="Arial"/>
              <a:cs typeface="Arial"/>
            </a:rPr>
            <a:t>Implementation</a:t>
          </a:r>
          <a:endParaRPr lang="en-US" sz="2400" spc="-50" dirty="0">
            <a:latin typeface="Arial"/>
            <a:cs typeface="Arial"/>
          </a:endParaRPr>
        </a:p>
      </dgm:t>
    </dgm:pt>
    <dgm:pt modelId="{A3E490C7-7471-46FD-87B1-C94C6987C904}" type="parTrans" cxnId="{9C3FD9D9-BD5E-4243-AFB9-8721D2A4D9A3}">
      <dgm:prSet/>
      <dgm:spPr/>
      <dgm:t>
        <a:bodyPr/>
        <a:lstStyle/>
        <a:p>
          <a:endParaRPr lang="en-US" sz="4800"/>
        </a:p>
      </dgm:t>
    </dgm:pt>
    <dgm:pt modelId="{D3EE2411-BB6C-496A-BDDE-C62DBE92F2BA}" type="sibTrans" cxnId="{9C3FD9D9-BD5E-4243-AFB9-8721D2A4D9A3}">
      <dgm:prSet/>
      <dgm:spPr/>
      <dgm:t>
        <a:bodyPr/>
        <a:lstStyle/>
        <a:p>
          <a:endParaRPr lang="en-US" sz="4800"/>
        </a:p>
      </dgm:t>
    </dgm:pt>
    <dgm:pt modelId="{2722A69F-D3AD-454B-B562-D27C2385DC5D}">
      <dgm:prSet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Testing</a:t>
          </a:r>
          <a:endParaRPr lang="en-US" sz="2400" spc="-50" dirty="0">
            <a:latin typeface="Arial"/>
            <a:cs typeface="Arial"/>
          </a:endParaRPr>
        </a:p>
      </dgm:t>
    </dgm:pt>
    <dgm:pt modelId="{9DD6F81E-6F8C-49D8-81FB-621B8CD096D5}" type="parTrans" cxnId="{F44DEE6E-7F38-401B-86ED-FC817E943D2C}">
      <dgm:prSet/>
      <dgm:spPr/>
      <dgm:t>
        <a:bodyPr/>
        <a:lstStyle/>
        <a:p>
          <a:endParaRPr lang="en-US" sz="4800"/>
        </a:p>
      </dgm:t>
    </dgm:pt>
    <dgm:pt modelId="{2CCC0093-85BE-4E5D-A22A-2397C7F006E5}" type="sibTrans" cxnId="{F44DEE6E-7F38-401B-86ED-FC817E943D2C}">
      <dgm:prSet/>
      <dgm:spPr/>
      <dgm:t>
        <a:bodyPr/>
        <a:lstStyle/>
        <a:p>
          <a:endParaRPr lang="en-US" sz="4800"/>
        </a:p>
      </dgm:t>
    </dgm:pt>
    <dgm:pt modelId="{12BFFC09-EA51-4BE3-93C2-A018A47E84EC}">
      <dgm:prSet custT="1"/>
      <dgm:spPr/>
      <dgm:t>
        <a:bodyPr/>
        <a:lstStyle/>
        <a:p>
          <a:r>
            <a:rPr lang="en-US" sz="2400" spc="-50" smtClean="0">
              <a:latin typeface="Arial"/>
              <a:cs typeface="Arial"/>
            </a:rPr>
            <a:t>Maintenance</a:t>
          </a:r>
          <a:endParaRPr lang="en-US" sz="2400" spc="-50" dirty="0">
            <a:latin typeface="Arial"/>
            <a:cs typeface="Arial"/>
          </a:endParaRPr>
        </a:p>
      </dgm:t>
    </dgm:pt>
    <dgm:pt modelId="{F7F1EE11-316F-48DD-ADD7-118A4CCAC9B0}" type="parTrans" cxnId="{A04F88AA-6450-453E-82D6-239E5E9EBFFE}">
      <dgm:prSet/>
      <dgm:spPr/>
      <dgm:t>
        <a:bodyPr/>
        <a:lstStyle/>
        <a:p>
          <a:endParaRPr lang="en-US" sz="4800"/>
        </a:p>
      </dgm:t>
    </dgm:pt>
    <dgm:pt modelId="{39AE7B0D-B766-4073-BBBA-688B7529D932}" type="sibTrans" cxnId="{A04F88AA-6450-453E-82D6-239E5E9EBFFE}">
      <dgm:prSet/>
      <dgm:spPr/>
      <dgm:t>
        <a:bodyPr/>
        <a:lstStyle/>
        <a:p>
          <a:endParaRPr lang="en-US" sz="4800"/>
        </a:p>
      </dgm:t>
    </dgm:pt>
    <dgm:pt modelId="{28A55781-A747-4508-9B6B-F53BC3D84D51}" type="pres">
      <dgm:prSet presAssocID="{5FAB1742-1251-4F6D-9BD6-42225A4040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80E61E-CE53-4FDD-81F6-1CFB483D7901}" type="pres">
      <dgm:prSet presAssocID="{5FAB1742-1251-4F6D-9BD6-42225A404076}" presName="pyramid" presStyleLbl="node1" presStyleIdx="0" presStyleCnt="1"/>
      <dgm:spPr/>
    </dgm:pt>
    <dgm:pt modelId="{074CACA5-E98E-4BBC-A805-D89F2014CF60}" type="pres">
      <dgm:prSet presAssocID="{5FAB1742-1251-4F6D-9BD6-42225A404076}" presName="theList" presStyleCnt="0"/>
      <dgm:spPr/>
    </dgm:pt>
    <dgm:pt modelId="{EDF66B83-CFC8-4EAD-98FF-E63459B03125}" type="pres">
      <dgm:prSet presAssocID="{5712B878-7AF6-4BAC-9B8B-7E822414F347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24DF5-927A-435A-8297-B130058D67B3}" type="pres">
      <dgm:prSet presAssocID="{5712B878-7AF6-4BAC-9B8B-7E822414F347}" presName="aSpace" presStyleCnt="0"/>
      <dgm:spPr/>
    </dgm:pt>
    <dgm:pt modelId="{29413AF5-4AA9-4F2C-953F-9E64A436B74E}" type="pres">
      <dgm:prSet presAssocID="{EC71140C-1122-473C-8BF2-C353D4C33803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43356-0B64-41ED-9700-1BC52131B886}" type="pres">
      <dgm:prSet presAssocID="{EC71140C-1122-473C-8BF2-C353D4C33803}" presName="aSpace" presStyleCnt="0"/>
      <dgm:spPr/>
    </dgm:pt>
    <dgm:pt modelId="{30519B34-C029-4BF3-A0AE-3ED20465DE55}" type="pres">
      <dgm:prSet presAssocID="{F02034EB-C2B7-405F-A8E2-E8F28A84BF1D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10516-EF53-4999-81F2-8B5FCD1C544F}" type="pres">
      <dgm:prSet presAssocID="{F02034EB-C2B7-405F-A8E2-E8F28A84BF1D}" presName="aSpace" presStyleCnt="0"/>
      <dgm:spPr/>
    </dgm:pt>
    <dgm:pt modelId="{F2CBD5B3-13C9-4750-A6A7-19F7E5183F85}" type="pres">
      <dgm:prSet presAssocID="{3DACD2AD-01F4-445C-8F94-5D420CD74582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40C05-903E-4AE6-8A3B-575985C8E97A}" type="pres">
      <dgm:prSet presAssocID="{3DACD2AD-01F4-445C-8F94-5D420CD74582}" presName="aSpace" presStyleCnt="0"/>
      <dgm:spPr/>
    </dgm:pt>
    <dgm:pt modelId="{0AE76DD4-83A8-4988-B14F-37B11D9FF93F}" type="pres">
      <dgm:prSet presAssocID="{2722A69F-D3AD-454B-B562-D27C2385DC5D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9766-B8FC-41BD-AE69-ECF6BA346FC2}" type="pres">
      <dgm:prSet presAssocID="{2722A69F-D3AD-454B-B562-D27C2385DC5D}" presName="aSpace" presStyleCnt="0"/>
      <dgm:spPr/>
    </dgm:pt>
    <dgm:pt modelId="{84A3F486-2D59-4B4D-ABC4-896F12A13FFE}" type="pres">
      <dgm:prSet presAssocID="{12BFFC09-EA51-4BE3-93C2-A018A47E84EC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BD2A9-6F25-4E36-8BEF-334063940002}" type="pres">
      <dgm:prSet presAssocID="{12BFFC09-EA51-4BE3-93C2-A018A47E84EC}" presName="aSpace" presStyleCnt="0"/>
      <dgm:spPr/>
    </dgm:pt>
  </dgm:ptLst>
  <dgm:cxnLst>
    <dgm:cxn modelId="{AF6E966B-9AA3-4B98-AD89-100B1FCD0CE5}" srcId="{5FAB1742-1251-4F6D-9BD6-42225A404076}" destId="{5712B878-7AF6-4BAC-9B8B-7E822414F347}" srcOrd="0" destOrd="0" parTransId="{4B13E0EB-660B-4EC2-9386-B0BA1BC7FB83}" sibTransId="{3435F636-8F3B-474A-BF27-82D401A84F6F}"/>
    <dgm:cxn modelId="{ED914DE8-B7D8-41CF-B612-6430A7AED846}" srcId="{5FAB1742-1251-4F6D-9BD6-42225A404076}" destId="{F02034EB-C2B7-405F-A8E2-E8F28A84BF1D}" srcOrd="2" destOrd="0" parTransId="{9C7EFF0C-4C03-43DE-BDFC-80F1758C8318}" sibTransId="{74A6253E-E902-4076-866E-DAD52806C08F}"/>
    <dgm:cxn modelId="{A04F88AA-6450-453E-82D6-239E5E9EBFFE}" srcId="{5FAB1742-1251-4F6D-9BD6-42225A404076}" destId="{12BFFC09-EA51-4BE3-93C2-A018A47E84EC}" srcOrd="5" destOrd="0" parTransId="{F7F1EE11-316F-48DD-ADD7-118A4CCAC9B0}" sibTransId="{39AE7B0D-B766-4073-BBBA-688B7529D932}"/>
    <dgm:cxn modelId="{93274CEC-C92B-4EDA-A793-49BD4B345ECC}" type="presOf" srcId="{5FAB1742-1251-4F6D-9BD6-42225A404076}" destId="{28A55781-A747-4508-9B6B-F53BC3D84D51}" srcOrd="0" destOrd="0" presId="urn:microsoft.com/office/officeart/2005/8/layout/pyramid2"/>
    <dgm:cxn modelId="{F44DEE6E-7F38-401B-86ED-FC817E943D2C}" srcId="{5FAB1742-1251-4F6D-9BD6-42225A404076}" destId="{2722A69F-D3AD-454B-B562-D27C2385DC5D}" srcOrd="4" destOrd="0" parTransId="{9DD6F81E-6F8C-49D8-81FB-621B8CD096D5}" sibTransId="{2CCC0093-85BE-4E5D-A22A-2397C7F006E5}"/>
    <dgm:cxn modelId="{EB09575F-F4FA-4F08-B38D-2325E45EC070}" srcId="{5FAB1742-1251-4F6D-9BD6-42225A404076}" destId="{EC71140C-1122-473C-8BF2-C353D4C33803}" srcOrd="1" destOrd="0" parTransId="{B6AB98E9-A1AA-4708-8E08-CE666E651E02}" sibTransId="{4A7498E5-1D36-4152-9BE9-A729768A0709}"/>
    <dgm:cxn modelId="{F34F60F9-B7DC-49C6-9CB9-773956F7C021}" type="presOf" srcId="{2722A69F-D3AD-454B-B562-D27C2385DC5D}" destId="{0AE76DD4-83A8-4988-B14F-37B11D9FF93F}" srcOrd="0" destOrd="0" presId="urn:microsoft.com/office/officeart/2005/8/layout/pyramid2"/>
    <dgm:cxn modelId="{009BC061-6494-49FC-999E-5BBBE13B04DC}" type="presOf" srcId="{F02034EB-C2B7-405F-A8E2-E8F28A84BF1D}" destId="{30519B34-C029-4BF3-A0AE-3ED20465DE55}" srcOrd="0" destOrd="0" presId="urn:microsoft.com/office/officeart/2005/8/layout/pyramid2"/>
    <dgm:cxn modelId="{F84CAFAC-EA01-4411-8573-6664EE283A29}" type="presOf" srcId="{3DACD2AD-01F4-445C-8F94-5D420CD74582}" destId="{F2CBD5B3-13C9-4750-A6A7-19F7E5183F85}" srcOrd="0" destOrd="0" presId="urn:microsoft.com/office/officeart/2005/8/layout/pyramid2"/>
    <dgm:cxn modelId="{9C3FD9D9-BD5E-4243-AFB9-8721D2A4D9A3}" srcId="{5FAB1742-1251-4F6D-9BD6-42225A404076}" destId="{3DACD2AD-01F4-445C-8F94-5D420CD74582}" srcOrd="3" destOrd="0" parTransId="{A3E490C7-7471-46FD-87B1-C94C6987C904}" sibTransId="{D3EE2411-BB6C-496A-BDDE-C62DBE92F2BA}"/>
    <dgm:cxn modelId="{0B1F104A-CFE5-42A5-8772-2FA059CDA8E3}" type="presOf" srcId="{EC71140C-1122-473C-8BF2-C353D4C33803}" destId="{29413AF5-4AA9-4F2C-953F-9E64A436B74E}" srcOrd="0" destOrd="0" presId="urn:microsoft.com/office/officeart/2005/8/layout/pyramid2"/>
    <dgm:cxn modelId="{390E62FB-355E-4DDC-A6FA-6B42DCA51C5E}" type="presOf" srcId="{5712B878-7AF6-4BAC-9B8B-7E822414F347}" destId="{EDF66B83-CFC8-4EAD-98FF-E63459B03125}" srcOrd="0" destOrd="0" presId="urn:microsoft.com/office/officeart/2005/8/layout/pyramid2"/>
    <dgm:cxn modelId="{B57B9964-6D43-494C-857A-B89938DCA62E}" type="presOf" srcId="{12BFFC09-EA51-4BE3-93C2-A018A47E84EC}" destId="{84A3F486-2D59-4B4D-ABC4-896F12A13FFE}" srcOrd="0" destOrd="0" presId="urn:microsoft.com/office/officeart/2005/8/layout/pyramid2"/>
    <dgm:cxn modelId="{104BC996-101E-48E6-AD9E-080D41D5E24F}" type="presParOf" srcId="{28A55781-A747-4508-9B6B-F53BC3D84D51}" destId="{8780E61E-CE53-4FDD-81F6-1CFB483D7901}" srcOrd="0" destOrd="0" presId="urn:microsoft.com/office/officeart/2005/8/layout/pyramid2"/>
    <dgm:cxn modelId="{DA0FF6E5-D0C2-4E96-A077-F9B6EB797C1B}" type="presParOf" srcId="{28A55781-A747-4508-9B6B-F53BC3D84D51}" destId="{074CACA5-E98E-4BBC-A805-D89F2014CF60}" srcOrd="1" destOrd="0" presId="urn:microsoft.com/office/officeart/2005/8/layout/pyramid2"/>
    <dgm:cxn modelId="{BD9156C1-FB2D-4654-8472-5C5953BDD50E}" type="presParOf" srcId="{074CACA5-E98E-4BBC-A805-D89F2014CF60}" destId="{EDF66B83-CFC8-4EAD-98FF-E63459B03125}" srcOrd="0" destOrd="0" presId="urn:microsoft.com/office/officeart/2005/8/layout/pyramid2"/>
    <dgm:cxn modelId="{90587C8B-955C-40C8-AB00-415935F685C2}" type="presParOf" srcId="{074CACA5-E98E-4BBC-A805-D89F2014CF60}" destId="{10A24DF5-927A-435A-8297-B130058D67B3}" srcOrd="1" destOrd="0" presId="urn:microsoft.com/office/officeart/2005/8/layout/pyramid2"/>
    <dgm:cxn modelId="{48222215-AB62-44BE-9BB1-704EC8ABF63E}" type="presParOf" srcId="{074CACA5-E98E-4BBC-A805-D89F2014CF60}" destId="{29413AF5-4AA9-4F2C-953F-9E64A436B74E}" srcOrd="2" destOrd="0" presId="urn:microsoft.com/office/officeart/2005/8/layout/pyramid2"/>
    <dgm:cxn modelId="{5278DEC7-B5D9-4CC2-8FE9-C4AAC881E018}" type="presParOf" srcId="{074CACA5-E98E-4BBC-A805-D89F2014CF60}" destId="{A6643356-0B64-41ED-9700-1BC52131B886}" srcOrd="3" destOrd="0" presId="urn:microsoft.com/office/officeart/2005/8/layout/pyramid2"/>
    <dgm:cxn modelId="{7D02C862-813B-4A15-9BBF-EDBC2176DAFC}" type="presParOf" srcId="{074CACA5-E98E-4BBC-A805-D89F2014CF60}" destId="{30519B34-C029-4BF3-A0AE-3ED20465DE55}" srcOrd="4" destOrd="0" presId="urn:microsoft.com/office/officeart/2005/8/layout/pyramid2"/>
    <dgm:cxn modelId="{E237E114-4031-4523-A1BB-5EEB41669515}" type="presParOf" srcId="{074CACA5-E98E-4BBC-A805-D89F2014CF60}" destId="{B3F10516-EF53-4999-81F2-8B5FCD1C544F}" srcOrd="5" destOrd="0" presId="urn:microsoft.com/office/officeart/2005/8/layout/pyramid2"/>
    <dgm:cxn modelId="{483668BA-6435-436F-BDDD-B2631BBF6E99}" type="presParOf" srcId="{074CACA5-E98E-4BBC-A805-D89F2014CF60}" destId="{F2CBD5B3-13C9-4750-A6A7-19F7E5183F85}" srcOrd="6" destOrd="0" presId="urn:microsoft.com/office/officeart/2005/8/layout/pyramid2"/>
    <dgm:cxn modelId="{3142D0CA-D9B1-4DC0-ACBA-C753479D71AE}" type="presParOf" srcId="{074CACA5-E98E-4BBC-A805-D89F2014CF60}" destId="{82A40C05-903E-4AE6-8A3B-575985C8E97A}" srcOrd="7" destOrd="0" presId="urn:microsoft.com/office/officeart/2005/8/layout/pyramid2"/>
    <dgm:cxn modelId="{BD8C3D44-6A9A-4C6F-A955-35E1E35C73E9}" type="presParOf" srcId="{074CACA5-E98E-4BBC-A805-D89F2014CF60}" destId="{0AE76DD4-83A8-4988-B14F-37B11D9FF93F}" srcOrd="8" destOrd="0" presId="urn:microsoft.com/office/officeart/2005/8/layout/pyramid2"/>
    <dgm:cxn modelId="{8F7A3FFE-8D08-4B74-A28B-24E35EE07D6A}" type="presParOf" srcId="{074CACA5-E98E-4BBC-A805-D89F2014CF60}" destId="{CD329766-B8FC-41BD-AE69-ECF6BA346FC2}" srcOrd="9" destOrd="0" presId="urn:microsoft.com/office/officeart/2005/8/layout/pyramid2"/>
    <dgm:cxn modelId="{61DCD6DD-9A8E-4303-A965-BB890777CD8B}" type="presParOf" srcId="{074CACA5-E98E-4BBC-A805-D89F2014CF60}" destId="{84A3F486-2D59-4B4D-ABC4-896F12A13FFE}" srcOrd="10" destOrd="0" presId="urn:microsoft.com/office/officeart/2005/8/layout/pyramid2"/>
    <dgm:cxn modelId="{ED1FE2D0-20E7-4EF2-BAE4-59B6ADFC5B63}" type="presParOf" srcId="{074CACA5-E98E-4BBC-A805-D89F2014CF60}" destId="{D36BD2A9-6F25-4E36-8BEF-334063940002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22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strike="noStrike" spc="-180" dirty="0" smtClean="0"/>
              <a:t>Algorithms    </a:t>
            </a:r>
            <a:r>
              <a:rPr lang="en-US" sz="1600" strike="noStrike" spc="-150" dirty="0" smtClean="0"/>
              <a:t>design</a:t>
            </a:r>
            <a:r>
              <a:rPr lang="en-US" sz="1600" strike="noStrike" spc="-470" dirty="0" smtClean="0"/>
              <a:t>          </a:t>
            </a:r>
            <a:r>
              <a:rPr lang="en-US" sz="1600" strike="noStrike" spc="-155" dirty="0" smtClean="0"/>
              <a:t>techniques</a:t>
            </a:r>
          </a:p>
          <a:p>
            <a:endParaRPr lang="en-US" sz="1600" strike="noStrike" spc="-155" dirty="0" smtClean="0"/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200" spc="-90" dirty="0" smtClean="0">
                <a:solidFill>
                  <a:srgbClr val="2E2B1F"/>
                </a:solidFill>
                <a:latin typeface="Arial"/>
                <a:cs typeface="Arial"/>
              </a:rPr>
              <a:t>Divide </a:t>
            </a:r>
            <a:r>
              <a:rPr lang="en-US" sz="2200" spc="-105" dirty="0" smtClean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lang="en-US" sz="2200" spc="-18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200" spc="-90" dirty="0" smtClean="0">
                <a:solidFill>
                  <a:srgbClr val="2E2B1F"/>
                </a:solidFill>
                <a:latin typeface="Arial"/>
                <a:cs typeface="Arial"/>
              </a:rPr>
              <a:t>conquer</a:t>
            </a:r>
            <a:endParaRPr lang="en-US" sz="2200" dirty="0" smtClean="0">
              <a:latin typeface="Arial"/>
              <a:cs typeface="Arial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lang="en-US" sz="2000" spc="-175" dirty="0" smtClean="0">
                <a:solidFill>
                  <a:srgbClr val="2E2B1F"/>
                </a:solidFill>
                <a:latin typeface="Arial"/>
                <a:cs typeface="Arial"/>
              </a:rPr>
              <a:t>Ex: </a:t>
            </a:r>
            <a:r>
              <a:rPr lang="en-US" sz="2000" spc="-75" dirty="0" smtClean="0">
                <a:solidFill>
                  <a:srgbClr val="2E2B1F"/>
                </a:solidFill>
                <a:latin typeface="Arial"/>
                <a:cs typeface="Arial"/>
              </a:rPr>
              <a:t>Merge </a:t>
            </a:r>
            <a:r>
              <a:rPr lang="en-US" sz="2000" spc="-80" dirty="0" smtClean="0">
                <a:solidFill>
                  <a:srgbClr val="2E2B1F"/>
                </a:solidFill>
                <a:latin typeface="Arial"/>
                <a:cs typeface="Arial"/>
              </a:rPr>
              <a:t>Sort,</a:t>
            </a:r>
            <a:r>
              <a:rPr lang="en-US" sz="2000" spc="-12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000" spc="-340" dirty="0" smtClean="0">
                <a:solidFill>
                  <a:srgbClr val="2E2B1F"/>
                </a:solidFill>
                <a:latin typeface="Arial"/>
                <a:cs typeface="Arial"/>
              </a:rPr>
              <a:t>….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200" spc="-125" dirty="0" smtClean="0">
                <a:solidFill>
                  <a:srgbClr val="2E2B1F"/>
                </a:solidFill>
                <a:latin typeface="Arial"/>
                <a:cs typeface="Arial"/>
              </a:rPr>
              <a:t>Dynamic</a:t>
            </a:r>
            <a:r>
              <a:rPr lang="en-US" sz="2200" spc="-16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200" spc="-85" dirty="0" smtClean="0">
                <a:solidFill>
                  <a:srgbClr val="2E2B1F"/>
                </a:solidFill>
                <a:latin typeface="Arial"/>
                <a:cs typeface="Arial"/>
              </a:rPr>
              <a:t>programming</a:t>
            </a:r>
            <a:endParaRPr lang="en-US" sz="2200" dirty="0" smtClean="0">
              <a:latin typeface="Arial"/>
              <a:cs typeface="Arial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lang="en-US" sz="2000" spc="-175" dirty="0" smtClean="0">
                <a:solidFill>
                  <a:srgbClr val="2E2B1F"/>
                </a:solidFill>
                <a:latin typeface="Arial"/>
                <a:cs typeface="Arial"/>
              </a:rPr>
              <a:t>Ex: </a:t>
            </a:r>
            <a:r>
              <a:rPr lang="en-US" sz="2000" spc="-105" dirty="0" smtClean="0">
                <a:solidFill>
                  <a:srgbClr val="2E2B1F"/>
                </a:solidFill>
                <a:latin typeface="Arial"/>
                <a:cs typeface="Arial"/>
              </a:rPr>
              <a:t>Fibonacci</a:t>
            </a:r>
            <a:r>
              <a:rPr lang="en-US" sz="2000" spc="-8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000" spc="-140" dirty="0" smtClean="0">
                <a:solidFill>
                  <a:srgbClr val="2E2B1F"/>
                </a:solidFill>
                <a:latin typeface="Arial"/>
                <a:cs typeface="Arial"/>
              </a:rPr>
              <a:t>Series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200" spc="-130" dirty="0" smtClean="0">
                <a:solidFill>
                  <a:srgbClr val="2E2B1F"/>
                </a:solidFill>
                <a:latin typeface="Arial"/>
                <a:cs typeface="Arial"/>
              </a:rPr>
              <a:t>Greedy</a:t>
            </a:r>
            <a:r>
              <a:rPr lang="en-US" sz="2200" spc="-11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200" spc="-45" dirty="0" smtClean="0">
                <a:solidFill>
                  <a:srgbClr val="2E2B1F"/>
                </a:solidFill>
                <a:latin typeface="Arial"/>
                <a:cs typeface="Arial"/>
              </a:rPr>
              <a:t>algorithm</a:t>
            </a:r>
            <a:endParaRPr lang="en-US" sz="2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200" spc="-180" dirty="0" smtClean="0">
                <a:solidFill>
                  <a:srgbClr val="2E2B1F"/>
                </a:solidFill>
                <a:latin typeface="Arial"/>
                <a:cs typeface="Arial"/>
              </a:rPr>
              <a:t>Back</a:t>
            </a:r>
            <a:r>
              <a:rPr lang="en-US" sz="2200" spc="-13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200" spc="-140" dirty="0" smtClean="0">
                <a:solidFill>
                  <a:srgbClr val="2E2B1F"/>
                </a:solidFill>
                <a:latin typeface="Arial"/>
                <a:cs typeface="Arial"/>
              </a:rPr>
              <a:t>Tracking</a:t>
            </a:r>
            <a:endParaRPr lang="en-US" sz="2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200" spc="-75" dirty="0" smtClean="0">
                <a:solidFill>
                  <a:srgbClr val="2E2B1F"/>
                </a:solidFill>
                <a:latin typeface="Arial"/>
                <a:cs typeface="Arial"/>
              </a:rPr>
              <a:t>Brute</a:t>
            </a:r>
            <a:r>
              <a:rPr lang="en-US" sz="2200" spc="-12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lang="en-US" sz="2200" spc="-145" dirty="0" smtClean="0">
                <a:solidFill>
                  <a:srgbClr val="2E2B1F"/>
                </a:solidFill>
                <a:latin typeface="Arial"/>
                <a:cs typeface="Arial"/>
              </a:rPr>
              <a:t>Force</a:t>
            </a:r>
            <a:endParaRPr lang="en-US" sz="2200" dirty="0" smtClean="0">
              <a:latin typeface="Arial"/>
              <a:cs typeface="Arial"/>
            </a:endParaRPr>
          </a:p>
          <a:p>
            <a:endParaRPr lang="en-US" sz="1600" strike="noStrike" spc="-155" dirty="0" smtClean="0"/>
          </a:p>
          <a:p>
            <a:endParaRPr lang="en-US" sz="1600" strike="noStrike" spc="-155" dirty="0" smtClean="0"/>
          </a:p>
          <a:p>
            <a:endParaRPr lang="en-US" sz="1600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C632A9-4A2B-41D2-9F81-0E2164DC989D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C3C-3AB1-4717-A0BB-4A9E23C7D466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D968E4-55B4-46F2-ABF6-35FB5365632E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E5FFBE-7F79-4DE4-B774-AD1FD807BFDA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9C9D1F3-F265-49A0-B5DF-D46C600A080B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 big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3D3C8B3-C5B8-44AB-B1C5-DDB26CE7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6D01-BA34-4EA8-8BE0-5EE4E53F287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FEC-34FF-4FC8-8291-93D532599883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995843-C4A7-4449-A585-48E06B944463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F2810F-46F9-4625-A76A-BA114A92EC93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3DF1-453F-415E-9ADA-93DAB172D274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546B-A43A-4543-A08F-88842C6BB489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781-DE5A-4C1D-B1F5-D117FAD1BC7F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0B2629-B09A-4A75-A4CF-DCF96C6549E5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4900F7-C2D7-44FC-9790-C8397991CB02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algorith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w.mit.edu/courses/electrical-engineering-and-computer-science/6-046j-introduction-to-algorithms-sma-5503-fall-2005/video-lectures/" TargetMode="External"/><Relationship Id="rId4" Type="http://schemas.openxmlformats.org/officeDocument/2006/relationships/hyperlink" Target="https://www.coursera.org/?authMode=login&amp;r=https://class.coursera.org/algo-00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219200"/>
            <a:ext cx="71628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br>
              <a:rPr lang="en-US" sz="4800" cap="none" spc="-245" dirty="0" smtClean="0"/>
            </a:br>
            <a:r>
              <a:rPr lang="en-US" sz="2800" b="1" cap="none" spc="-220" dirty="0">
                <a:solidFill>
                  <a:schemeClr val="bg1"/>
                </a:solidFill>
              </a:rPr>
              <a:t>Introduction to 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1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576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55" dirty="0"/>
              <a:t>Before </a:t>
            </a:r>
            <a:r>
              <a:rPr sz="4600" spc="-110" dirty="0"/>
              <a:t>&amp;</a:t>
            </a:r>
            <a:r>
              <a:rPr sz="4600" spc="-505" dirty="0"/>
              <a:t> </a:t>
            </a:r>
            <a:r>
              <a:rPr sz="4600" spc="-180" dirty="0"/>
              <a:t>After!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2019122"/>
            <a:ext cx="7731760" cy="4305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105" dirty="0">
                <a:solidFill>
                  <a:srgbClr val="2E2B1F"/>
                </a:solidFill>
                <a:latin typeface="Arial"/>
                <a:cs typeface="Arial"/>
              </a:rPr>
              <a:t>Before </a:t>
            </a:r>
            <a:r>
              <a:rPr sz="2200" spc="-45" dirty="0">
                <a:solidFill>
                  <a:srgbClr val="2E2B1F"/>
                </a:solidFill>
                <a:latin typeface="Arial"/>
                <a:cs typeface="Arial"/>
              </a:rPr>
              <a:t>algorithm: </a:t>
            </a:r>
            <a:r>
              <a:rPr sz="2200" spc="-40" dirty="0">
                <a:solidFill>
                  <a:srgbClr val="2E2B1F"/>
                </a:solidFill>
                <a:latin typeface="Arial"/>
                <a:cs typeface="Arial"/>
              </a:rPr>
              <a:t>Write </a:t>
            </a:r>
            <a:r>
              <a:rPr sz="2200" spc="-120" dirty="0">
                <a:solidFill>
                  <a:srgbClr val="2E2B1F"/>
                </a:solidFill>
                <a:latin typeface="Arial"/>
                <a:cs typeface="Arial"/>
              </a:rPr>
              <a:t>code </a:t>
            </a:r>
            <a:r>
              <a:rPr sz="2200" spc="15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200" spc="-114" dirty="0">
                <a:solidFill>
                  <a:srgbClr val="2E2B1F"/>
                </a:solidFill>
                <a:latin typeface="Arial"/>
                <a:cs typeface="Arial"/>
              </a:rPr>
              <a:t>solve</a:t>
            </a:r>
            <a:r>
              <a:rPr sz="2200" spc="-3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65" dirty="0" smtClean="0">
                <a:solidFill>
                  <a:srgbClr val="2E2B1F"/>
                </a:solidFill>
                <a:latin typeface="Arial"/>
                <a:cs typeface="Arial"/>
              </a:rPr>
              <a:t>problem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30" dirty="0">
                <a:solidFill>
                  <a:srgbClr val="2E2B1F"/>
                </a:solidFill>
                <a:latin typeface="Arial"/>
                <a:cs typeface="Arial"/>
              </a:rPr>
              <a:t>After </a:t>
            </a:r>
            <a:r>
              <a:rPr sz="2200" spc="-45" dirty="0">
                <a:solidFill>
                  <a:srgbClr val="2E2B1F"/>
                </a:solidFill>
                <a:latin typeface="Arial"/>
                <a:cs typeface="Arial"/>
              </a:rPr>
              <a:t>algorithm: </a:t>
            </a:r>
            <a:r>
              <a:rPr sz="2200" spc="-40" dirty="0">
                <a:solidFill>
                  <a:srgbClr val="2E2B1F"/>
                </a:solidFill>
                <a:latin typeface="Arial"/>
                <a:cs typeface="Arial"/>
              </a:rPr>
              <a:t>Write</a:t>
            </a:r>
            <a:r>
              <a:rPr sz="2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u="heavy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EFFICIENT</a:t>
            </a:r>
            <a:r>
              <a:rPr sz="22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2E2B1F"/>
                </a:solidFill>
                <a:latin typeface="Arial"/>
                <a:cs typeface="Arial"/>
              </a:rPr>
              <a:t>code 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200" spc="-114" dirty="0">
                <a:solidFill>
                  <a:srgbClr val="2E2B1F"/>
                </a:solidFill>
                <a:latin typeface="Arial"/>
                <a:cs typeface="Arial"/>
              </a:rPr>
              <a:t>solve</a:t>
            </a:r>
            <a:r>
              <a:rPr sz="2200" spc="-3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65" dirty="0" smtClean="0">
                <a:solidFill>
                  <a:srgbClr val="2E2B1F"/>
                </a:solidFill>
                <a:latin typeface="Arial"/>
                <a:cs typeface="Arial"/>
              </a:rPr>
              <a:t>problem</a:t>
            </a:r>
            <a:endParaRPr lang="en-US" sz="2200" spc="-6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It’s </a:t>
            </a:r>
            <a:r>
              <a:rPr lang="en-US" sz="2400" b="1" dirty="0"/>
              <a:t>a course!!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It’s a skill and attitude</a:t>
            </a:r>
          </a:p>
          <a:p>
            <a:pPr marL="241300" indent="-228600">
              <a:lnSpc>
                <a:spcPct val="150000"/>
              </a:lnSpc>
              <a:spcBef>
                <a:spcPts val="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Do'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6955" y="4876800"/>
            <a:ext cx="1736372" cy="1224000"/>
          </a:xfrm>
          <a:prstGeom prst="rect">
            <a:avLst/>
          </a:prstGeom>
        </p:spPr>
      </p:pic>
      <p:pic>
        <p:nvPicPr>
          <p:cNvPr id="8" name="Picture 7" descr="Don'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4958" y="3810000"/>
            <a:ext cx="1702345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8085429" y="6406094"/>
            <a:ext cx="168275" cy="195580"/>
          </a:xfrm>
          <a:custGeom>
            <a:avLst/>
            <a:gdLst/>
            <a:ahLst/>
            <a:cxnLst/>
            <a:rect l="l" t="t" r="r" b="b"/>
            <a:pathLst>
              <a:path w="168275" h="195579">
                <a:moveTo>
                  <a:pt x="168236" y="0"/>
                </a:moveTo>
                <a:lnTo>
                  <a:pt x="0" y="97574"/>
                </a:lnTo>
                <a:lnTo>
                  <a:pt x="168236" y="195160"/>
                </a:lnTo>
                <a:lnTo>
                  <a:pt x="168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7649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5033" y="650142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2975" y="6389289"/>
            <a:ext cx="240665" cy="112395"/>
          </a:xfrm>
          <a:custGeom>
            <a:avLst/>
            <a:gdLst/>
            <a:ahLst/>
            <a:cxnLst/>
            <a:rect l="l" t="t" r="r" b="b"/>
            <a:pathLst>
              <a:path w="240665" h="112395">
                <a:moveTo>
                  <a:pt x="120103" y="0"/>
                </a:moveTo>
                <a:lnTo>
                  <a:pt x="0" y="112128"/>
                </a:lnTo>
                <a:lnTo>
                  <a:pt x="240207" y="112128"/>
                </a:lnTo>
                <a:lnTo>
                  <a:pt x="120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85800" y="572478"/>
            <a:ext cx="365506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5" dirty="0"/>
              <a:t>RESOURCES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81000" y="1476248"/>
            <a:ext cx="8839200" cy="496251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Textbook</a:t>
            </a:r>
            <a:r>
              <a:rPr lang="en-US" sz="2800" b="1" dirty="0" smtClean="0"/>
              <a:t>:- </a:t>
            </a:r>
            <a:endParaRPr lang="en-US" sz="2800" b="1" dirty="0"/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en-US" sz="2200" dirty="0" smtClean="0"/>
              <a:t>Thomas </a:t>
            </a:r>
            <a:r>
              <a:rPr lang="en-US" sz="2200" dirty="0" err="1"/>
              <a:t>Cormen</a:t>
            </a:r>
            <a:r>
              <a:rPr lang="en-US" sz="2200" dirty="0"/>
              <a:t>, Charles </a:t>
            </a:r>
            <a:r>
              <a:rPr lang="en-US" sz="2200" dirty="0" err="1"/>
              <a:t>Leiserson</a:t>
            </a:r>
            <a:r>
              <a:rPr lang="en-US" sz="2200" dirty="0"/>
              <a:t>, Ronald </a:t>
            </a:r>
            <a:r>
              <a:rPr lang="en-US" sz="2200" dirty="0" err="1"/>
              <a:t>Rivest</a:t>
            </a:r>
            <a:r>
              <a:rPr lang="en-US" sz="2200" dirty="0"/>
              <a:t>, and </a:t>
            </a:r>
            <a:r>
              <a:rPr lang="en-US" sz="2200" dirty="0" smtClean="0"/>
              <a:t>Clifford Stein</a:t>
            </a:r>
            <a:r>
              <a:rPr lang="en-US" sz="2200" dirty="0"/>
              <a:t>. </a:t>
            </a:r>
            <a:r>
              <a:rPr lang="en-US" sz="2200" dirty="0">
                <a:solidFill>
                  <a:srgbClr val="0070C0"/>
                </a:solidFill>
              </a:rPr>
              <a:t>Introduction to Algorithms</a:t>
            </a:r>
            <a:r>
              <a:rPr lang="en-US" sz="2200" dirty="0"/>
              <a:t>. 3rd ed. MIT Press, 2009.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2. </a:t>
            </a:r>
            <a:r>
              <a:rPr lang="en-US" sz="2200" dirty="0" err="1" smtClean="0"/>
              <a:t>Anany</a:t>
            </a:r>
            <a:r>
              <a:rPr lang="en-US" sz="2200" dirty="0" smtClean="0"/>
              <a:t> </a:t>
            </a:r>
            <a:r>
              <a:rPr lang="en-US" sz="2200" dirty="0"/>
              <a:t>Levitin, </a:t>
            </a:r>
            <a:r>
              <a:rPr lang="en-US" sz="2200" dirty="0" smtClean="0">
                <a:solidFill>
                  <a:srgbClr val="0070C0"/>
                </a:solidFill>
              </a:rPr>
              <a:t>Introduction to the design and analysis of algorithms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2nd Edition</a:t>
            </a:r>
            <a:r>
              <a:rPr lang="en-US" sz="2200" dirty="0" smtClean="0"/>
              <a:t>, 2007.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/>
              <a:t>Online Courses:- </a:t>
            </a:r>
            <a:endParaRPr lang="en-US" sz="2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[Stanford] Algorithms: Design and Analysis: </a:t>
            </a:r>
            <a:r>
              <a:rPr lang="en-US" sz="2200" dirty="0">
                <a:hlinkClick r:id="rId3"/>
              </a:rPr>
              <a:t>Videos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Join the course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[MIT] Introduction to Algorithms: </a:t>
            </a:r>
            <a:r>
              <a:rPr lang="en-US" sz="2200" dirty="0">
                <a:hlinkClick r:id="rId5"/>
              </a:rPr>
              <a:t>Videos</a:t>
            </a:r>
            <a:endParaRPr lang="ar-EG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99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7729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75" dirty="0"/>
              <a:t>Problem </a:t>
            </a:r>
            <a:r>
              <a:rPr sz="4600" spc="-215" dirty="0"/>
              <a:t>Solving: </a:t>
            </a:r>
            <a:r>
              <a:rPr sz="4600" spc="-280" dirty="0"/>
              <a:t>Main</a:t>
            </a:r>
            <a:r>
              <a:rPr sz="4600" spc="-595" dirty="0"/>
              <a:t> </a:t>
            </a:r>
            <a:r>
              <a:rPr sz="4600" spc="-165" dirty="0"/>
              <a:t>Steps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6944"/>
            <a:ext cx="7388860" cy="102015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200">
              <a:spcBef>
                <a:spcPts val="635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Programming</a:t>
            </a:r>
            <a:r>
              <a:rPr lang="en-US" sz="2800" dirty="0"/>
              <a:t> is a process of problem </a:t>
            </a:r>
            <a:r>
              <a:rPr lang="en-US" sz="2800" dirty="0" smtClean="0"/>
              <a:t>solving</a:t>
            </a:r>
          </a:p>
          <a:p>
            <a:pPr marL="469900" indent="-457200">
              <a:spcBef>
                <a:spcPts val="635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US" sz="2800" b="1" spc="-175" dirty="0" smtClean="0"/>
              <a:t>Problem </a:t>
            </a:r>
            <a:r>
              <a:rPr lang="en-US" sz="2800" b="1" spc="-215" dirty="0" smtClean="0"/>
              <a:t>Solving: </a:t>
            </a:r>
            <a:r>
              <a:rPr lang="en-US" sz="2800" b="1" spc="-280" dirty="0" smtClean="0"/>
              <a:t>Main</a:t>
            </a:r>
            <a:r>
              <a:rPr lang="en-US" sz="2800" b="1" spc="-595" dirty="0" smtClean="0"/>
              <a:t> </a:t>
            </a:r>
            <a:r>
              <a:rPr lang="en-US" sz="2800" b="1" spc="-165" dirty="0" smtClean="0"/>
              <a:t>Steps</a:t>
            </a:r>
            <a:endParaRPr lang="en-US" sz="2800" b="1" spc="-50" dirty="0" smtClean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6506496"/>
              </p:ext>
            </p:extLst>
          </p:nvPr>
        </p:nvGraphicFramePr>
        <p:xfrm>
          <a:off x="2895600" y="2514600"/>
          <a:ext cx="4800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0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7729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75" dirty="0"/>
              <a:t>Problem </a:t>
            </a:r>
            <a:r>
              <a:rPr sz="4600" spc="-215" dirty="0"/>
              <a:t>Solving: </a:t>
            </a:r>
            <a:r>
              <a:rPr sz="4600" spc="-280" dirty="0"/>
              <a:t>Main</a:t>
            </a:r>
            <a:r>
              <a:rPr sz="4600" spc="-595" dirty="0"/>
              <a:t> </a:t>
            </a:r>
            <a:r>
              <a:rPr sz="4600" spc="-165" dirty="0"/>
              <a:t>Steps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6944"/>
            <a:ext cx="7388860" cy="5123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200">
              <a:spcBef>
                <a:spcPts val="635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US" sz="2800" b="1" spc="-175" dirty="0" smtClean="0"/>
              <a:t>Problem </a:t>
            </a:r>
            <a:r>
              <a:rPr lang="en-US" sz="2800" b="1" spc="-215" dirty="0" smtClean="0"/>
              <a:t>Solving: </a:t>
            </a:r>
            <a:r>
              <a:rPr lang="en-US" sz="2800" b="1" spc="-280" dirty="0" smtClean="0"/>
              <a:t>Main</a:t>
            </a:r>
            <a:r>
              <a:rPr lang="en-US" sz="2800" b="1" spc="-595" dirty="0" smtClean="0"/>
              <a:t> </a:t>
            </a:r>
            <a:r>
              <a:rPr lang="en-US" sz="2800" b="1" spc="-165" dirty="0" smtClean="0"/>
              <a:t>Steps</a:t>
            </a:r>
            <a:endParaRPr lang="en-US" sz="2800" b="1" spc="-50" dirty="0" smtClean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7255557"/>
              </p:ext>
            </p:extLst>
          </p:nvPr>
        </p:nvGraphicFramePr>
        <p:xfrm>
          <a:off x="3276600" y="2209800"/>
          <a:ext cx="4800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4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457200" y="2345768"/>
            <a:ext cx="71628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spcBef>
                <a:spcPts val="100"/>
              </a:spcBef>
            </a:pPr>
            <a:r>
              <a:rPr lang="en-US" sz="6000" spc="-220" smtClean="0">
                <a:solidFill>
                  <a:schemeClr val="bg1"/>
                </a:solidFill>
              </a:rPr>
              <a:t>     Algorithm</a:t>
            </a:r>
            <a:r>
              <a:rPr lang="en-US" sz="6000" spc="-455" smtClean="0">
                <a:solidFill>
                  <a:schemeClr val="bg1"/>
                </a:solidFill>
              </a:rPr>
              <a:t> </a:t>
            </a:r>
            <a:r>
              <a:rPr lang="en-US" sz="6000" spc="-210" smtClean="0">
                <a:solidFill>
                  <a:schemeClr val="bg1"/>
                </a:solidFill>
              </a:rPr>
              <a:t>design</a:t>
            </a:r>
            <a:endParaRPr lang="en-US" sz="3600" spc="-2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944897"/>
            <a:ext cx="8684260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600" spc="-120" dirty="0" smtClean="0"/>
              <a:t/>
            </a:r>
            <a:br>
              <a:rPr lang="en-US" sz="4600" spc="-120" dirty="0" smtClean="0"/>
            </a:br>
            <a:r>
              <a:rPr lang="en-US" sz="4600" spc="-120" dirty="0" smtClean="0"/>
              <a:t/>
            </a:r>
            <a:br>
              <a:rPr lang="en-US" sz="4600" spc="-120" dirty="0" smtClean="0"/>
            </a:br>
            <a:r>
              <a:rPr lang="en-US" sz="4600" spc="-120" dirty="0" smtClean="0"/>
              <a:t>Algorithm design: </a:t>
            </a:r>
            <a:r>
              <a:rPr lang="en-US" sz="2800" spc="-105" dirty="0">
                <a:latin typeface="Arial"/>
                <a:cs typeface="Arial"/>
              </a:rPr>
              <a:t>How </a:t>
            </a:r>
            <a:r>
              <a:rPr lang="en-US" sz="2800" spc="10" dirty="0">
                <a:latin typeface="Arial"/>
                <a:cs typeface="Arial"/>
              </a:rPr>
              <a:t>to </a:t>
            </a:r>
            <a:r>
              <a:rPr lang="en-US" sz="2800" spc="-105" dirty="0">
                <a:latin typeface="Arial"/>
                <a:cs typeface="Arial"/>
              </a:rPr>
              <a:t>describe</a:t>
            </a:r>
            <a:r>
              <a:rPr lang="en-US" sz="2800" spc="-280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Algorithm?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r>
              <a:rPr lang="en-US" sz="4600" spc="-120" dirty="0" smtClean="0"/>
              <a:t/>
            </a:r>
            <a:br>
              <a:rPr lang="en-US" sz="4600" spc="-120" dirty="0" smtClean="0"/>
            </a:br>
            <a:endParaRPr sz="460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8188960" cy="52289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l"/>
              </a:rPr>
              <a:t>Algorithm </a:t>
            </a:r>
            <a:r>
              <a:rPr lang="en-US" sz="2400" dirty="0">
                <a:latin typeface="Aril"/>
              </a:rPr>
              <a:t>can be </a:t>
            </a:r>
            <a:r>
              <a:rPr lang="en-US" sz="2400" dirty="0" smtClean="0">
                <a:latin typeface="Aril"/>
              </a:rPr>
              <a:t>described/ </a:t>
            </a:r>
            <a:r>
              <a:rPr lang="en-US" sz="2400" spc="-75" dirty="0" smtClean="0">
                <a:solidFill>
                  <a:srgbClr val="2E2B1F"/>
                </a:solidFill>
                <a:latin typeface="Arial"/>
                <a:cs typeface="Arial"/>
              </a:rPr>
              <a:t>represented</a:t>
            </a:r>
            <a:r>
              <a:rPr lang="en-US" sz="2400" dirty="0" smtClean="0">
                <a:latin typeface="Aril"/>
              </a:rPr>
              <a:t> </a:t>
            </a:r>
            <a:r>
              <a:rPr lang="en-US" sz="2400" dirty="0">
                <a:latin typeface="Aril"/>
              </a:rPr>
              <a:t>in three ways. </a:t>
            </a:r>
          </a:p>
          <a:p>
            <a:pPr marL="914400" lvl="1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like English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called flowchart: 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Pseudo-code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</a:t>
            </a:r>
            <a:r>
              <a:rPr lang="en-US" sz="2200" spc="-12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sz="2200" spc="-10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7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200" spc="-11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200" spc="-11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closely</a:t>
            </a:r>
            <a:r>
              <a:rPr lang="en-US" sz="2200" spc="-12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6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spc="-10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8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200" spc="-114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7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 </a:t>
            </a:r>
            <a:r>
              <a:rPr lang="en-US" sz="2200" spc="-9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200" spc="-12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200" spc="-135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70" dirty="0" smtClean="0">
                <a:solidFill>
                  <a:srgbClr val="2E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structures.</a:t>
            </a:r>
          </a:p>
          <a:p>
            <a:pPr lvl="2">
              <a:lnSpc>
                <a:spcPct val="150000"/>
              </a:lnSpc>
            </a:pPr>
            <a:endParaRPr lang="en-US" sz="2200" spc="-70" dirty="0" smtClean="0">
              <a:solidFill>
                <a:srgbClr val="2E2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l"/>
              </a:rPr>
              <a:t>From our Objectives is Design algorithms using </a:t>
            </a:r>
            <a:r>
              <a:rPr lang="en-US" sz="2200" dirty="0" smtClean="0">
                <a:latin typeface="Aril"/>
              </a:rPr>
              <a:t>Pseudo-code</a:t>
            </a:r>
            <a:r>
              <a:rPr lang="en-US" sz="2200" dirty="0"/>
              <a:t>. </a:t>
            </a:r>
          </a:p>
          <a:p>
            <a:pPr lvl="2"/>
            <a:endParaRPr lang="en-US" sz="2400" spc="-70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lvl="2"/>
            <a:endParaRPr lang="en-US" sz="2400" dirty="0">
              <a:latin typeface="Arial"/>
              <a:cs typeface="Arial"/>
            </a:endParaRPr>
          </a:p>
          <a:p>
            <a:pPr lvl="2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Pseudo-code conventions: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600" dirty="0" smtClean="0">
                <a:latin typeface="Aril"/>
              </a:rPr>
              <a:t>Comments </a:t>
            </a:r>
            <a:r>
              <a:rPr lang="en-US" sz="2600" dirty="0">
                <a:latin typeface="Aril"/>
              </a:rPr>
              <a:t>begin with 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//</a:t>
            </a:r>
            <a:r>
              <a:rPr lang="en-US" sz="2600" dirty="0">
                <a:latin typeface="Aril"/>
              </a:rPr>
              <a:t> and continue until the end of line.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600" dirty="0" smtClean="0">
                <a:latin typeface="Aril"/>
              </a:rPr>
              <a:t>Blocks </a:t>
            </a:r>
            <a:r>
              <a:rPr lang="en-US" sz="2600" dirty="0">
                <a:latin typeface="Aril"/>
              </a:rPr>
              <a:t>are indicated with matching braces 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{</a:t>
            </a:r>
            <a:r>
              <a:rPr lang="en-US" sz="2600" dirty="0">
                <a:latin typeface="Aril"/>
              </a:rPr>
              <a:t>and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}</a:t>
            </a:r>
            <a:r>
              <a:rPr lang="en-US" sz="2600" dirty="0">
                <a:latin typeface="Aril"/>
              </a:rPr>
              <a:t>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600" dirty="0" smtClean="0">
                <a:latin typeface="Aril"/>
              </a:rPr>
              <a:t>An </a:t>
            </a:r>
            <a:r>
              <a:rPr lang="en-US" sz="2600" dirty="0">
                <a:latin typeface="Aril"/>
              </a:rPr>
              <a:t>identifier begins with a 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letter</a:t>
            </a:r>
            <a:r>
              <a:rPr lang="en-US" sz="2600" dirty="0">
                <a:latin typeface="Aril"/>
              </a:rPr>
              <a:t>. The data types of variables 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are not </a:t>
            </a:r>
            <a:r>
              <a:rPr lang="en-US" sz="2600" dirty="0">
                <a:latin typeface="Aril"/>
              </a:rPr>
              <a:t>explicitly declared.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600" dirty="0" smtClean="0">
                <a:latin typeface="Aril"/>
              </a:rPr>
              <a:t>Assignment </a:t>
            </a:r>
            <a:r>
              <a:rPr lang="en-US" sz="2600" dirty="0">
                <a:latin typeface="Aril"/>
              </a:rPr>
              <a:t>of values to variables is done using the assignment statement.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>
                <a:latin typeface="Aril"/>
              </a:rPr>
              <a:t>      &lt;</a:t>
            </a:r>
            <a:r>
              <a:rPr lang="en-US" sz="2600" dirty="0">
                <a:latin typeface="Aril"/>
              </a:rPr>
              <a:t>Variable&gt;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:=</a:t>
            </a:r>
            <a:r>
              <a:rPr lang="en-US" sz="2600" dirty="0">
                <a:latin typeface="Aril"/>
              </a:rPr>
              <a:t> &lt;expression&gt;;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 Or </a:t>
            </a:r>
            <a:r>
              <a:rPr lang="en-US" sz="2600" dirty="0">
                <a:latin typeface="Aril"/>
              </a:rPr>
              <a:t>&lt;Variable&gt; </a:t>
            </a:r>
            <a:r>
              <a:rPr lang="en-US" sz="2600" dirty="0">
                <a:solidFill>
                  <a:srgbClr val="FF0000"/>
                </a:solidFill>
                <a:latin typeface="Aril"/>
              </a:rPr>
              <a:t>← </a:t>
            </a:r>
            <a:r>
              <a:rPr lang="en-US" sz="2600" dirty="0">
                <a:latin typeface="Aril"/>
              </a:rPr>
              <a:t>&lt;expression&gt;;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Aril"/>
              </a:rPr>
              <a:t>5.  </a:t>
            </a:r>
            <a:r>
              <a:rPr lang="en-US" sz="2600" dirty="0" smtClean="0">
                <a:latin typeface="Aril"/>
              </a:rPr>
              <a:t>There </a:t>
            </a:r>
            <a:r>
              <a:rPr lang="en-US" sz="2600" dirty="0">
                <a:latin typeface="Aril"/>
              </a:rPr>
              <a:t>are two Boolean values TRUE and FALSE.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l"/>
              </a:rPr>
              <a:t> </a:t>
            </a:r>
            <a:r>
              <a:rPr lang="en-US" dirty="0">
                <a:latin typeface="Aril"/>
              </a:rPr>
              <a:t>Logical Operators </a:t>
            </a:r>
            <a:r>
              <a:rPr lang="en-US" dirty="0">
                <a:solidFill>
                  <a:srgbClr val="FF0000"/>
                </a:solidFill>
                <a:latin typeface="Aril"/>
              </a:rPr>
              <a:t>AND, OR, NOT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l"/>
              </a:rPr>
              <a:t>Relational </a:t>
            </a:r>
            <a:r>
              <a:rPr lang="en-US" dirty="0">
                <a:latin typeface="Aril"/>
              </a:rPr>
              <a:t>Operators </a:t>
            </a:r>
            <a:r>
              <a:rPr lang="en-US" dirty="0">
                <a:solidFill>
                  <a:srgbClr val="FF0000"/>
                </a:solidFill>
                <a:latin typeface="Aril"/>
              </a:rPr>
              <a:t>&lt;, &lt;=,&gt;,&gt;=, =, !=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Pseudo-code conventions: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looping statements are employed. </a:t>
            </a:r>
          </a:p>
          <a:p>
            <a:pPr marL="1028700" lvl="3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while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repeat-until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sz="27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Loop: </a:t>
            </a:r>
          </a:p>
          <a:p>
            <a:pPr marL="1028700" lvl="3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condition &gt;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pPr marL="1485900" lvl="4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statement-1&gt; </a:t>
            </a:r>
          </a:p>
          <a:p>
            <a:pPr marL="1485900" lvl="4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&lt;statement-n&gt; </a:t>
            </a:r>
          </a:p>
          <a:p>
            <a:pPr marL="1028700" lvl="3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While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Pseudo-code conventions: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Loop: </a:t>
            </a:r>
          </a:p>
          <a:p>
            <a:pPr marL="1028700" lvl="3" indent="0">
              <a:buNone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variable: = value-1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value-2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4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statement-1&gt; </a:t>
            </a:r>
          </a:p>
          <a:p>
            <a:pPr marL="1485900" lvl="4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&lt;statement-n&gt; </a:t>
            </a:r>
          </a:p>
          <a:p>
            <a:pPr marL="1028700" lvl="3" indent="0"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repeat-until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028700" lvl="3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3" indent="0">
              <a:buNone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28700" lvl="3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&lt;statement-1&gt; </a:t>
            </a:r>
          </a:p>
          <a:p>
            <a:pPr marL="1028700" lvl="3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3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&lt;statement-n&gt; </a:t>
            </a:r>
          </a:p>
          <a:p>
            <a:pPr marL="1028700" lvl="3" indent="0">
              <a:buNone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&lt;condition&gt; </a:t>
            </a:r>
          </a:p>
        </p:txBody>
      </p:sp>
    </p:spTree>
    <p:extLst>
      <p:ext uri="{BB962C8B-B14F-4D97-AF65-F5344CB8AC3E}">
        <p14:creationId xmlns:p14="http://schemas.microsoft.com/office/powerpoint/2010/main" val="1196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Pseudo-code conventions: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7-</a:t>
            </a:r>
            <a:r>
              <a:rPr lang="en-US" sz="2800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statement </a:t>
            </a:r>
            <a:r>
              <a:rPr lang="en-US" sz="2800" dirty="0"/>
              <a:t>has the following forms. </a:t>
            </a:r>
          </a:p>
          <a:p>
            <a:pPr marL="102870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&lt;condition&gt;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&lt;statement&gt; </a:t>
            </a:r>
          </a:p>
          <a:p>
            <a:pPr marL="102870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&lt;condition&gt;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&lt;statement-1&gt; </a:t>
            </a:r>
          </a:p>
          <a:p>
            <a:pPr marL="10287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&lt;statement-1&gt;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 </a:t>
            </a:r>
          </a:p>
          <a:p>
            <a:pPr marL="1028700" lvl="3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485900" lvl="4" indent="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&lt;statement-1&gt; </a:t>
            </a:r>
          </a:p>
          <a:p>
            <a:pPr marL="1485900" lvl="4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4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&lt;statement-n&gt; </a:t>
            </a:r>
          </a:p>
          <a:p>
            <a:pPr marL="1485900" lvl="4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&lt;statement-n+1&gt; </a:t>
            </a:r>
          </a:p>
          <a:p>
            <a:pPr marL="1028700" lvl="3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switch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347851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95580" indent="-342900">
              <a:lnSpc>
                <a:spcPct val="150000"/>
              </a:lnSpc>
              <a:spcBef>
                <a:spcPts val="49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lang="en-US" sz="3200" b="1" spc="-75" dirty="0" smtClean="0">
                <a:solidFill>
                  <a:srgbClr val="2E2B1F"/>
                </a:solidFill>
                <a:latin typeface="Arial"/>
                <a:cs typeface="Arial"/>
              </a:rPr>
              <a:t>Introduction</a:t>
            </a:r>
          </a:p>
          <a:p>
            <a:pPr marL="355600" indent="-342900">
              <a:lnSpc>
                <a:spcPct val="15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3200" b="1" spc="-75" dirty="0" smtClean="0">
                <a:solidFill>
                  <a:srgbClr val="2E2B1F"/>
                </a:solidFill>
                <a:latin typeface="Arial"/>
                <a:cs typeface="Arial"/>
              </a:rPr>
              <a:t>Algorithm Design</a:t>
            </a:r>
            <a:r>
              <a:rPr sz="3200" b="1" spc="-75" dirty="0" smtClean="0">
                <a:solidFill>
                  <a:srgbClr val="2E2B1F"/>
                </a:solidFill>
                <a:latin typeface="Arial"/>
                <a:cs typeface="Arial"/>
              </a:rPr>
              <a:t>.</a:t>
            </a:r>
            <a:endParaRPr lang="en-US" sz="3200" b="1" spc="-7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3200" b="1" spc="-75" dirty="0" smtClean="0">
                <a:solidFill>
                  <a:srgbClr val="2E2B1F"/>
                </a:solidFill>
                <a:latin typeface="Arial"/>
                <a:cs typeface="Arial"/>
              </a:rPr>
              <a:t>Examples</a:t>
            </a:r>
          </a:p>
          <a:p>
            <a:pPr marL="355600" indent="-342900"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b="1" spc="-75" dirty="0">
              <a:solidFill>
                <a:srgbClr val="2E2B1F"/>
              </a:solidFill>
              <a:latin typeface="Arial"/>
              <a:cs typeface="Arial"/>
            </a:endParaRP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05400" y="1752600"/>
            <a:ext cx="6207760" cy="75982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Pseudo-code conventions: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are done using the instructions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(print).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algorithm 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form, </a:t>
            </a:r>
          </a:p>
          <a:p>
            <a:pPr marL="571500" lvl="2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Name (Parameter lists)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6116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Algorithm </a:t>
            </a:r>
            <a:r>
              <a:rPr sz="4600" spc="-200" dirty="0" smtClean="0"/>
              <a:t>Design</a:t>
            </a:r>
            <a:r>
              <a:rPr lang="en-US" sz="4600" spc="-484" dirty="0"/>
              <a:t>:</a:t>
            </a:r>
            <a:r>
              <a:rPr lang="en-US" sz="4600" spc="-484" dirty="0" smtClean="0"/>
              <a:t> </a:t>
            </a:r>
            <a:r>
              <a:rPr sz="4600" spc="-210" dirty="0" smtClean="0"/>
              <a:t>Example</a:t>
            </a:r>
            <a:r>
              <a:rPr lang="en-US" sz="4600" spc="-210" dirty="0" smtClean="0"/>
              <a:t>s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7960360" cy="346569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chemeClr val="accent2"/>
              </a:buClr>
              <a:buFont typeface="Wingdings"/>
              <a:buChar char=""/>
              <a:tabLst>
                <a:tab pos="306070" algn="l"/>
              </a:tabLst>
            </a:pPr>
            <a:r>
              <a:rPr sz="2800" b="1" spc="-1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</a:t>
            </a:r>
            <a:r>
              <a:rPr sz="2800" b="1" spc="-17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2800" b="1" spc="-19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:</a:t>
            </a:r>
            <a:endParaRPr lang="en-US" sz="2800" b="1" spc="-190" dirty="0" smtClean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maximum number of ‘n’ given numbers in array A.</a:t>
            </a:r>
            <a:r>
              <a:rPr lang="en-US" dirty="0"/>
              <a:t>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2514600"/>
            <a:ext cx="4572000" cy="4154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algorithm Max(</a:t>
            </a:r>
            <a:r>
              <a:rPr lang="en-US" sz="2400" dirty="0" err="1">
                <a:cs typeface="Times New Roman" panose="02020603050405020304" pitchFamily="18" charset="0"/>
              </a:rPr>
              <a:t>A,n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// A is an array of size 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{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Max:= A[1]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sz="2400" dirty="0">
                <a:cs typeface="Times New Roman" panose="02020603050405020304" pitchFamily="18" charset="0"/>
              </a:rPr>
              <a:t>for I ← 2 to n do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    if </a:t>
            </a:r>
            <a:r>
              <a:rPr lang="en-US" sz="2400" dirty="0">
                <a:cs typeface="Times New Roman" panose="02020603050405020304" pitchFamily="18" charset="0"/>
              </a:rPr>
              <a:t>A[I] &gt; </a:t>
            </a:r>
            <a:r>
              <a:rPr lang="en-US" sz="2400" dirty="0" smtClean="0">
                <a:cs typeface="Times New Roman" panose="02020603050405020304" pitchFamily="18" charset="0"/>
              </a:rPr>
              <a:t>Max then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         Max← </a:t>
            </a:r>
            <a:r>
              <a:rPr lang="en-US" sz="2400" dirty="0">
                <a:cs typeface="Times New Roman" panose="02020603050405020304" pitchFamily="18" charset="0"/>
              </a:rPr>
              <a:t>A[I</a:t>
            </a:r>
            <a:r>
              <a:rPr lang="en-US" sz="2400" dirty="0" smtClean="0">
                <a:cs typeface="Times New Roman" panose="02020603050405020304" pitchFamily="18" charset="0"/>
              </a:rPr>
              <a:t>]  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    End if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End for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>
                <a:cs typeface="Times New Roman" panose="02020603050405020304" pitchFamily="18" charset="0"/>
              </a:rPr>
              <a:t>return </a:t>
            </a:r>
            <a:r>
              <a:rPr lang="en-US" sz="2400" smtClean="0">
                <a:cs typeface="Times New Roman" panose="02020603050405020304" pitchFamily="18" charset="0"/>
              </a:rPr>
              <a:t>Max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29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6116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Algorithm </a:t>
            </a:r>
            <a:r>
              <a:rPr sz="4600" spc="-200" dirty="0" smtClean="0"/>
              <a:t>Design</a:t>
            </a:r>
            <a:r>
              <a:rPr lang="en-US" sz="4600" spc="-200" dirty="0" smtClean="0"/>
              <a:t>:</a:t>
            </a:r>
            <a:r>
              <a:rPr sz="4600" spc="-484" dirty="0" smtClean="0"/>
              <a:t> </a:t>
            </a:r>
            <a:r>
              <a:rPr sz="4600" spc="-210" dirty="0" smtClean="0"/>
              <a:t>Example</a:t>
            </a:r>
            <a:r>
              <a:rPr lang="en-US" sz="4600" spc="-210" dirty="0" smtClean="0"/>
              <a:t>s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7960360" cy="374269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625"/>
              </a:spcBef>
              <a:buClr>
                <a:schemeClr val="accent2"/>
              </a:buClr>
              <a:buFont typeface="Wingdings"/>
              <a:buChar char=""/>
              <a:tabLst>
                <a:tab pos="306070" algn="l"/>
              </a:tabLst>
            </a:pPr>
            <a:r>
              <a:rPr sz="2800" b="1" spc="-1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</a:t>
            </a:r>
            <a:r>
              <a:rPr sz="2800" b="1" spc="-17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800" b="1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2</a:t>
            </a:r>
            <a:r>
              <a:rPr sz="2800" b="1" spc="-19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:</a:t>
            </a:r>
            <a:endParaRPr lang="en-US" sz="2800" b="1" spc="-190" dirty="0" smtClean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factorial of a number (N).</a:t>
            </a:r>
            <a:r>
              <a:rPr lang="ar-E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743200"/>
            <a:ext cx="45720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algorithm </a:t>
            </a:r>
            <a:r>
              <a:rPr lang="en-US" sz="2400" dirty="0" smtClean="0">
                <a:cs typeface="Times New Roman" panose="02020603050405020304" pitchFamily="18" charset="0"/>
              </a:rPr>
              <a:t>Factorial(N)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{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fact:= 1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sz="2400" dirty="0">
                <a:cs typeface="Times New Roman" panose="02020603050405020304" pitchFamily="18" charset="0"/>
              </a:rPr>
              <a:t>for I ← </a:t>
            </a:r>
            <a:r>
              <a:rPr lang="pt-BR" sz="2400" dirty="0" smtClean="0">
                <a:cs typeface="Times New Roman" panose="02020603050405020304" pitchFamily="18" charset="0"/>
              </a:rPr>
              <a:t>1 </a:t>
            </a:r>
            <a:r>
              <a:rPr lang="pt-BR" sz="2400" dirty="0">
                <a:cs typeface="Times New Roman" panose="02020603050405020304" pitchFamily="18" charset="0"/>
              </a:rPr>
              <a:t>to </a:t>
            </a:r>
            <a:r>
              <a:rPr lang="pt-BR" sz="2400" dirty="0" smtClean="0">
                <a:cs typeface="Times New Roman" panose="02020603050405020304" pitchFamily="18" charset="0"/>
              </a:rPr>
              <a:t>N </a:t>
            </a:r>
            <a:r>
              <a:rPr lang="pt-BR" sz="2400" dirty="0">
                <a:cs typeface="Times New Roman" panose="02020603050405020304" pitchFamily="18" charset="0"/>
              </a:rPr>
              <a:t>do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    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cs typeface="Times New Roman" panose="02020603050405020304" pitchFamily="18" charset="0"/>
              </a:rPr>
              <a:t>act← fact * I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End for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return </a:t>
            </a:r>
            <a:r>
              <a:rPr lang="en-US" sz="2400" dirty="0" smtClean="0">
                <a:cs typeface="Times New Roman" panose="02020603050405020304" pitchFamily="18" charset="0"/>
              </a:rPr>
              <a:t>fact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01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6116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Algorithm </a:t>
            </a:r>
            <a:r>
              <a:rPr sz="4600" spc="-200" dirty="0" smtClean="0"/>
              <a:t>Design</a:t>
            </a:r>
            <a:r>
              <a:rPr lang="en-US" sz="4600" spc="-200" dirty="0" smtClean="0"/>
              <a:t>:</a:t>
            </a:r>
            <a:r>
              <a:rPr sz="4600" spc="-484" dirty="0" smtClean="0"/>
              <a:t> </a:t>
            </a:r>
            <a:r>
              <a:rPr sz="4600" spc="-210" dirty="0" smtClean="0"/>
              <a:t>Example</a:t>
            </a:r>
            <a:r>
              <a:rPr lang="en-US" sz="4600" spc="-210" dirty="0" smtClean="0"/>
              <a:t>s</a:t>
            </a:r>
            <a:endParaRPr sz="4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50240" y="1549238"/>
                <a:ext cx="7960360" cy="4445961"/>
              </a:xfrm>
              <a:prstGeom prst="rect">
                <a:avLst/>
              </a:prstGeom>
            </p:spPr>
            <p:txBody>
              <a:bodyPr vert="horz" wrap="square" lIns="0" tIns="79375" rIns="0" bIns="0" rtlCol="0">
                <a:spAutoFit/>
              </a:bodyPr>
              <a:lstStyle/>
              <a:p>
                <a:pPr marL="305435" indent="-292735">
                  <a:lnSpc>
                    <a:spcPct val="100000"/>
                  </a:lnSpc>
                  <a:spcBef>
                    <a:spcPts val="625"/>
                  </a:spcBef>
                  <a:buClr>
                    <a:schemeClr val="accent2"/>
                  </a:buClr>
                  <a:buFont typeface="Wingdings"/>
                  <a:buChar char=""/>
                  <a:tabLst>
                    <a:tab pos="306070" algn="l"/>
                  </a:tabLst>
                </a:pPr>
                <a:r>
                  <a:rPr lang="en-US" sz="2800" b="1" spc="-145" dirty="0" smtClean="0">
                    <a:solidFill>
                      <a:schemeClr val="accent1">
                        <a:lumMod val="75000"/>
                      </a:schemeClr>
                    </a:solidFill>
                    <a:latin typeface="Trebuchet MS"/>
                    <a:cs typeface="Trebuchet MS"/>
                  </a:rPr>
                  <a:t>Example</a:t>
                </a:r>
                <a:r>
                  <a:rPr lang="en-US" sz="2800" b="1" spc="-170" dirty="0">
                    <a:solidFill>
                      <a:schemeClr val="accent1">
                        <a:lumMod val="75000"/>
                      </a:schemeClr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2800" b="1" spc="-190" dirty="0">
                    <a:solidFill>
                      <a:schemeClr val="accent1">
                        <a:lumMod val="75000"/>
                      </a:schemeClr>
                    </a:solidFill>
                    <a:latin typeface="Trebuchet MS"/>
                    <a:cs typeface="Trebuchet MS"/>
                  </a:rPr>
                  <a:t>3</a:t>
                </a:r>
                <a:r>
                  <a:rPr lang="en-US" sz="2800" b="1" spc="-190" dirty="0" smtClean="0">
                    <a:solidFill>
                      <a:schemeClr val="accent1">
                        <a:lumMod val="75000"/>
                      </a:schemeClr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Pseudo Code with a natural number,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its input which calculates the following formula and writes the result in the standard output: </a:t>
                </a:r>
              </a:p>
              <a:p>
                <a:pPr lvl="2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EG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EG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ar-EG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ar-EG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EG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EG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ar-EG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ar-E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E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ar-EG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ar-EG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ar-EG" sz="2800" b="1" spc="-190" dirty="0" smtClean="0">
                  <a:solidFill>
                    <a:schemeClr val="accent1">
                      <a:lumMod val="75000"/>
                    </a:schemeClr>
                  </a:solidFill>
                  <a:latin typeface="Trebuchet MS"/>
                  <a:cs typeface="Trebuchet M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ar-EG" dirty="0"/>
              </a:p>
              <a:p>
                <a:endParaRPr lang="ar-EG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E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EG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E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EG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549238"/>
                <a:ext cx="7960360" cy="4445961"/>
              </a:xfrm>
              <a:prstGeom prst="rect">
                <a:avLst/>
              </a:prstGeom>
              <a:blipFill rotWithShape="0">
                <a:blip r:embed="rId2"/>
                <a:stretch>
                  <a:fillRect l="-2374" t="-549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921296"/>
            <a:ext cx="45720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algorithm </a:t>
            </a:r>
            <a:r>
              <a:rPr lang="en-US" sz="2400" dirty="0" smtClean="0">
                <a:cs typeface="Times New Roman" panose="02020603050405020304" pitchFamily="18" charset="0"/>
              </a:rPr>
              <a:t>formula(N)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{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K:=2 and S:= 0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sz="2400" dirty="0" smtClean="0">
                <a:cs typeface="Times New Roman" panose="02020603050405020304" pitchFamily="18" charset="0"/>
              </a:rPr>
              <a:t>While K &lt;=N do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    S← S+ 1/K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  K=K+2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End While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return </a:t>
            </a:r>
            <a:r>
              <a:rPr lang="en-US" sz="2400" dirty="0" smtClean="0">
                <a:cs typeface="Times New Roman" panose="02020603050405020304" pitchFamily="18" charset="0"/>
              </a:rPr>
              <a:t>S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916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6779260" cy="1458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600" spc="-185" dirty="0" smtClean="0"/>
              <a:t> </a:t>
            </a:r>
            <a:r>
              <a:rPr lang="en-US" sz="4600" spc="-185" dirty="0"/>
              <a:t>Introduction</a:t>
            </a:r>
            <a:br>
              <a:rPr lang="en-US" sz="4600" spc="-185" dirty="0"/>
            </a:br>
            <a:endParaRPr sz="4600"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40376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52780" lvl="1" indent="-342900">
              <a:spcBef>
                <a:spcPts val="49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sz="3200" spc="-75" dirty="0" smtClean="0">
                <a:solidFill>
                  <a:srgbClr val="2E2B1F"/>
                </a:solidFill>
                <a:latin typeface="Arial"/>
                <a:cs typeface="Arial"/>
              </a:rPr>
              <a:t>What’s</a:t>
            </a:r>
            <a:r>
              <a:rPr sz="3200" spc="-12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200" spc="-90" dirty="0" smtClean="0">
                <a:solidFill>
                  <a:srgbClr val="2E2B1F"/>
                </a:solidFill>
                <a:latin typeface="Arial"/>
                <a:cs typeface="Arial"/>
              </a:rPr>
              <a:t>algorithm…?!</a:t>
            </a:r>
            <a:endParaRPr sz="3200" dirty="0" smtClean="0">
              <a:latin typeface="Arial"/>
              <a:cs typeface="Arial"/>
            </a:endParaRPr>
          </a:p>
          <a:p>
            <a:pPr marL="652780" lvl="1" indent="-342900">
              <a:spcBef>
                <a:spcPts val="48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sz="3200" spc="-100" dirty="0" smtClean="0">
                <a:solidFill>
                  <a:srgbClr val="2E2B1F"/>
                </a:solidFill>
                <a:latin typeface="Arial"/>
                <a:cs typeface="Arial"/>
              </a:rPr>
              <a:t>Why</a:t>
            </a:r>
            <a:r>
              <a:rPr sz="3200" spc="-13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200" spc="-90" dirty="0" smtClean="0">
                <a:solidFill>
                  <a:srgbClr val="2E2B1F"/>
                </a:solidFill>
                <a:latin typeface="Arial"/>
                <a:cs typeface="Arial"/>
              </a:rPr>
              <a:t>algorithm…?!</a:t>
            </a:r>
            <a:endParaRPr sz="3200" dirty="0" smtClean="0">
              <a:latin typeface="Arial"/>
              <a:cs typeface="Arial"/>
            </a:endParaRPr>
          </a:p>
          <a:p>
            <a:pPr marL="652780" lvl="1" indent="-342900">
              <a:spcBef>
                <a:spcPts val="48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sz="3200" spc="-135" dirty="0" smtClean="0">
                <a:solidFill>
                  <a:srgbClr val="2E2B1F"/>
                </a:solidFill>
                <a:latin typeface="Arial"/>
                <a:cs typeface="Arial"/>
              </a:rPr>
              <a:t>Is </a:t>
            </a:r>
            <a:r>
              <a:rPr sz="3200" spc="30" dirty="0" smtClean="0">
                <a:solidFill>
                  <a:srgbClr val="2E2B1F"/>
                </a:solidFill>
                <a:latin typeface="Arial"/>
                <a:cs typeface="Arial"/>
              </a:rPr>
              <a:t>It</a:t>
            </a:r>
            <a:r>
              <a:rPr sz="3200" spc="-9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200" spc="-35" dirty="0" smtClean="0">
                <a:solidFill>
                  <a:srgbClr val="2E2B1F"/>
                </a:solidFill>
                <a:latin typeface="Arial"/>
                <a:cs typeface="Arial"/>
              </a:rPr>
              <a:t>Important?!</a:t>
            </a:r>
            <a:endParaRPr lang="en-US" sz="3200" dirty="0">
              <a:latin typeface="Arial"/>
              <a:cs typeface="Arial"/>
            </a:endParaRPr>
          </a:p>
          <a:p>
            <a:pPr marL="652780" lvl="1" indent="-342900">
              <a:spcBef>
                <a:spcPts val="48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sz="3200" spc="-135" dirty="0">
                <a:solidFill>
                  <a:srgbClr val="2E2B1F"/>
                </a:solidFill>
                <a:latin typeface="Arial"/>
                <a:cs typeface="Arial"/>
              </a:rPr>
              <a:t>Goal</a:t>
            </a:r>
            <a:endParaRPr lang="en-US" sz="3200" spc="-135" dirty="0">
              <a:solidFill>
                <a:srgbClr val="2E2B1F"/>
              </a:solidFill>
              <a:latin typeface="Arial"/>
              <a:cs typeface="Arial"/>
            </a:endParaRPr>
          </a:p>
          <a:p>
            <a:pPr marL="652780" lvl="1" indent="-342900">
              <a:spcBef>
                <a:spcPts val="48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r>
              <a:rPr sz="3200" spc="-135" dirty="0">
                <a:solidFill>
                  <a:srgbClr val="2E2B1F"/>
                </a:solidFill>
                <a:latin typeface="Arial"/>
                <a:cs typeface="Arial"/>
              </a:rPr>
              <a:t>Before and After</a:t>
            </a:r>
            <a:r>
              <a:rPr sz="3200" spc="-135" dirty="0" smtClean="0">
                <a:solidFill>
                  <a:srgbClr val="2E2B1F"/>
                </a:solidFill>
                <a:latin typeface="Arial"/>
                <a:cs typeface="Arial"/>
              </a:rPr>
              <a:t>!</a:t>
            </a:r>
            <a:endParaRPr lang="en-US" sz="3200" spc="-13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652780" lvl="1" indent="-342900">
              <a:spcBef>
                <a:spcPts val="48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8480" algn="l"/>
                <a:tab pos="539115" algn="l"/>
              </a:tabLst>
            </a:pPr>
            <a:endParaRPr lang="en-US" sz="3200" spc="-135" dirty="0">
              <a:solidFill>
                <a:srgbClr val="2E2B1F"/>
              </a:solidFill>
              <a:latin typeface="Arial"/>
              <a:cs typeface="Arial"/>
            </a:endParaRP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551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75" dirty="0"/>
              <a:t>What’s</a:t>
            </a:r>
            <a:r>
              <a:rPr sz="4600" spc="-350" dirty="0"/>
              <a:t> </a:t>
            </a:r>
            <a:r>
              <a:rPr sz="4600" spc="-204" dirty="0"/>
              <a:t>Algorithm?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75805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165" dirty="0">
                <a:solidFill>
                  <a:srgbClr val="2E2B1F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Arial"/>
                <a:cs typeface="Arial"/>
              </a:rPr>
              <a:t>finite </a:t>
            </a:r>
            <a:r>
              <a:rPr sz="2200" spc="-125" dirty="0">
                <a:solidFill>
                  <a:srgbClr val="2E2B1F"/>
                </a:solidFill>
                <a:latin typeface="Arial"/>
                <a:cs typeface="Arial"/>
              </a:rPr>
              <a:t>steps </a:t>
            </a:r>
            <a:r>
              <a:rPr sz="2200" spc="1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200" spc="-114" dirty="0" smtClean="0">
                <a:solidFill>
                  <a:srgbClr val="2E2B1F"/>
                </a:solidFill>
                <a:latin typeface="Arial"/>
                <a:cs typeface="Arial"/>
              </a:rPr>
              <a:t>solve </a:t>
            </a:r>
            <a:r>
              <a:rPr sz="2200" spc="-60" dirty="0" smtClean="0">
                <a:solidFill>
                  <a:srgbClr val="2E2B1F"/>
                </a:solidFill>
                <a:latin typeface="Arial"/>
                <a:cs typeface="Arial"/>
              </a:rPr>
              <a:t>certain</a:t>
            </a:r>
            <a:r>
              <a:rPr sz="2200" spc="-350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E2B1F"/>
                </a:solidFill>
                <a:latin typeface="Arial"/>
                <a:cs typeface="Arial"/>
              </a:rPr>
              <a:t>problem</a:t>
            </a:r>
            <a:endParaRPr sz="22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130" dirty="0">
                <a:solidFill>
                  <a:srgbClr val="2E2B1F"/>
                </a:solidFill>
                <a:latin typeface="Arial"/>
                <a:cs typeface="Arial"/>
              </a:rPr>
              <a:t>any </a:t>
            </a:r>
            <a:r>
              <a:rPr sz="2200" spc="-60" dirty="0">
                <a:solidFill>
                  <a:srgbClr val="2E2B1F"/>
                </a:solidFill>
                <a:latin typeface="Arial"/>
                <a:cs typeface="Arial"/>
              </a:rPr>
              <a:t>well-defined 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computational 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procedure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that </a:t>
            </a:r>
            <a:r>
              <a:rPr sz="2200" spc="-130" dirty="0">
                <a:solidFill>
                  <a:srgbClr val="2E2B1F"/>
                </a:solidFill>
                <a:latin typeface="Arial"/>
                <a:cs typeface="Arial"/>
              </a:rPr>
              <a:t>takes some  </a:t>
            </a:r>
            <a:r>
              <a:rPr sz="2200" spc="-95" dirty="0">
                <a:solidFill>
                  <a:srgbClr val="2E2B1F"/>
                </a:solidFill>
                <a:latin typeface="Arial"/>
                <a:cs typeface="Arial"/>
              </a:rPr>
              <a:t>value, </a:t>
            </a:r>
            <a:r>
              <a:rPr sz="2200" spc="-20" dirty="0">
                <a:solidFill>
                  <a:srgbClr val="2E2B1F"/>
                </a:solidFill>
                <a:latin typeface="Arial"/>
                <a:cs typeface="Arial"/>
              </a:rPr>
              <a:t>or </a:t>
            </a:r>
            <a:r>
              <a:rPr sz="2200" spc="-90" dirty="0">
                <a:solidFill>
                  <a:srgbClr val="2E2B1F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2E2B1F"/>
                </a:solidFill>
                <a:latin typeface="Arial"/>
                <a:cs typeface="Arial"/>
              </a:rPr>
              <a:t>values, </a:t>
            </a:r>
            <a:r>
              <a:rPr sz="2200" spc="-210" dirty="0">
                <a:solidFill>
                  <a:srgbClr val="2E2B1F"/>
                </a:solidFill>
                <a:latin typeface="Arial"/>
                <a:cs typeface="Arial"/>
              </a:rPr>
              <a:t>as 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2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200" spc="-110" dirty="0">
                <a:solidFill>
                  <a:srgbClr val="2E2B1F"/>
                </a:solidFill>
                <a:latin typeface="Arial"/>
                <a:cs typeface="Arial"/>
              </a:rPr>
              <a:t>produces </a:t>
            </a:r>
            <a:r>
              <a:rPr sz="2200" spc="-130" dirty="0">
                <a:solidFill>
                  <a:srgbClr val="2E2B1F"/>
                </a:solidFill>
                <a:latin typeface="Arial"/>
                <a:cs typeface="Arial"/>
              </a:rPr>
              <a:t>some </a:t>
            </a:r>
            <a:r>
              <a:rPr sz="2200" spc="-95" dirty="0">
                <a:solidFill>
                  <a:srgbClr val="2E2B1F"/>
                </a:solidFill>
                <a:latin typeface="Arial"/>
                <a:cs typeface="Arial"/>
              </a:rPr>
              <a:t>value,</a:t>
            </a:r>
            <a:r>
              <a:rPr sz="2200" spc="-3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Arial"/>
                <a:cs typeface="Arial"/>
              </a:rPr>
              <a:t>or  </a:t>
            </a:r>
            <a:r>
              <a:rPr sz="2200" spc="-90" dirty="0">
                <a:solidFill>
                  <a:srgbClr val="2E2B1F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2E2B1F"/>
                </a:solidFill>
                <a:latin typeface="Arial"/>
                <a:cs typeface="Arial"/>
              </a:rPr>
              <a:t>values, </a:t>
            </a:r>
            <a:r>
              <a:rPr sz="2200" spc="-210" dirty="0" smtClean="0">
                <a:solidFill>
                  <a:srgbClr val="2E2B1F"/>
                </a:solidFill>
                <a:latin typeface="Arial"/>
                <a:cs typeface="Arial"/>
              </a:rPr>
              <a:t>as</a:t>
            </a:r>
            <a:r>
              <a:rPr lang="en-US" sz="2200" spc="-229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output.</a:t>
            </a: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sz="3200" dirty="0">
              <a:latin typeface="Times New Roman"/>
              <a:cs typeface="Times New Roman"/>
            </a:endParaRPr>
          </a:p>
          <a:p>
            <a:pPr marL="355600" marR="197485" indent="-342900">
              <a:lnSpc>
                <a:spcPct val="1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17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200" spc="-75" dirty="0">
                <a:solidFill>
                  <a:srgbClr val="2E2B1F"/>
                </a:solidFill>
                <a:latin typeface="Arial"/>
                <a:cs typeface="Arial"/>
              </a:rPr>
              <a:t>Finite </a:t>
            </a:r>
            <a:r>
              <a:rPr sz="2200" spc="-90" dirty="0">
                <a:solidFill>
                  <a:srgbClr val="2E2B1F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200" spc="-55" dirty="0">
                <a:solidFill>
                  <a:srgbClr val="2E2B1F"/>
                </a:solidFill>
                <a:latin typeface="Arial"/>
                <a:cs typeface="Arial"/>
              </a:rPr>
              <a:t>instructions </a:t>
            </a:r>
            <a:r>
              <a:rPr sz="2200" spc="-20" dirty="0">
                <a:solidFill>
                  <a:srgbClr val="2E2B1F"/>
                </a:solidFill>
                <a:latin typeface="Arial"/>
                <a:cs typeface="Arial"/>
              </a:rPr>
              <a:t>that, </a:t>
            </a:r>
            <a:r>
              <a:rPr sz="2200" spc="35" dirty="0">
                <a:solidFill>
                  <a:srgbClr val="2E2B1F"/>
                </a:solidFill>
                <a:latin typeface="Arial"/>
                <a:cs typeface="Arial"/>
              </a:rPr>
              <a:t>if </a:t>
            </a:r>
            <a:r>
              <a:rPr sz="2200" spc="-50" dirty="0">
                <a:solidFill>
                  <a:srgbClr val="2E2B1F"/>
                </a:solidFill>
                <a:latin typeface="Arial"/>
                <a:cs typeface="Arial"/>
              </a:rPr>
              <a:t>followed,</a:t>
            </a:r>
            <a:r>
              <a:rPr sz="2200" spc="-4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E2B1F"/>
                </a:solidFill>
                <a:latin typeface="Arial"/>
                <a:cs typeface="Arial"/>
              </a:rPr>
              <a:t>accomplishes </a:t>
            </a:r>
            <a:r>
              <a:rPr sz="2200" spc="-175" dirty="0">
                <a:solidFill>
                  <a:srgbClr val="2E2B1F"/>
                </a:solidFill>
                <a:latin typeface="Arial"/>
                <a:cs typeface="Arial"/>
              </a:rPr>
              <a:t>a  </a:t>
            </a:r>
            <a:r>
              <a:rPr sz="2200" spc="-50" dirty="0">
                <a:solidFill>
                  <a:srgbClr val="2E2B1F"/>
                </a:solidFill>
                <a:latin typeface="Arial"/>
                <a:cs typeface="Arial"/>
              </a:rPr>
              <a:t>particular</a:t>
            </a:r>
            <a:r>
              <a:rPr sz="2200" spc="-1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E2B1F"/>
                </a:solidFill>
                <a:latin typeface="Arial"/>
                <a:cs typeface="Arial"/>
              </a:rPr>
              <a:t>task.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122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10" dirty="0"/>
              <a:t>Why</a:t>
            </a:r>
            <a:r>
              <a:rPr sz="4600" spc="-355" dirty="0"/>
              <a:t> </a:t>
            </a:r>
            <a:r>
              <a:rPr sz="4600" spc="-204" dirty="0"/>
              <a:t>Algorithm?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951443"/>
            <a:ext cx="3616960" cy="122469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235" dirty="0" smtClean="0">
                <a:solidFill>
                  <a:srgbClr val="2E2B1F"/>
                </a:solidFill>
                <a:latin typeface="Arial"/>
                <a:cs typeface="Arial"/>
              </a:rPr>
              <a:t>Save</a:t>
            </a:r>
            <a:r>
              <a:rPr lang="en-US" sz="2200" spc="-235" dirty="0" smtClean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120" dirty="0" smtClean="0">
                <a:solidFill>
                  <a:srgbClr val="2E2B1F"/>
                </a:solidFill>
                <a:latin typeface="Arial"/>
                <a:cs typeface="Arial"/>
              </a:rPr>
              <a:t>resources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235" dirty="0">
                <a:solidFill>
                  <a:srgbClr val="2E2B1F"/>
                </a:solidFill>
                <a:latin typeface="Arial"/>
                <a:cs typeface="Arial"/>
              </a:rPr>
              <a:t>Save</a:t>
            </a:r>
            <a:r>
              <a:rPr sz="2200" spc="-1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Arial"/>
                <a:cs typeface="Arial"/>
              </a:rPr>
              <a:t>time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235" dirty="0">
                <a:solidFill>
                  <a:srgbClr val="2E2B1F"/>
                </a:solidFill>
                <a:latin typeface="Arial"/>
                <a:cs typeface="Arial"/>
              </a:rPr>
              <a:t>Save</a:t>
            </a:r>
            <a:r>
              <a:rPr sz="22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E2B1F"/>
                </a:solidFill>
                <a:latin typeface="Arial"/>
                <a:cs typeface="Arial"/>
              </a:rPr>
              <a:t>money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93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10" dirty="0"/>
              <a:t>Is </a:t>
            </a:r>
            <a:r>
              <a:rPr sz="4600" spc="-220" dirty="0"/>
              <a:t>It</a:t>
            </a:r>
            <a:r>
              <a:rPr sz="4600" spc="-459" dirty="0"/>
              <a:t> </a:t>
            </a:r>
            <a:r>
              <a:rPr sz="4600" spc="-250" dirty="0"/>
              <a:t>Worth?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8646160" cy="396326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185" dirty="0">
                <a:solidFill>
                  <a:srgbClr val="2E2B1F"/>
                </a:solidFill>
                <a:latin typeface="Arial"/>
                <a:cs typeface="Arial"/>
              </a:rPr>
              <a:t>Real</a:t>
            </a:r>
            <a:r>
              <a:rPr sz="22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2E2B1F"/>
                </a:solidFill>
                <a:latin typeface="Arial"/>
                <a:cs typeface="Arial"/>
              </a:rPr>
              <a:t>examples…</a:t>
            </a:r>
            <a:endParaRPr sz="2200" dirty="0">
              <a:latin typeface="Arial"/>
              <a:cs typeface="Arial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chemeClr val="tx2">
                  <a:lumMod val="75000"/>
                </a:schemeClr>
              </a:buClr>
              <a:buChar char="•"/>
              <a:tabLst>
                <a:tab pos="538480" algn="l"/>
                <a:tab pos="539115" algn="l"/>
              </a:tabLst>
            </a:pPr>
            <a:r>
              <a:rPr sz="2000" b="1" spc="-95" dirty="0">
                <a:solidFill>
                  <a:srgbClr val="2E2B1F"/>
                </a:solidFill>
                <a:latin typeface="Arial"/>
                <a:cs typeface="Arial"/>
              </a:rPr>
              <a:t>Fibonacci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recursive 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vs. </a:t>
            </a:r>
            <a:r>
              <a:rPr sz="2000" spc="-45" dirty="0">
                <a:solidFill>
                  <a:srgbClr val="2E2B1F"/>
                </a:solidFill>
                <a:latin typeface="Arial"/>
                <a:cs typeface="Arial"/>
              </a:rPr>
              <a:t>loop </a:t>
            </a: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vs. </a:t>
            </a:r>
            <a:r>
              <a:rPr sz="2000" spc="-110" dirty="0">
                <a:solidFill>
                  <a:srgbClr val="2E2B1F"/>
                </a:solidFill>
                <a:latin typeface="Arial"/>
                <a:cs typeface="Arial"/>
              </a:rPr>
              <a:t>Dynamic</a:t>
            </a:r>
            <a:r>
              <a:rPr sz="2000" spc="-1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2E2B1F"/>
                </a:solidFill>
                <a:latin typeface="Arial"/>
                <a:cs typeface="Arial"/>
              </a:rPr>
              <a:t>Pro.</a:t>
            </a:r>
            <a:endParaRPr sz="2000" dirty="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550"/>
              </a:spcBef>
            </a:pPr>
            <a:r>
              <a:rPr lang="en-US" sz="2400" spc="-130" dirty="0" smtClean="0">
                <a:solidFill>
                  <a:srgbClr val="2E2B1F"/>
                </a:solidFill>
                <a:latin typeface="Arial"/>
                <a:cs typeface="Arial"/>
              </a:rPr>
              <a:t>    </a:t>
            </a:r>
            <a:r>
              <a:rPr sz="2400" spc="-130" dirty="0" smtClean="0">
                <a:solidFill>
                  <a:srgbClr val="2E2B1F"/>
                </a:solidFill>
                <a:latin typeface="Arial"/>
                <a:cs typeface="Arial"/>
              </a:rPr>
              <a:t>(</a:t>
            </a:r>
            <a:r>
              <a:rPr sz="2400" spc="-130" dirty="0">
                <a:solidFill>
                  <a:srgbClr val="2E2B1F"/>
                </a:solidFill>
                <a:latin typeface="Arial"/>
                <a:cs typeface="Arial"/>
              </a:rPr>
              <a:t>N </a:t>
            </a:r>
            <a:r>
              <a:rPr sz="2400" spc="-210" dirty="0">
                <a:solidFill>
                  <a:srgbClr val="2E2B1F"/>
                </a:solidFill>
                <a:latin typeface="Arial"/>
                <a:cs typeface="Arial"/>
              </a:rPr>
              <a:t>= </a:t>
            </a:r>
            <a:r>
              <a:rPr sz="2400" spc="-105" dirty="0">
                <a:solidFill>
                  <a:srgbClr val="2E2B1F"/>
                </a:solidFill>
                <a:latin typeface="Arial"/>
                <a:cs typeface="Arial"/>
              </a:rPr>
              <a:t>30, 40,</a:t>
            </a:r>
            <a:r>
              <a:rPr sz="2400" spc="-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2E2B1F"/>
                </a:solidFill>
                <a:latin typeface="Arial"/>
                <a:cs typeface="Arial"/>
              </a:rPr>
              <a:t>50)</a:t>
            </a:r>
            <a:endParaRPr sz="2400" dirty="0">
              <a:latin typeface="Arial"/>
              <a:cs typeface="Arial"/>
            </a:endParaRPr>
          </a:p>
          <a:p>
            <a:pPr marL="538480" lvl="1" indent="-228600">
              <a:lnSpc>
                <a:spcPts val="2385"/>
              </a:lnSpc>
              <a:spcBef>
                <a:spcPts val="509"/>
              </a:spcBef>
              <a:buClr>
                <a:schemeClr val="tx2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b="1" spc="-55" dirty="0">
                <a:latin typeface="Arial"/>
                <a:cs typeface="Arial"/>
              </a:rPr>
              <a:t>Median </a:t>
            </a:r>
            <a:r>
              <a:rPr sz="2000" b="1" spc="5" dirty="0">
                <a:latin typeface="Arial"/>
                <a:cs typeface="Arial"/>
              </a:rPr>
              <a:t>filter</a:t>
            </a:r>
            <a:r>
              <a:rPr sz="2000" spc="5" dirty="0">
                <a:latin typeface="Arial"/>
                <a:cs typeface="Arial"/>
              </a:rPr>
              <a:t>: </a:t>
            </a:r>
            <a:r>
              <a:rPr sz="2000" spc="-70" dirty="0">
                <a:latin typeface="Arial"/>
                <a:cs typeface="Arial"/>
              </a:rPr>
              <a:t>quick </a:t>
            </a:r>
            <a:r>
              <a:rPr sz="2000" spc="-40" dirty="0">
                <a:latin typeface="Arial"/>
                <a:cs typeface="Arial"/>
              </a:rPr>
              <a:t>sort </a:t>
            </a:r>
            <a:r>
              <a:rPr sz="2000" spc="-130" dirty="0">
                <a:latin typeface="Arial"/>
                <a:cs typeface="Arial"/>
              </a:rPr>
              <a:t>vs. </a:t>
            </a:r>
            <a:r>
              <a:rPr sz="2000" spc="-60" dirty="0">
                <a:latin typeface="Arial"/>
                <a:cs typeface="Arial"/>
              </a:rPr>
              <a:t>counting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40" dirty="0" smtClean="0">
                <a:latin typeface="Arial"/>
                <a:cs typeface="Arial"/>
              </a:rPr>
              <a:t>sort</a:t>
            </a:r>
            <a:endParaRPr lang="en-US" sz="2000" spc="-40" dirty="0" smtClean="0">
              <a:latin typeface="Arial"/>
              <a:cs typeface="Arial"/>
            </a:endParaRPr>
          </a:p>
          <a:p>
            <a:pPr marL="309880" lvl="1">
              <a:lnSpc>
                <a:spcPts val="2385"/>
              </a:lnSpc>
              <a:spcBef>
                <a:spcPts val="509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40" dirty="0" smtClean="0">
                <a:latin typeface="Arial"/>
                <a:cs typeface="Arial"/>
              </a:rPr>
              <a:t>       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spc="-150" dirty="0" smtClean="0">
                <a:latin typeface="Arial"/>
                <a:cs typeface="Arial"/>
              </a:rPr>
              <a:t>(</a:t>
            </a:r>
            <a:r>
              <a:rPr lang="en-US" sz="2000" spc="-150" dirty="0" err="1" smtClean="0">
                <a:latin typeface="Arial"/>
                <a:cs typeface="Arial"/>
              </a:rPr>
              <a:t>WinSize</a:t>
            </a:r>
            <a:r>
              <a:rPr lang="en-US" sz="2000" spc="-150" dirty="0" smtClean="0">
                <a:latin typeface="Arial"/>
                <a:cs typeface="Arial"/>
              </a:rPr>
              <a:t> </a:t>
            </a:r>
            <a:r>
              <a:rPr lang="en-US" sz="2000" spc="-210" dirty="0">
                <a:latin typeface="Arial"/>
                <a:cs typeface="Arial"/>
              </a:rPr>
              <a:t>= </a:t>
            </a:r>
            <a:r>
              <a:rPr lang="en-US" sz="2000" spc="-120" dirty="0">
                <a:latin typeface="Arial"/>
                <a:cs typeface="Arial"/>
              </a:rPr>
              <a:t>11 </a:t>
            </a:r>
            <a:r>
              <a:rPr lang="en-US" sz="2000" b="1" spc="-120" dirty="0">
                <a:latin typeface="Trebuchet MS"/>
                <a:cs typeface="Trebuchet MS"/>
              </a:rPr>
              <a:t>or</a:t>
            </a:r>
            <a:r>
              <a:rPr lang="en-US" sz="2000" b="1" spc="-140" dirty="0">
                <a:latin typeface="Trebuchet MS"/>
                <a:cs typeface="Trebuchet MS"/>
              </a:rPr>
              <a:t> </a:t>
            </a:r>
            <a:r>
              <a:rPr lang="en-US" sz="2000" spc="-110" dirty="0">
                <a:latin typeface="Arial"/>
                <a:cs typeface="Arial"/>
              </a:rPr>
              <a:t>15</a:t>
            </a:r>
            <a:r>
              <a:rPr lang="en-US" sz="2000" spc="-110" dirty="0" smtClean="0">
                <a:latin typeface="Arial"/>
                <a:cs typeface="Arial"/>
              </a:rPr>
              <a:t>)</a:t>
            </a:r>
            <a:endParaRPr lang="en-US" sz="2000" spc="-40" dirty="0">
              <a:latin typeface="Arial"/>
              <a:cs typeface="Arial"/>
            </a:endParaRPr>
          </a:p>
          <a:p>
            <a:pPr marL="538480" lvl="1" indent="-228600">
              <a:lnSpc>
                <a:spcPts val="2385"/>
              </a:lnSpc>
              <a:spcBef>
                <a:spcPts val="509"/>
              </a:spcBef>
              <a:buClr>
                <a:schemeClr val="tx2"/>
              </a:buClr>
              <a:buChar char="•"/>
              <a:tabLst>
                <a:tab pos="538480" algn="l"/>
                <a:tab pos="539115" algn="l"/>
              </a:tabLst>
            </a:pPr>
            <a:r>
              <a:rPr lang="en-US" sz="2400" b="1" dirty="0" smtClean="0"/>
              <a:t>String </a:t>
            </a:r>
            <a:r>
              <a:rPr lang="en-US" sz="2400" b="1" dirty="0"/>
              <a:t>similarity</a:t>
            </a:r>
            <a:r>
              <a:rPr lang="en-US" sz="2400" dirty="0"/>
              <a:t>: recursive vs. dynamic </a:t>
            </a:r>
            <a:r>
              <a:rPr lang="en-US" sz="2400" dirty="0" err="1"/>
              <a:t>prog</a:t>
            </a:r>
            <a:r>
              <a:rPr lang="en-US" sz="2400" dirty="0"/>
              <a:t>.		</a:t>
            </a:r>
            <a:endParaRPr lang="en-US" sz="2400" dirty="0" smtClean="0"/>
          </a:p>
          <a:p>
            <a:pPr marL="309880" lvl="1">
              <a:lnSpc>
                <a:spcPts val="2385"/>
              </a:lnSpc>
              <a:spcBef>
                <a:spcPts val="509"/>
              </a:spcBef>
              <a:buClr>
                <a:schemeClr val="tx2"/>
              </a:buClr>
              <a:tabLst>
                <a:tab pos="538480" algn="l"/>
                <a:tab pos="539115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(S1 ="</a:t>
            </a:r>
            <a:r>
              <a:rPr lang="en-US" sz="2400" dirty="0" err="1"/>
              <a:t>plynomialgood</a:t>
            </a:r>
            <a:r>
              <a:rPr lang="en-US" sz="2400" dirty="0"/>
              <a:t>" S2 = "</a:t>
            </a:r>
            <a:r>
              <a:rPr lang="en-US" sz="2400" dirty="0" err="1"/>
              <a:t>exponentialbad</a:t>
            </a:r>
            <a:r>
              <a:rPr lang="en-US" sz="2400" dirty="0"/>
              <a:t>")</a:t>
            </a:r>
            <a:endParaRPr lang="en-US" sz="4000" dirty="0"/>
          </a:p>
          <a:p>
            <a:pPr marL="538480" lvl="1" indent="-228600">
              <a:lnSpc>
                <a:spcPts val="2385"/>
              </a:lnSpc>
              <a:spcBef>
                <a:spcPts val="509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endParaRPr lang="en-US" sz="2000" spc="-40" dirty="0" smtClean="0">
              <a:latin typeface="Arial"/>
              <a:cs typeface="Arial"/>
            </a:endParaRPr>
          </a:p>
          <a:p>
            <a:pPr marL="538480" lvl="1" indent="-228600">
              <a:lnSpc>
                <a:spcPts val="2385"/>
              </a:lnSpc>
              <a:spcBef>
                <a:spcPts val="509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endParaRPr sz="2000" dirty="0">
              <a:latin typeface="Arial"/>
              <a:cs typeface="Arial"/>
            </a:endParaRPr>
          </a:p>
          <a:p>
            <a:pPr marL="812800">
              <a:spcBef>
                <a:spcPts val="54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93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10" dirty="0"/>
              <a:t>Is </a:t>
            </a:r>
            <a:r>
              <a:rPr sz="4600" spc="-220" dirty="0"/>
              <a:t>It</a:t>
            </a:r>
            <a:r>
              <a:rPr sz="4600" spc="-459" dirty="0"/>
              <a:t> </a:t>
            </a:r>
            <a:r>
              <a:rPr sz="4600" spc="-250" dirty="0"/>
              <a:t>Worth?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6946900" cy="26619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35" dirty="0">
                <a:latin typeface="Arial"/>
                <a:cs typeface="Arial"/>
              </a:rPr>
              <a:t>It's </a:t>
            </a:r>
            <a:r>
              <a:rPr sz="2200" spc="-114" dirty="0">
                <a:latin typeface="Arial"/>
                <a:cs typeface="Arial"/>
              </a:rPr>
              <a:t>Crucial </a:t>
            </a:r>
            <a:r>
              <a:rPr sz="2200" spc="-445" dirty="0">
                <a:latin typeface="Arial"/>
                <a:cs typeface="Arial"/>
              </a:rPr>
              <a:t>CS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Course!</a:t>
            </a:r>
            <a:endParaRPr sz="2200" dirty="0">
              <a:latin typeface="Arial"/>
              <a:cs typeface="Arial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spc="-100" dirty="0">
                <a:latin typeface="Arial"/>
                <a:cs typeface="Arial"/>
              </a:rPr>
              <a:t>4 </a:t>
            </a:r>
            <a:r>
              <a:rPr sz="2000" spc="-400" dirty="0">
                <a:latin typeface="Arial"/>
                <a:cs typeface="Arial"/>
              </a:rPr>
              <a:t>CS </a:t>
            </a:r>
            <a:r>
              <a:rPr sz="2000" spc="-105" dirty="0">
                <a:latin typeface="Arial"/>
                <a:cs typeface="Arial"/>
              </a:rPr>
              <a:t>Crucial </a:t>
            </a:r>
            <a:r>
              <a:rPr sz="2000" spc="-155" dirty="0">
                <a:latin typeface="Arial"/>
                <a:cs typeface="Arial"/>
              </a:rPr>
              <a:t>Courses </a:t>
            </a:r>
            <a:r>
              <a:rPr sz="2000" spc="-90" dirty="0">
                <a:latin typeface="Arial"/>
                <a:cs typeface="Arial"/>
              </a:rPr>
              <a:t>(according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95" dirty="0">
                <a:latin typeface="Arial"/>
                <a:cs typeface="Arial"/>
              </a:rPr>
              <a:t>IEEE-ACM)</a:t>
            </a:r>
            <a:endParaRPr sz="2000" dirty="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440"/>
              </a:spcBef>
              <a:buClr>
                <a:schemeClr val="tx2"/>
              </a:buClr>
              <a:buAutoNum type="arabicPeriod"/>
              <a:tabLst>
                <a:tab pos="1270000" algn="l"/>
                <a:tab pos="1270635" algn="l"/>
              </a:tabLst>
            </a:pPr>
            <a:r>
              <a:rPr sz="1800" spc="-85" dirty="0">
                <a:latin typeface="Arial"/>
                <a:cs typeface="Arial"/>
              </a:rPr>
              <a:t>Theory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45" dirty="0">
                <a:latin typeface="Arial"/>
                <a:cs typeface="Arial"/>
              </a:rPr>
              <a:t>computation </a:t>
            </a:r>
            <a:r>
              <a:rPr sz="1800" spc="-10" dirty="0">
                <a:latin typeface="Arial"/>
                <a:cs typeface="Arial"/>
              </a:rPr>
              <a:t>“What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computed?”</a:t>
            </a:r>
            <a:endParaRPr sz="1800" dirty="0">
              <a:latin typeface="Arial"/>
              <a:cs typeface="Arial"/>
            </a:endParaRPr>
          </a:p>
          <a:p>
            <a:pPr marL="1270000" lvl="2" indent="-457200">
              <a:lnSpc>
                <a:spcPct val="100000"/>
              </a:lnSpc>
              <a:spcBef>
                <a:spcPts val="434"/>
              </a:spcBef>
              <a:buClr>
                <a:schemeClr val="tx2"/>
              </a:buClr>
              <a:buAutoNum type="arabicPeriod"/>
              <a:tabLst>
                <a:tab pos="1270000" algn="l"/>
                <a:tab pos="1270635" algn="l"/>
              </a:tabLst>
            </a:pPr>
            <a:r>
              <a:rPr sz="1800" b="1" spc="-85" dirty="0">
                <a:latin typeface="Trebuchet MS"/>
                <a:cs typeface="Trebuchet MS"/>
              </a:rPr>
              <a:t>Algorithms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60" dirty="0">
                <a:latin typeface="Arial"/>
                <a:cs typeface="Arial"/>
              </a:rPr>
              <a:t>structures “Compute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efficiently”</a:t>
            </a:r>
            <a:endParaRPr sz="1800" dirty="0">
              <a:latin typeface="Arial"/>
              <a:cs typeface="Arial"/>
            </a:endParaRPr>
          </a:p>
          <a:p>
            <a:pPr marL="1270000" marR="5080" lvl="2" indent="-457200">
              <a:lnSpc>
                <a:spcPct val="100000"/>
              </a:lnSpc>
              <a:spcBef>
                <a:spcPts val="430"/>
              </a:spcBef>
              <a:buClr>
                <a:schemeClr val="tx2"/>
              </a:buClr>
              <a:buAutoNum type="arabicPeriod"/>
              <a:tabLst>
                <a:tab pos="1270000" algn="l"/>
                <a:tab pos="1270635" algn="l"/>
              </a:tabLst>
            </a:pPr>
            <a:r>
              <a:rPr sz="1800" spc="-90" dirty="0">
                <a:latin typeface="Arial"/>
                <a:cs typeface="Arial"/>
              </a:rPr>
              <a:t>Programming </a:t>
            </a:r>
            <a:r>
              <a:rPr sz="1800" spc="-55" dirty="0">
                <a:latin typeface="Arial"/>
                <a:cs typeface="Arial"/>
              </a:rPr>
              <a:t>methodology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14" dirty="0">
                <a:latin typeface="Arial"/>
                <a:cs typeface="Arial"/>
              </a:rPr>
              <a:t>languages </a:t>
            </a:r>
            <a:r>
              <a:rPr sz="1800" spc="-85" dirty="0">
                <a:latin typeface="Arial"/>
                <a:cs typeface="Arial"/>
              </a:rPr>
              <a:t>“Code </a:t>
            </a:r>
            <a:r>
              <a:rPr sz="1800" spc="65" dirty="0">
                <a:latin typeface="Arial"/>
                <a:cs typeface="Arial"/>
              </a:rPr>
              <a:t>it!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different  </a:t>
            </a:r>
            <a:r>
              <a:rPr sz="1800" spc="-65" dirty="0">
                <a:latin typeface="Arial"/>
                <a:cs typeface="Arial"/>
              </a:rPr>
              <a:t>paradigms”</a:t>
            </a:r>
            <a:endParaRPr sz="1800" dirty="0">
              <a:latin typeface="Arial"/>
              <a:cs typeface="Arial"/>
            </a:endParaRPr>
          </a:p>
          <a:p>
            <a:pPr marL="1270000" marR="666115" lvl="2" indent="-457200">
              <a:lnSpc>
                <a:spcPct val="100000"/>
              </a:lnSpc>
              <a:spcBef>
                <a:spcPts val="434"/>
              </a:spcBef>
              <a:buClr>
                <a:schemeClr val="tx2"/>
              </a:buClr>
              <a:buAutoNum type="arabicPeriod"/>
              <a:tabLst>
                <a:tab pos="1270000" algn="l"/>
                <a:tab pos="1270635" algn="l"/>
              </a:tabLst>
            </a:pPr>
            <a:r>
              <a:rPr sz="1800" spc="-75" dirty="0">
                <a:latin typeface="Arial"/>
                <a:cs typeface="Arial"/>
              </a:rPr>
              <a:t>Computer </a:t>
            </a:r>
            <a:r>
              <a:rPr sz="1800" spc="-65" dirty="0">
                <a:latin typeface="Arial"/>
                <a:cs typeface="Arial"/>
              </a:rPr>
              <a:t>elements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50" dirty="0">
                <a:latin typeface="Arial"/>
                <a:cs typeface="Arial"/>
              </a:rPr>
              <a:t>architecture “understand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destination”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93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10" dirty="0"/>
              <a:t>Is </a:t>
            </a:r>
            <a:r>
              <a:rPr sz="4600" spc="-220" dirty="0"/>
              <a:t>It</a:t>
            </a:r>
            <a:r>
              <a:rPr sz="4600" spc="-459" dirty="0"/>
              <a:t> </a:t>
            </a:r>
            <a:r>
              <a:rPr sz="4600" spc="-250" dirty="0"/>
              <a:t>Worth?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951646"/>
            <a:ext cx="3724910" cy="7950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r>
              <a:rPr sz="2200" spc="-35" dirty="0">
                <a:solidFill>
                  <a:srgbClr val="2E2B1F"/>
                </a:solidFill>
                <a:latin typeface="Arial"/>
                <a:cs typeface="Arial"/>
              </a:rPr>
              <a:t>It's </a:t>
            </a:r>
            <a:r>
              <a:rPr sz="2200" spc="-155" dirty="0">
                <a:solidFill>
                  <a:srgbClr val="2E2B1F"/>
                </a:solidFill>
                <a:latin typeface="Arial"/>
                <a:cs typeface="Arial"/>
              </a:rPr>
              <a:t>Core </a:t>
            </a:r>
            <a:r>
              <a:rPr sz="2200" spc="-45" dirty="0">
                <a:solidFill>
                  <a:srgbClr val="2E2B1F"/>
                </a:solidFill>
                <a:latin typeface="Arial"/>
                <a:cs typeface="Arial"/>
              </a:rPr>
              <a:t>Interview</a:t>
            </a:r>
            <a:r>
              <a:rPr sz="220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2E2B1F"/>
                </a:solidFill>
                <a:latin typeface="Arial"/>
                <a:cs typeface="Arial"/>
              </a:rPr>
              <a:t>Question!</a:t>
            </a:r>
            <a:endParaRPr sz="2200" dirty="0">
              <a:latin typeface="Arial"/>
              <a:cs typeface="Arial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spc="-160" dirty="0">
                <a:solidFill>
                  <a:srgbClr val="2E2B1F"/>
                </a:solidFill>
                <a:latin typeface="Arial"/>
                <a:cs typeface="Arial"/>
              </a:rPr>
              <a:t>Ask </a:t>
            </a: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your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graduate</a:t>
            </a:r>
            <a:r>
              <a:rPr sz="2000" spc="-1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2E2B1F"/>
                </a:solidFill>
                <a:latin typeface="Arial"/>
                <a:cs typeface="Arial"/>
              </a:rPr>
              <a:t>colleagues!!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0985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630" dirty="0"/>
              <a:t>G</a:t>
            </a:r>
            <a:r>
              <a:rPr sz="4600" spc="-145" dirty="0"/>
              <a:t>o</a:t>
            </a:r>
            <a:r>
              <a:rPr sz="4600" spc="-175" dirty="0"/>
              <a:t>a</a:t>
            </a:r>
            <a:r>
              <a:rPr sz="4600" spc="-70" dirty="0"/>
              <a:t>l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1587753" y="2197430"/>
            <a:ext cx="4523105" cy="288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4A29D"/>
              </a:buClr>
              <a:buSzPct val="97058"/>
              <a:buFont typeface="Wingdings"/>
              <a:buChar char=""/>
              <a:tabLst>
                <a:tab pos="356235" algn="l"/>
              </a:tabLst>
            </a:pPr>
            <a:r>
              <a:rPr sz="3400" b="1" spc="-220" dirty="0">
                <a:solidFill>
                  <a:srgbClr val="2E2B1F"/>
                </a:solidFill>
                <a:latin typeface="Trebuchet MS"/>
                <a:cs typeface="Trebuchet MS"/>
              </a:rPr>
              <a:t>Think…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4A29D"/>
              </a:buClr>
              <a:buFont typeface="Wingdings"/>
              <a:buChar char=""/>
            </a:pPr>
            <a:endParaRPr sz="4650">
              <a:latin typeface="Times New Roman"/>
              <a:cs typeface="Times New Roman"/>
            </a:endParaRPr>
          </a:p>
          <a:p>
            <a:pPr marL="1388745" lvl="1" indent="-324485">
              <a:lnSpc>
                <a:spcPct val="100000"/>
              </a:lnSpc>
              <a:spcBef>
                <a:spcPts val="5"/>
              </a:spcBef>
              <a:buClr>
                <a:srgbClr val="94A29D"/>
              </a:buClr>
              <a:buSzPct val="96875"/>
              <a:buFont typeface="Wingdings"/>
              <a:buChar char=""/>
              <a:tabLst>
                <a:tab pos="1389380" algn="l"/>
              </a:tabLst>
            </a:pPr>
            <a:r>
              <a:rPr sz="3200" b="1" spc="-125" dirty="0">
                <a:solidFill>
                  <a:srgbClr val="2E2B1F"/>
                </a:solidFill>
                <a:latin typeface="Trebuchet MS"/>
                <a:cs typeface="Trebuchet MS"/>
              </a:rPr>
              <a:t>Design…</a:t>
            </a:r>
            <a:endParaRPr sz="3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4A29D"/>
              </a:buClr>
              <a:buFont typeface="Wingdings"/>
              <a:buChar char=""/>
            </a:pPr>
            <a:endParaRPr sz="4650">
              <a:latin typeface="Times New Roman"/>
              <a:cs typeface="Times New Roman"/>
            </a:endParaRPr>
          </a:p>
          <a:p>
            <a:pPr marL="2908935" lvl="2" indent="-323850">
              <a:lnSpc>
                <a:spcPct val="100000"/>
              </a:lnSpc>
              <a:buClr>
                <a:srgbClr val="9CBDBC"/>
              </a:buClr>
              <a:buSzPct val="96875"/>
              <a:buFont typeface="Wingdings"/>
              <a:buChar char=""/>
              <a:tabLst>
                <a:tab pos="2909570" algn="l"/>
              </a:tabLst>
            </a:pPr>
            <a:r>
              <a:rPr sz="3200" b="1" spc="-145" dirty="0">
                <a:solidFill>
                  <a:srgbClr val="2E2B1F"/>
                </a:solidFill>
                <a:latin typeface="Trebuchet MS"/>
                <a:cs typeface="Trebuchet MS"/>
              </a:rPr>
              <a:t>Anal</a:t>
            </a:r>
            <a:r>
              <a:rPr sz="3200" b="1" spc="-180" dirty="0">
                <a:solidFill>
                  <a:srgbClr val="2E2B1F"/>
                </a:solidFill>
                <a:latin typeface="Trebuchet MS"/>
                <a:cs typeface="Trebuchet MS"/>
              </a:rPr>
              <a:t>y</a:t>
            </a:r>
            <a:r>
              <a:rPr sz="3200" b="1" spc="-484" dirty="0">
                <a:solidFill>
                  <a:srgbClr val="2E2B1F"/>
                </a:solidFill>
                <a:latin typeface="Trebuchet MS"/>
                <a:cs typeface="Trebuchet MS"/>
              </a:rPr>
              <a:t>z</a:t>
            </a:r>
            <a:r>
              <a:rPr sz="3200" b="1" spc="-155" dirty="0">
                <a:solidFill>
                  <a:srgbClr val="2E2B1F"/>
                </a:solidFill>
                <a:latin typeface="Trebuchet MS"/>
                <a:cs typeface="Trebuchet MS"/>
              </a:rPr>
              <a:t>e…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10204</TotalTime>
  <Words>929</Words>
  <Application>Microsoft Office PowerPoint</Application>
  <PresentationFormat>On-screen Show (4:3)</PresentationFormat>
  <Paragraphs>232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     Algorithm analysis &amp; design Introduction to Algorithms</vt:lpstr>
      <vt:lpstr>Agenda</vt:lpstr>
      <vt:lpstr> Introduction </vt:lpstr>
      <vt:lpstr>What’s Algorithm?</vt:lpstr>
      <vt:lpstr>Why Algorithm?</vt:lpstr>
      <vt:lpstr>Is It Worth?</vt:lpstr>
      <vt:lpstr>Is It Worth?</vt:lpstr>
      <vt:lpstr>Is It Worth?</vt:lpstr>
      <vt:lpstr>Goal</vt:lpstr>
      <vt:lpstr>Before &amp; After!</vt:lpstr>
      <vt:lpstr>RESOURCES</vt:lpstr>
      <vt:lpstr>Problem Solving: Main Steps</vt:lpstr>
      <vt:lpstr>Problem Solving: Main Steps</vt:lpstr>
      <vt:lpstr>PowerPoint Presentation</vt:lpstr>
      <vt:lpstr>  Algorithm design: How to describe Algorithm?  </vt:lpstr>
      <vt:lpstr> Pseudo-code conventions:  </vt:lpstr>
      <vt:lpstr> Pseudo-code conventions:  </vt:lpstr>
      <vt:lpstr> Pseudo-code conventions:  </vt:lpstr>
      <vt:lpstr> Pseudo-code conventions:  </vt:lpstr>
      <vt:lpstr> Pseudo-code conventions:  </vt:lpstr>
      <vt:lpstr>Algorithm Design: Examples</vt:lpstr>
      <vt:lpstr>Algorithm Design: Examples</vt:lpstr>
      <vt:lpstr>Algorithm Design: Examples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Asmaa Hamad</dc:creator>
  <cp:lastModifiedBy>aasem</cp:lastModifiedBy>
  <cp:revision>169</cp:revision>
  <dcterms:created xsi:type="dcterms:W3CDTF">2019-09-29T08:24:49Z</dcterms:created>
  <dcterms:modified xsi:type="dcterms:W3CDTF">2022-11-05T20:32:32Z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