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0"/>
  </p:notesMasterIdLst>
  <p:sldIdLst>
    <p:sldId id="256" r:id="rId2"/>
    <p:sldId id="257" r:id="rId3"/>
    <p:sldId id="340" r:id="rId4"/>
    <p:sldId id="341" r:id="rId5"/>
    <p:sldId id="342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>
      <p:cViewPr>
        <p:scale>
          <a:sx n="80" d="100"/>
          <a:sy n="80" d="100"/>
        </p:scale>
        <p:origin x="-1074" y="-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AAB85-8D88-42B9-A068-5902DFEE5BB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0E4E1-F42E-4F19-B3F0-54CEB78D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4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-95" dirty="0" smtClean="0">
                <a:solidFill>
                  <a:srgbClr val="FF0000"/>
                </a:solidFill>
                <a:latin typeface="Arial"/>
                <a:cs typeface="Arial"/>
              </a:rPr>
              <a:t>T(n)</a:t>
            </a:r>
            <a:r>
              <a:rPr lang="en-US" sz="2800" spc="-95" dirty="0" smtClean="0">
                <a:solidFill>
                  <a:srgbClr val="2E2B1F"/>
                </a:solidFill>
                <a:latin typeface="Arial"/>
                <a:cs typeface="Arial"/>
              </a:rPr>
              <a:t> = number of operations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100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O(1) describes an algorithm that will always execute in the same time (or space) regardless of the size of the input data set.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8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1000 iteration’</a:t>
            </a:r>
          </a:p>
          <a:p>
            <a:r>
              <a:rPr lang="en-US" dirty="0" smtClean="0"/>
              <a:t>Body   o(1)</a:t>
            </a:r>
          </a:p>
          <a:p>
            <a:r>
              <a:rPr lang="en-US" dirty="0" smtClean="0"/>
              <a:t>O(1)*1000=O(1)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0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09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A859994-2B1A-48D0-90EF-B248E34EE936}" type="datetime1">
              <a:rPr lang="en-US" smtClean="0"/>
              <a:t>11/5/2022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57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5967-6520-42B7-B902-20C82993FDA9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4BF44F-B9C0-49B0-AB77-8AC63D458181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17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3E2DD30-A293-4690-A904-3C0756B5A3C7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1" y="1803400"/>
            <a:ext cx="8153401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45B3816A-969B-431C-BB1D-327552731945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6235167"/>
            <a:ext cx="4281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416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 big posti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6235167"/>
            <a:ext cx="4281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3D3C8B3-C5B8-44AB-B1C5-DDB26CE77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1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Sylfaen" panose="010A0502050306030303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8003-4D3F-41EE-9C7A-18D7D8A743F0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1pPr>
            <a:lvl2pPr marL="822960" indent="-457200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2pPr>
            <a:lvl3pPr marL="1028700" indent="-342900">
              <a:buClr>
                <a:schemeClr val="accent2">
                  <a:lumMod val="40000"/>
                  <a:lumOff val="60000"/>
                </a:schemeClr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3pPr>
            <a:lvl4pPr marL="1485900" indent="-342900"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4pPr>
            <a:lvl5pPr marL="1943100" indent="-342900"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6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24F9-4761-4C36-9E5C-FE1781B849D0}" type="datetime1">
              <a:rPr lang="en-US" smtClean="0"/>
              <a:t>11/5/2022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9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BA3C80A-DC0B-4011-B83F-854E71E1DFF2}" type="datetime1">
              <a:rPr lang="en-US" smtClean="0"/>
              <a:t>11/5/2022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909FA92-5F86-40E4-BC81-A8C0F0A4E4A4}" type="datetime1">
              <a:rPr lang="en-US" smtClean="0"/>
              <a:t>11/5/2022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8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01D4-7F1C-43CC-900E-4C0CD8B1B0F5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F85-2F6A-4491-9F0B-D92A20F1D9E8}" type="datetime1">
              <a:rPr lang="en-US" smtClean="0"/>
              <a:t>11/5/2022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solidFill>
                  <a:schemeClr val="accent2"/>
                </a:solidFill>
                <a:latin typeface="Sylfaen" panose="010A0502050306030303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8821-1478-4378-A963-F78B105CA839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lIns="137160" tIns="182880" rIns="137160" bIns="91440"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 b="0" i="0">
                <a:solidFill>
                  <a:schemeClr val="bg1"/>
                </a:solidFill>
                <a:latin typeface="Sylfaen" panose="010A0502050306030303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Sylfaen" panose="010A0502050306030303" pitchFamily="18" charset="0"/>
              </a:rPr>
              <a:t>Enhanced Real Time Automatic Seizure Detection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Nyala" panose="02000504070300020003" pitchFamily="2" charset="0"/>
              </a:defRPr>
            </a:lvl1pPr>
            <a:lvl2pPr>
              <a:defRPr>
                <a:latin typeface="Nyala" panose="02000504070300020003" pitchFamily="2" charset="0"/>
              </a:defRPr>
            </a:lvl2pPr>
            <a:lvl3pPr>
              <a:defRPr>
                <a:latin typeface="Nyala" panose="02000504070300020003" pitchFamily="2" charset="0"/>
              </a:defRPr>
            </a:lvl3pPr>
            <a:lvl4pPr>
              <a:defRPr>
                <a:latin typeface="Nyala" panose="02000504070300020003" pitchFamily="2" charset="0"/>
              </a:defRPr>
            </a:lvl4pPr>
            <a:lvl5pPr>
              <a:defRPr>
                <a:latin typeface="Nyala" panose="02000504070300020003" pitchFamily="2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735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58B75-0C4C-4373-BB2C-A1C9D7E12F7D}" type="datetime1">
              <a:rPr lang="en-US" smtClean="0"/>
              <a:t>11/5/2022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01453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56E537D-DD92-4685-95DF-7405DFDDDB41}" type="datetime1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7E8B8F-0557-44A8-895B-CEE5040B5F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5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0600" y="1219200"/>
            <a:ext cx="7162800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4800" cap="none" spc="-220" dirty="0" smtClean="0"/>
              <a:t>     Algorithm</a:t>
            </a:r>
            <a:r>
              <a:rPr lang="en-US" sz="4800" cap="none" spc="-455" dirty="0" smtClean="0"/>
              <a:t> </a:t>
            </a:r>
            <a:r>
              <a:rPr lang="en-US" sz="4800" cap="none" spc="-210" dirty="0" smtClean="0"/>
              <a:t>analysis &amp; </a:t>
            </a:r>
            <a:r>
              <a:rPr lang="en-US" sz="4800" cap="none" spc="-245" dirty="0" smtClean="0"/>
              <a:t>design</a:t>
            </a:r>
            <a:br>
              <a:rPr lang="en-US" sz="4800" cap="none" spc="-245" dirty="0" smtClean="0"/>
            </a:br>
            <a:r>
              <a:rPr lang="en-US" sz="2800" b="1" cap="none" spc="-220" dirty="0">
                <a:solidFill>
                  <a:schemeClr val="bg1"/>
                </a:solidFill>
              </a:rPr>
              <a:t>Algorithm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50" y="2743200"/>
            <a:ext cx="7810500" cy="2418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8135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5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Presented By:</a:t>
            </a:r>
            <a:endParaRPr lang="en-US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pPr marL="2338705">
              <a:lnSpc>
                <a:spcPct val="100000"/>
              </a:lnSpc>
              <a:spcBef>
                <a:spcPts val="2320"/>
              </a:spcBef>
            </a:pPr>
            <a:r>
              <a:rPr lang="en-US" sz="2400" b="1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T.A.  </a:t>
            </a:r>
            <a:r>
              <a:rPr lang="en-US" sz="20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Asmaa</a:t>
            </a:r>
            <a:r>
              <a:rPr lang="en-US" sz="2000" b="1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lang="en-US" sz="2000" b="1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amad El-</a:t>
            </a:r>
            <a:r>
              <a:rPr lang="en-US" sz="20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saied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lang="en-US" sz="2400" b="1" spc="-5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          E-mail</a:t>
            </a:r>
            <a:r>
              <a:rPr lang="en-US" sz="2400" b="1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20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eng.asmaa134@gmail.com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750" y="6248400"/>
            <a:ext cx="108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Lab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621762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FCI, </a:t>
            </a:r>
            <a:r>
              <a:rPr lang="en-US" sz="2400" b="1" dirty="0" err="1" smtClean="0"/>
              <a:t>Minia</a:t>
            </a:r>
            <a:r>
              <a:rPr lang="en-US" sz="2400" b="1" dirty="0" smtClean="0"/>
              <a:t> University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8485" y="419357"/>
            <a:ext cx="605091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0" dirty="0"/>
              <a:t>Running </a:t>
            </a:r>
            <a:r>
              <a:rPr sz="5000" spc="-290" dirty="0"/>
              <a:t>Time vs.</a:t>
            </a:r>
            <a:r>
              <a:rPr sz="5000" spc="-780" dirty="0"/>
              <a:t> </a:t>
            </a:r>
            <a:r>
              <a:rPr sz="5000" spc="-195" dirty="0"/>
              <a:t>Order</a:t>
            </a:r>
            <a:endParaRPr sz="5000"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867124"/>
            <a:ext cx="7534909" cy="266255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40"/>
              </a:spcBef>
              <a:buClr>
                <a:schemeClr val="accent2">
                  <a:lumMod val="75000"/>
                </a:schemeClr>
              </a:buClr>
              <a:buSzPct val="94230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600" b="1" spc="90" dirty="0">
                <a:latin typeface="Times New Roman"/>
                <a:cs typeface="Times New Roman"/>
              </a:rPr>
              <a:t>Order</a:t>
            </a:r>
            <a:r>
              <a:rPr sz="2600" b="1" spc="-150" dirty="0">
                <a:latin typeface="Times New Roman"/>
                <a:cs typeface="Times New Roman"/>
              </a:rPr>
              <a:t> </a:t>
            </a:r>
            <a:r>
              <a:rPr sz="2600" b="1" spc="-120" dirty="0"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  <a:p>
            <a:pPr marL="1376680" marR="5080" indent="7620">
              <a:lnSpc>
                <a:spcPct val="100000"/>
              </a:lnSpc>
              <a:spcBef>
                <a:spcPts val="580"/>
              </a:spcBef>
            </a:pP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dominant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factor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running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time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without  </a:t>
            </a:r>
            <a:r>
              <a:rPr sz="2400" spc="95" dirty="0">
                <a:latin typeface="Times New Roman"/>
                <a:cs typeface="Times New Roman"/>
              </a:rPr>
              <a:t>constants.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Clr>
                <a:schemeClr val="accent2">
                  <a:lumMod val="75000"/>
                </a:schemeClr>
              </a:buClr>
              <a:buSzPct val="94230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600" b="1" spc="60" dirty="0">
                <a:latin typeface="Times New Roman"/>
                <a:cs typeface="Times New Roman"/>
              </a:rPr>
              <a:t>Example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60" dirty="0">
                <a:latin typeface="Times New Roman"/>
                <a:cs typeface="Times New Roman"/>
              </a:rPr>
              <a:t>:</a:t>
            </a:r>
            <a:endParaRPr sz="2600" b="1" dirty="0">
              <a:latin typeface="Times New Roman"/>
              <a:cs typeface="Times New Roman"/>
            </a:endParaRPr>
          </a:p>
          <a:p>
            <a:pPr marL="748665" indent="-342900">
              <a:lnSpc>
                <a:spcPct val="100000"/>
              </a:lnSpc>
              <a:spcBef>
                <a:spcPts val="585"/>
              </a:spcBef>
              <a:buFont typeface="Arial" panose="020B0604020202020204" pitchFamily="34" charset="0"/>
              <a:buChar char="•"/>
              <a:tabLst>
                <a:tab pos="3670300" algn="l"/>
              </a:tabLst>
            </a:pPr>
            <a:r>
              <a:rPr sz="2400" spc="90" dirty="0" smtClean="0">
                <a:latin typeface="Times New Roman"/>
                <a:cs typeface="Times New Roman"/>
              </a:rPr>
              <a:t>T(n</a:t>
            </a:r>
            <a:r>
              <a:rPr sz="2400" spc="90" dirty="0">
                <a:latin typeface="Times New Roman"/>
                <a:cs typeface="Times New Roman"/>
              </a:rPr>
              <a:t>) </a:t>
            </a:r>
            <a:r>
              <a:rPr sz="2400" spc="-30" dirty="0">
                <a:latin typeface="Times New Roman"/>
                <a:cs typeface="Times New Roman"/>
              </a:rPr>
              <a:t>= </a:t>
            </a:r>
            <a:r>
              <a:rPr lang="en-US" sz="2400" spc="135" dirty="0">
                <a:latin typeface="Times New Roman"/>
                <a:cs typeface="Times New Roman"/>
              </a:rPr>
              <a:t>6</a:t>
            </a:r>
            <a:r>
              <a:rPr sz="2400" spc="135" dirty="0" smtClean="0">
                <a:latin typeface="Times New Roman"/>
                <a:cs typeface="Times New Roman"/>
              </a:rPr>
              <a:t>n</a:t>
            </a:r>
            <a:r>
              <a:rPr sz="2400" spc="-90" dirty="0" smtClean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+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4	</a:t>
            </a:r>
            <a:r>
              <a:rPr sz="2400" spc="135" dirty="0">
                <a:latin typeface="Times New Roman"/>
                <a:cs typeface="Times New Roman"/>
              </a:rPr>
              <a:t>O(n)</a:t>
            </a:r>
            <a:endParaRPr sz="2400" dirty="0">
              <a:latin typeface="Times New Roman"/>
              <a:cs typeface="Times New Roman"/>
            </a:endParaRPr>
          </a:p>
          <a:p>
            <a:pPr marL="748665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5499735" algn="l"/>
              </a:tabLst>
            </a:pPr>
            <a:r>
              <a:rPr sz="2400" spc="90" dirty="0" smtClean="0">
                <a:latin typeface="Times New Roman"/>
                <a:cs typeface="Times New Roman"/>
              </a:rPr>
              <a:t>T(n</a:t>
            </a:r>
            <a:r>
              <a:rPr sz="2400" spc="90" dirty="0">
                <a:latin typeface="Times New Roman"/>
                <a:cs typeface="Times New Roman"/>
              </a:rPr>
              <a:t>) </a:t>
            </a:r>
            <a:r>
              <a:rPr sz="2400" spc="-30" dirty="0">
                <a:latin typeface="Times New Roman"/>
                <a:cs typeface="Times New Roman"/>
              </a:rPr>
              <a:t>= </a:t>
            </a:r>
            <a:r>
              <a:rPr sz="2400" spc="-180" dirty="0">
                <a:latin typeface="Times New Roman"/>
                <a:cs typeface="Times New Roman"/>
              </a:rPr>
              <a:t>10  </a:t>
            </a:r>
            <a:r>
              <a:rPr sz="2400" spc="110" dirty="0">
                <a:latin typeface="Times New Roman"/>
                <a:cs typeface="Times New Roman"/>
              </a:rPr>
              <a:t>n^2 </a:t>
            </a:r>
            <a:r>
              <a:rPr sz="2400" spc="-30" dirty="0">
                <a:latin typeface="Times New Roman"/>
                <a:cs typeface="Times New Roman"/>
              </a:rPr>
              <a:t>+ </a:t>
            </a:r>
            <a:r>
              <a:rPr sz="2400" spc="75" dirty="0">
                <a:latin typeface="Times New Roman"/>
                <a:cs typeface="Times New Roman"/>
              </a:rPr>
              <a:t>7n</a:t>
            </a:r>
            <a:r>
              <a:rPr sz="2400" spc="-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+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10^6	</a:t>
            </a:r>
            <a:r>
              <a:rPr sz="2400" spc="114" dirty="0">
                <a:latin typeface="Times New Roman"/>
                <a:cs typeface="Times New Roman"/>
              </a:rPr>
              <a:t>O(n^2)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939357"/>
            <a:ext cx="1921129" cy="1234312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chemeClr val="accent2">
                  <a:lumMod val="75000"/>
                </a:schemeClr>
              </a:buClr>
              <a:buSzPct val="93750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400" b="1" spc="10" dirty="0">
                <a:latin typeface="Times New Roman"/>
                <a:cs typeface="Times New Roman"/>
              </a:rPr>
              <a:t>Example:</a:t>
            </a:r>
            <a:endParaRPr sz="2400" b="1" dirty="0">
              <a:latin typeface="Times New Roman"/>
              <a:cs typeface="Times New Roman"/>
            </a:endParaRPr>
          </a:p>
          <a:p>
            <a:pPr marL="629920" marR="70485" lvl="1" indent="-342900">
              <a:lnSpc>
                <a:spcPct val="100000"/>
              </a:lnSpc>
              <a:spcBef>
                <a:spcPts val="525"/>
              </a:spcBef>
              <a:buSzPct val="95238"/>
              <a:buFont typeface="Arial" panose="020B0604020202020204" pitchFamily="34" charset="0"/>
              <a:buChar char="•"/>
              <a:tabLst>
                <a:tab pos="274320" algn="l"/>
                <a:tab pos="561975" algn="l"/>
              </a:tabLst>
            </a:pPr>
            <a:r>
              <a:rPr sz="2100" spc="-65" dirty="0">
                <a:latin typeface="Times New Roman"/>
                <a:cs typeface="Times New Roman"/>
              </a:rPr>
              <a:t>Algo</a:t>
            </a:r>
            <a:r>
              <a:rPr sz="2100" spc="-97" baseline="-19841" dirty="0">
                <a:latin typeface="Times New Roman"/>
                <a:cs typeface="Times New Roman"/>
              </a:rPr>
              <a:t>1</a:t>
            </a:r>
            <a:endParaRPr sz="2100" baseline="-19841" dirty="0">
              <a:latin typeface="Times New Roman"/>
              <a:cs typeface="Times New Roman"/>
            </a:endParaRPr>
          </a:p>
          <a:p>
            <a:pPr marL="629920" marR="40005" lvl="1" indent="-342900">
              <a:lnSpc>
                <a:spcPct val="100000"/>
              </a:lnSpc>
              <a:spcBef>
                <a:spcPts val="505"/>
              </a:spcBef>
              <a:buSzPct val="95238"/>
              <a:buFont typeface="Arial" panose="020B0604020202020204" pitchFamily="34" charset="0"/>
              <a:buChar char="•"/>
              <a:tabLst>
                <a:tab pos="274320" algn="l"/>
                <a:tab pos="561975" algn="l"/>
              </a:tabLst>
            </a:pPr>
            <a:r>
              <a:rPr sz="2100" spc="-15" dirty="0">
                <a:latin typeface="Times New Roman"/>
                <a:cs typeface="Times New Roman"/>
              </a:rPr>
              <a:t>Algo</a:t>
            </a:r>
            <a:r>
              <a:rPr sz="2100" spc="-22" baseline="-19841" dirty="0">
                <a:latin typeface="Times New Roman"/>
                <a:cs typeface="Times New Roman"/>
              </a:rPr>
              <a:t>2</a:t>
            </a:r>
            <a:endParaRPr sz="2100" baseline="-19841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7147" y="5385003"/>
            <a:ext cx="206057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100" spc="75" dirty="0">
                <a:latin typeface="Times New Roman"/>
                <a:cs typeface="Times New Roman"/>
              </a:rPr>
              <a:t>T(n) </a:t>
            </a:r>
            <a:r>
              <a:rPr sz="2100" spc="-30" dirty="0">
                <a:latin typeface="Times New Roman"/>
                <a:cs typeface="Times New Roman"/>
              </a:rPr>
              <a:t>= </a:t>
            </a:r>
            <a:r>
              <a:rPr sz="2100" spc="-15" dirty="0">
                <a:latin typeface="Times New Roman"/>
                <a:cs typeface="Times New Roman"/>
              </a:rPr>
              <a:t>10^6 </a:t>
            </a:r>
            <a:r>
              <a:rPr sz="2100" spc="-5" dirty="0">
                <a:latin typeface="Times New Roman"/>
                <a:cs typeface="Times New Roman"/>
              </a:rPr>
              <a:t>Log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n  </a:t>
            </a:r>
            <a:r>
              <a:rPr sz="2100" spc="75" dirty="0">
                <a:latin typeface="Times New Roman"/>
                <a:cs typeface="Times New Roman"/>
              </a:rPr>
              <a:t>T(n) </a:t>
            </a:r>
            <a:r>
              <a:rPr sz="2100" spc="-30" dirty="0">
                <a:latin typeface="Times New Roman"/>
                <a:cs typeface="Times New Roman"/>
              </a:rPr>
              <a:t>= </a:t>
            </a:r>
            <a:r>
              <a:rPr sz="2100" spc="20" dirty="0">
                <a:latin typeface="Times New Roman"/>
                <a:cs typeface="Times New Roman"/>
              </a:rPr>
              <a:t>20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n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3228" y="5385003"/>
            <a:ext cx="108775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100" spc="45" dirty="0">
                <a:latin typeface="Times New Roman"/>
                <a:cs typeface="Times New Roman"/>
              </a:rPr>
              <a:t>O(Log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n)  </a:t>
            </a:r>
            <a:r>
              <a:rPr sz="2100" spc="120" dirty="0">
                <a:latin typeface="Times New Roman"/>
                <a:cs typeface="Times New Roman"/>
              </a:rPr>
              <a:t>O(n)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5200" y="381000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381000" y="0"/>
                </a:moveTo>
                <a:lnTo>
                  <a:pt x="3810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381000" y="114300"/>
                </a:lnTo>
                <a:lnTo>
                  <a:pt x="381000" y="152400"/>
                </a:lnTo>
                <a:lnTo>
                  <a:pt x="4572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5200" y="381000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38100"/>
                </a:moveTo>
                <a:lnTo>
                  <a:pt x="381000" y="38100"/>
                </a:lnTo>
                <a:lnTo>
                  <a:pt x="381000" y="0"/>
                </a:lnTo>
                <a:lnTo>
                  <a:pt x="457200" y="76200"/>
                </a:lnTo>
                <a:lnTo>
                  <a:pt x="381000" y="152400"/>
                </a:lnTo>
                <a:lnTo>
                  <a:pt x="38100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26720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381000" y="0"/>
                </a:moveTo>
                <a:lnTo>
                  <a:pt x="3810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381000" y="114300"/>
                </a:lnTo>
                <a:lnTo>
                  <a:pt x="381000" y="152400"/>
                </a:lnTo>
                <a:lnTo>
                  <a:pt x="4572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426720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38100"/>
                </a:moveTo>
                <a:lnTo>
                  <a:pt x="381000" y="38100"/>
                </a:lnTo>
                <a:lnTo>
                  <a:pt x="381000" y="0"/>
                </a:lnTo>
                <a:lnTo>
                  <a:pt x="457200" y="76200"/>
                </a:lnTo>
                <a:lnTo>
                  <a:pt x="381000" y="152400"/>
                </a:lnTo>
                <a:lnTo>
                  <a:pt x="38100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7400" y="5583428"/>
            <a:ext cx="457200" cy="153035"/>
          </a:xfrm>
          <a:custGeom>
            <a:avLst/>
            <a:gdLst/>
            <a:ahLst/>
            <a:cxnLst/>
            <a:rect l="l" t="t" r="r" b="b"/>
            <a:pathLst>
              <a:path w="457200" h="153035">
                <a:moveTo>
                  <a:pt x="381000" y="0"/>
                </a:moveTo>
                <a:lnTo>
                  <a:pt x="381000" y="38150"/>
                </a:lnTo>
                <a:lnTo>
                  <a:pt x="0" y="38150"/>
                </a:lnTo>
                <a:lnTo>
                  <a:pt x="0" y="114350"/>
                </a:lnTo>
                <a:lnTo>
                  <a:pt x="381000" y="114350"/>
                </a:lnTo>
                <a:lnTo>
                  <a:pt x="381000" y="152450"/>
                </a:lnTo>
                <a:lnTo>
                  <a:pt x="457200" y="7625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7400" y="5583428"/>
            <a:ext cx="457200" cy="153035"/>
          </a:xfrm>
          <a:custGeom>
            <a:avLst/>
            <a:gdLst/>
            <a:ahLst/>
            <a:cxnLst/>
            <a:rect l="l" t="t" r="r" b="b"/>
            <a:pathLst>
              <a:path w="457200" h="153035">
                <a:moveTo>
                  <a:pt x="0" y="38150"/>
                </a:moveTo>
                <a:lnTo>
                  <a:pt x="381000" y="38150"/>
                </a:lnTo>
                <a:lnTo>
                  <a:pt x="381000" y="0"/>
                </a:lnTo>
                <a:lnTo>
                  <a:pt x="457200" y="76250"/>
                </a:lnTo>
                <a:lnTo>
                  <a:pt x="381000" y="152450"/>
                </a:lnTo>
                <a:lnTo>
                  <a:pt x="381000" y="114350"/>
                </a:lnTo>
                <a:lnTo>
                  <a:pt x="0" y="114350"/>
                </a:lnTo>
                <a:lnTo>
                  <a:pt x="0" y="38150"/>
                </a:lnTo>
                <a:close/>
              </a:path>
            </a:pathLst>
          </a:custGeom>
          <a:ln w="25399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7800" y="5583428"/>
            <a:ext cx="457200" cy="153035"/>
          </a:xfrm>
          <a:custGeom>
            <a:avLst/>
            <a:gdLst/>
            <a:ahLst/>
            <a:cxnLst/>
            <a:rect l="l" t="t" r="r" b="b"/>
            <a:pathLst>
              <a:path w="457200" h="153035">
                <a:moveTo>
                  <a:pt x="381000" y="0"/>
                </a:moveTo>
                <a:lnTo>
                  <a:pt x="381000" y="38150"/>
                </a:lnTo>
                <a:lnTo>
                  <a:pt x="0" y="38150"/>
                </a:lnTo>
                <a:lnTo>
                  <a:pt x="0" y="114350"/>
                </a:lnTo>
                <a:lnTo>
                  <a:pt x="381000" y="114350"/>
                </a:lnTo>
                <a:lnTo>
                  <a:pt x="381000" y="152450"/>
                </a:lnTo>
                <a:lnTo>
                  <a:pt x="457200" y="7625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57800" y="5583428"/>
            <a:ext cx="457200" cy="153035"/>
          </a:xfrm>
          <a:custGeom>
            <a:avLst/>
            <a:gdLst/>
            <a:ahLst/>
            <a:cxnLst/>
            <a:rect l="l" t="t" r="r" b="b"/>
            <a:pathLst>
              <a:path w="457200" h="153035">
                <a:moveTo>
                  <a:pt x="0" y="38150"/>
                </a:moveTo>
                <a:lnTo>
                  <a:pt x="381000" y="38150"/>
                </a:lnTo>
                <a:lnTo>
                  <a:pt x="381000" y="0"/>
                </a:lnTo>
                <a:lnTo>
                  <a:pt x="457200" y="76250"/>
                </a:lnTo>
                <a:lnTo>
                  <a:pt x="381000" y="152450"/>
                </a:lnTo>
                <a:lnTo>
                  <a:pt x="381000" y="114350"/>
                </a:lnTo>
                <a:lnTo>
                  <a:pt x="0" y="114350"/>
                </a:lnTo>
                <a:lnTo>
                  <a:pt x="0" y="38150"/>
                </a:lnTo>
                <a:close/>
              </a:path>
            </a:pathLst>
          </a:custGeom>
          <a:ln w="25399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7400" y="6040678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381000" y="0"/>
                </a:moveTo>
                <a:lnTo>
                  <a:pt x="381000" y="38099"/>
                </a:lnTo>
                <a:lnTo>
                  <a:pt x="0" y="38099"/>
                </a:lnTo>
                <a:lnTo>
                  <a:pt x="0" y="114299"/>
                </a:lnTo>
                <a:lnTo>
                  <a:pt x="381000" y="114299"/>
                </a:lnTo>
                <a:lnTo>
                  <a:pt x="381000" y="152399"/>
                </a:lnTo>
                <a:lnTo>
                  <a:pt x="457200" y="76199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7400" y="6040678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38099"/>
                </a:moveTo>
                <a:lnTo>
                  <a:pt x="381000" y="38099"/>
                </a:lnTo>
                <a:lnTo>
                  <a:pt x="381000" y="0"/>
                </a:lnTo>
                <a:lnTo>
                  <a:pt x="457200" y="76199"/>
                </a:lnTo>
                <a:lnTo>
                  <a:pt x="381000" y="152399"/>
                </a:lnTo>
                <a:lnTo>
                  <a:pt x="381000" y="114299"/>
                </a:lnTo>
                <a:lnTo>
                  <a:pt x="0" y="114299"/>
                </a:lnTo>
                <a:lnTo>
                  <a:pt x="0" y="38099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57800" y="6040678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381000" y="0"/>
                </a:moveTo>
                <a:lnTo>
                  <a:pt x="381000" y="38099"/>
                </a:lnTo>
                <a:lnTo>
                  <a:pt x="0" y="38099"/>
                </a:lnTo>
                <a:lnTo>
                  <a:pt x="0" y="114299"/>
                </a:lnTo>
                <a:lnTo>
                  <a:pt x="381000" y="114299"/>
                </a:lnTo>
                <a:lnTo>
                  <a:pt x="381000" y="152399"/>
                </a:lnTo>
                <a:lnTo>
                  <a:pt x="457200" y="76199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57800" y="6040678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38099"/>
                </a:moveTo>
                <a:lnTo>
                  <a:pt x="381000" y="38099"/>
                </a:lnTo>
                <a:lnTo>
                  <a:pt x="381000" y="0"/>
                </a:lnTo>
                <a:lnTo>
                  <a:pt x="457200" y="76199"/>
                </a:lnTo>
                <a:lnTo>
                  <a:pt x="381000" y="152399"/>
                </a:lnTo>
                <a:lnTo>
                  <a:pt x="381000" y="114299"/>
                </a:lnTo>
                <a:lnTo>
                  <a:pt x="0" y="114299"/>
                </a:lnTo>
                <a:lnTo>
                  <a:pt x="0" y="38099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8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Order?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    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</a:t>
            </a:r>
          </a:p>
          <a:p>
            <a:pPr lvl="2"/>
            <a:r>
              <a:rPr lang="en-US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If-statement</a:t>
            </a:r>
          </a:p>
          <a:p>
            <a:pPr lvl="2"/>
            <a:r>
              <a:rPr lang="en-US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</a:p>
          <a:p>
            <a:pPr lvl="2"/>
            <a:r>
              <a:rPr lang="en-US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if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ecursion</a:t>
            </a:r>
            <a:endParaRPr lang="ar-EG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4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Order?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  <a:p>
            <a:pPr marL="36576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Exception:-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(A,N)          O(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Conditions </a:t>
            </a:r>
          </a:p>
          <a:p>
            <a:pPr lvl="2"/>
            <a:r>
              <a:rPr lang="en-US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If-statement</a:t>
            </a:r>
          </a:p>
          <a:p>
            <a:pPr lvl="3"/>
            <a:r>
              <a:rPr lang="en-US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condition          O(1)</a:t>
            </a:r>
          </a:p>
          <a:p>
            <a:pPr lvl="3"/>
            <a:r>
              <a:rPr lang="en-US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body             O(body)</a:t>
            </a:r>
          </a:p>
          <a:p>
            <a:pPr lvl="3"/>
            <a:r>
              <a:rPr lang="en-US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O(IF)=O(1)+O(Body)= O(Body)</a:t>
            </a:r>
          </a:p>
          <a:p>
            <a:endParaRPr lang="en-US" dirty="0"/>
          </a:p>
        </p:txBody>
      </p:sp>
      <p:sp>
        <p:nvSpPr>
          <p:cNvPr id="5" name="object 12"/>
          <p:cNvSpPr/>
          <p:nvPr/>
        </p:nvSpPr>
        <p:spPr>
          <a:xfrm>
            <a:off x="3200400" y="243840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381000" y="0"/>
                </a:moveTo>
                <a:lnTo>
                  <a:pt x="3810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381000" y="114300"/>
                </a:lnTo>
                <a:lnTo>
                  <a:pt x="381000" y="152400"/>
                </a:lnTo>
                <a:lnTo>
                  <a:pt x="4572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4460748" y="335280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381000" y="0"/>
                </a:moveTo>
                <a:lnTo>
                  <a:pt x="3810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381000" y="114300"/>
                </a:lnTo>
                <a:lnTo>
                  <a:pt x="381000" y="152400"/>
                </a:lnTo>
                <a:lnTo>
                  <a:pt x="4572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/>
          <p:cNvSpPr/>
          <p:nvPr/>
        </p:nvSpPr>
        <p:spPr>
          <a:xfrm>
            <a:off x="3657600" y="4581719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381000" y="0"/>
                </a:moveTo>
                <a:lnTo>
                  <a:pt x="3810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381000" y="114300"/>
                </a:lnTo>
                <a:lnTo>
                  <a:pt x="381000" y="152400"/>
                </a:lnTo>
                <a:lnTo>
                  <a:pt x="4572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/>
          <p:nvPr/>
        </p:nvSpPr>
        <p:spPr>
          <a:xfrm>
            <a:off x="3276600" y="4986823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381000" y="0"/>
                </a:moveTo>
                <a:lnTo>
                  <a:pt x="3810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381000" y="114300"/>
                </a:lnTo>
                <a:lnTo>
                  <a:pt x="381000" y="152400"/>
                </a:lnTo>
                <a:lnTo>
                  <a:pt x="4572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Order?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Condition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685800" lvl="2" indent="0">
              <a:buNone/>
            </a:pPr>
            <a:r>
              <a:rPr lang="en-US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B1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1143000" lvl="3" indent="0">
              <a:buNone/>
            </a:pPr>
            <a:r>
              <a:rPr lang="en-US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……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1143000" lvl="3" indent="0">
              <a:buNone/>
            </a:pPr>
            <a:r>
              <a:rPr lang="en-US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Bk</a:t>
            </a:r>
          </a:p>
          <a:p>
            <a:pPr marL="1143000" lvl="3" indent="0">
              <a:buNone/>
            </a:pPr>
            <a:endPara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/>
            <a:r>
              <a:rPr lang="en-US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       O(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(B1,B2…..,BK))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object 12"/>
          <p:cNvSpPr/>
          <p:nvPr/>
        </p:nvSpPr>
        <p:spPr>
          <a:xfrm>
            <a:off x="2362200" y="563880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381000" y="0"/>
                </a:moveTo>
                <a:lnTo>
                  <a:pt x="3810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381000" y="114300"/>
                </a:lnTo>
                <a:lnTo>
                  <a:pt x="381000" y="152400"/>
                </a:lnTo>
                <a:lnTo>
                  <a:pt x="4572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82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Order?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</a:p>
          <a:p>
            <a:pPr marL="1028700" lvl="3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 marL="1485900" lvl="4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1028700" lvl="3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loop</a:t>
            </a:r>
          </a:p>
          <a:p>
            <a:pPr marL="1028700" lvl="3" indent="0">
              <a:buNone/>
            </a:pPr>
            <a:endParaRPr lang="en-US"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Order=O(body) x # iteration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0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Order?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1:-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2438400"/>
            <a:ext cx="5562600" cy="27443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652780" lvl="1" indent="-247015">
              <a:lnSpc>
                <a:spcPct val="100000"/>
              </a:lnSpc>
              <a:spcBef>
                <a:spcPts val="605"/>
              </a:spcBef>
              <a:buSzPct val="85416"/>
              <a:buFont typeface="Arial"/>
              <a:buChar char="•"/>
              <a:tabLst>
                <a:tab pos="652780" algn="l"/>
                <a:tab pos="653415" algn="l"/>
              </a:tabLst>
            </a:pPr>
            <a:r>
              <a:rPr lang="en-US" sz="2200" spc="80" dirty="0" smtClean="0">
                <a:latin typeface="Times New Roman"/>
                <a:cs typeface="Times New Roman"/>
              </a:rPr>
              <a:t>max </a:t>
            </a:r>
            <a:r>
              <a:rPr lang="en-US" sz="2200" dirty="0">
                <a:latin typeface="Wingdings"/>
                <a:cs typeface="Wingdings"/>
              </a:rPr>
              <a:t></a:t>
            </a:r>
            <a:r>
              <a:rPr lang="en-US" sz="2200" spc="-155" dirty="0">
                <a:latin typeface="Times New Roman"/>
                <a:cs typeface="Times New Roman"/>
              </a:rPr>
              <a:t> </a:t>
            </a:r>
            <a:r>
              <a:rPr lang="en-US" sz="2200" spc="220" dirty="0">
                <a:latin typeface="Times New Roman"/>
                <a:cs typeface="Times New Roman"/>
              </a:rPr>
              <a:t>-</a:t>
            </a:r>
            <a:r>
              <a:rPr lang="en-US" sz="2200" spc="220" dirty="0" smtClean="0">
                <a:latin typeface="Times New Roman"/>
                <a:cs typeface="Times New Roman"/>
              </a:rPr>
              <a:t>∞</a:t>
            </a:r>
            <a:endParaRPr lang="en-US" sz="2200" dirty="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SzPct val="85416"/>
              <a:buFont typeface="Arial"/>
              <a:buChar char="•"/>
              <a:tabLst>
                <a:tab pos="652780" algn="l"/>
                <a:tab pos="653415" algn="l"/>
                <a:tab pos="1170305" algn="l"/>
              </a:tabLst>
            </a:pPr>
            <a:r>
              <a:rPr lang="en-US" sz="2200" spc="45" dirty="0">
                <a:latin typeface="Times New Roman"/>
                <a:cs typeface="Times New Roman"/>
              </a:rPr>
              <a:t>for	</a:t>
            </a:r>
            <a:r>
              <a:rPr lang="en-US" sz="2200" spc="10" dirty="0" err="1">
                <a:latin typeface="Times New Roman"/>
                <a:cs typeface="Times New Roman"/>
              </a:rPr>
              <a:t>i</a:t>
            </a:r>
            <a:r>
              <a:rPr lang="en-US" sz="2200" spc="1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Wingdings"/>
                <a:cs typeface="Wingdings"/>
              </a:rPr>
              <a:t>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90" dirty="0">
                <a:latin typeface="Times New Roman"/>
                <a:cs typeface="Times New Roman"/>
              </a:rPr>
              <a:t>1 </a:t>
            </a:r>
            <a:r>
              <a:rPr lang="en-US" sz="2200" spc="120" dirty="0">
                <a:latin typeface="Times New Roman"/>
                <a:cs typeface="Times New Roman"/>
              </a:rPr>
              <a:t>to</a:t>
            </a:r>
            <a:r>
              <a:rPr lang="en-US" sz="2200" spc="-225" dirty="0">
                <a:latin typeface="Times New Roman"/>
                <a:cs typeface="Times New Roman"/>
              </a:rPr>
              <a:t> </a:t>
            </a:r>
            <a:r>
              <a:rPr lang="en-US" sz="2200" spc="195" dirty="0" smtClean="0">
                <a:latin typeface="Times New Roman"/>
                <a:cs typeface="Times New Roman"/>
              </a:rPr>
              <a:t>n</a:t>
            </a:r>
            <a:endParaRPr lang="en-US" sz="2200" dirty="0">
              <a:latin typeface="Times New Roman"/>
              <a:cs typeface="Times New Roman"/>
            </a:endParaRPr>
          </a:p>
          <a:p>
            <a:pPr marL="1384300" lvl="3" indent="-247015">
              <a:buSzPct val="69047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lang="en-US" sz="2200" spc="-20" dirty="0" smtClean="0">
                <a:latin typeface="Times New Roman"/>
                <a:cs typeface="Times New Roman"/>
              </a:rPr>
              <a:t>If </a:t>
            </a:r>
            <a:r>
              <a:rPr lang="en-US" sz="2200" spc="-15" dirty="0" smtClean="0">
                <a:latin typeface="Times New Roman"/>
                <a:cs typeface="Times New Roman"/>
              </a:rPr>
              <a:t>A[</a:t>
            </a:r>
            <a:r>
              <a:rPr lang="en-US" sz="2200" spc="-15" dirty="0" err="1" smtClean="0">
                <a:latin typeface="Times New Roman"/>
                <a:cs typeface="Times New Roman"/>
              </a:rPr>
              <a:t>i</a:t>
            </a:r>
            <a:r>
              <a:rPr lang="en-US" sz="2200" spc="-15" dirty="0">
                <a:latin typeface="Times New Roman"/>
                <a:cs typeface="Times New Roman"/>
              </a:rPr>
              <a:t>] </a:t>
            </a:r>
            <a:r>
              <a:rPr lang="en-US" sz="2200" spc="-30" dirty="0">
                <a:latin typeface="Times New Roman"/>
                <a:cs typeface="Times New Roman"/>
              </a:rPr>
              <a:t>&gt;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75" dirty="0" smtClean="0">
                <a:latin typeface="Times New Roman"/>
                <a:cs typeface="Times New Roman"/>
              </a:rPr>
              <a:t>max</a:t>
            </a:r>
            <a:endParaRPr lang="en-US" sz="2200" dirty="0">
              <a:latin typeface="Times New Roman"/>
              <a:cs typeface="Times New Roman"/>
            </a:endParaRPr>
          </a:p>
          <a:p>
            <a:pPr marL="1658620" lvl="4" indent="-210185">
              <a:spcBef>
                <a:spcPts val="500"/>
              </a:spcBef>
              <a:buSzPct val="65000"/>
              <a:buFont typeface="Arial"/>
              <a:buChar char="•"/>
              <a:tabLst>
                <a:tab pos="1201420" algn="l"/>
                <a:tab pos="1202055" algn="l"/>
              </a:tabLst>
            </a:pPr>
            <a:r>
              <a:rPr lang="en-US" sz="2200" spc="70" dirty="0">
                <a:latin typeface="Times New Roman"/>
                <a:cs typeface="Times New Roman"/>
              </a:rPr>
              <a:t>max </a:t>
            </a:r>
            <a:r>
              <a:rPr lang="en-US" sz="2200" dirty="0">
                <a:latin typeface="Wingdings"/>
                <a:cs typeface="Wingdings"/>
              </a:rPr>
              <a:t></a:t>
            </a:r>
            <a:r>
              <a:rPr lang="en-US" sz="2200" spc="-155" dirty="0">
                <a:latin typeface="Times New Roman"/>
                <a:cs typeface="Times New Roman"/>
              </a:rPr>
              <a:t> </a:t>
            </a:r>
            <a:r>
              <a:rPr lang="en-US" sz="2200" spc="-10" dirty="0" smtClean="0">
                <a:latin typeface="Times New Roman"/>
                <a:cs typeface="Times New Roman"/>
              </a:rPr>
              <a:t>A[</a:t>
            </a:r>
            <a:r>
              <a:rPr lang="en-US" sz="2200" spc="-10" dirty="0" err="1" smtClean="0">
                <a:latin typeface="Times New Roman"/>
                <a:cs typeface="Times New Roman"/>
              </a:rPr>
              <a:t>i</a:t>
            </a:r>
            <a:r>
              <a:rPr lang="en-US" sz="2200" spc="-10" dirty="0" smtClean="0">
                <a:latin typeface="Times New Roman"/>
                <a:cs typeface="Times New Roman"/>
              </a:rPr>
              <a:t>]</a:t>
            </a:r>
          </a:p>
          <a:p>
            <a:pPr marL="1448435" lvl="4">
              <a:spcBef>
                <a:spcPts val="500"/>
              </a:spcBef>
              <a:buSzPct val="65000"/>
              <a:tabLst>
                <a:tab pos="1201420" algn="l"/>
                <a:tab pos="1202055" algn="l"/>
              </a:tabLst>
            </a:pPr>
            <a:r>
              <a:rPr lang="en-US" sz="2200" spc="80" dirty="0" smtClean="0">
                <a:latin typeface="Times New Roman"/>
                <a:cs typeface="Times New Roman"/>
              </a:rPr>
              <a:t>End</a:t>
            </a:r>
            <a:r>
              <a:rPr lang="en-US" sz="2200" spc="-5" dirty="0" smtClean="0">
                <a:latin typeface="Times New Roman"/>
                <a:cs typeface="Times New Roman"/>
              </a:rPr>
              <a:t> </a:t>
            </a:r>
            <a:r>
              <a:rPr lang="en-US" sz="2200" spc="-20" dirty="0">
                <a:latin typeface="Times New Roman"/>
                <a:cs typeface="Times New Roman"/>
              </a:rPr>
              <a:t>if</a:t>
            </a:r>
            <a:endParaRPr lang="en-US" sz="2200" dirty="0">
              <a:latin typeface="Times New Roman"/>
              <a:cs typeface="Times New Roman"/>
            </a:endParaRPr>
          </a:p>
          <a:p>
            <a:pPr marL="652780" lvl="1" indent="-247015">
              <a:buSzPct val="85416"/>
              <a:buFont typeface="Arial"/>
              <a:buChar char="•"/>
              <a:tabLst>
                <a:tab pos="652780" algn="l"/>
                <a:tab pos="653415" algn="l"/>
              </a:tabLst>
            </a:pPr>
            <a:r>
              <a:rPr lang="en-US" sz="2200" spc="90" dirty="0">
                <a:latin typeface="Times New Roman"/>
                <a:cs typeface="Times New Roman"/>
              </a:rPr>
              <a:t>End</a:t>
            </a: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lang="en-US" sz="2200" spc="45" dirty="0">
                <a:latin typeface="Times New Roman"/>
                <a:cs typeface="Times New Roman"/>
              </a:rPr>
              <a:t>for</a:t>
            </a:r>
            <a:endParaRPr lang="en-US" sz="2200" dirty="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SzPct val="85416"/>
              <a:buFont typeface="Arial"/>
              <a:buChar char="•"/>
              <a:tabLst>
                <a:tab pos="652780" algn="l"/>
                <a:tab pos="653415" algn="l"/>
              </a:tabLst>
            </a:pPr>
            <a:r>
              <a:rPr lang="en-US" sz="2200" spc="105" dirty="0">
                <a:latin typeface="Times New Roman"/>
                <a:cs typeface="Times New Roman"/>
              </a:rPr>
              <a:t>Return</a:t>
            </a:r>
            <a:r>
              <a:rPr lang="en-US" sz="2200" spc="-50" dirty="0">
                <a:latin typeface="Times New Roman"/>
                <a:cs typeface="Times New Roman"/>
              </a:rPr>
              <a:t> </a:t>
            </a:r>
            <a:r>
              <a:rPr lang="en-US" sz="2200" spc="80" dirty="0">
                <a:latin typeface="Times New Roman"/>
                <a:cs typeface="Times New Roman"/>
              </a:rPr>
              <a:t>max</a:t>
            </a:r>
            <a:endParaRPr lang="en-US" sz="2200" dirty="0">
              <a:latin typeface="Times New Roman"/>
              <a:cs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733800" y="3448438"/>
            <a:ext cx="0" cy="838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0" y="368287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2514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325016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363466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0100" y="481340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33700" y="3096594"/>
            <a:ext cx="0" cy="13949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81251" y="344843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Order?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xample 2: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O(N^2)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2133600"/>
            <a:ext cx="5486400" cy="42473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(choice)</a:t>
            </a:r>
          </a:p>
          <a:p>
            <a:pPr lvl="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</a:p>
          <a:p>
            <a:pPr lvl="3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</a:t>
            </a:r>
          </a:p>
          <a:p>
            <a:pPr lvl="4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(A,N)</a:t>
            </a:r>
          </a:p>
          <a:p>
            <a:pPr lvl="4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Max</a:t>
            </a:r>
          </a:p>
          <a:p>
            <a:pPr lvl="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3:</a:t>
            </a:r>
          </a:p>
          <a:p>
            <a:pPr lvl="4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Sum:=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I:=1 to N</a:t>
            </a:r>
          </a:p>
          <a:p>
            <a:pPr lvl="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sum&lt;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(A,N)</a:t>
            </a:r>
          </a:p>
          <a:p>
            <a:pPr lvl="6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Sum+=A[I]</a:t>
            </a:r>
          </a:p>
          <a:p>
            <a:pPr lvl="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</a:p>
          <a:p>
            <a:pPr lvl="4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for</a:t>
            </a:r>
          </a:p>
          <a:p>
            <a:pPr lvl="4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sum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switch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2667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B1= O(1)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95872" y="3276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B2= O(N)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399466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450397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4888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76800" y="4648200"/>
            <a:ext cx="0" cy="838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67200" y="48826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286249" y="4472473"/>
            <a:ext cx="0" cy="13949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95600" y="476600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 X N</a:t>
            </a:r>
          </a:p>
          <a:p>
            <a:r>
              <a:rPr lang="en-US" dirty="0" smtClean="0"/>
              <a:t>B3=O(N^2)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78602" y="5791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5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  <p:bldP spid="9" grpId="0"/>
      <p:bldP spid="10" grpId="0"/>
      <p:bldP spid="12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Order?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105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3:</a:t>
                </a:r>
              </a:p>
              <a:p>
                <a:endPara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Termination occur: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den>
                    </m:f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O(log N)</a:t>
                </a:r>
              </a:p>
              <a:p>
                <a:endPara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105400"/>
              </a:xfrm>
              <a:blipFill rotWithShape="0">
                <a:blip r:embed="rId2"/>
                <a:stretch>
                  <a:fillRect l="-1272" t="-2628" b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752600" y="2209800"/>
            <a:ext cx="63246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6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N&gt;1</a:t>
            </a:r>
          </a:p>
          <a:p>
            <a:pPr lvl="7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N=N/10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division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While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4041" y="248679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24041" y="2294930"/>
            <a:ext cx="0" cy="838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3860" y="2286864"/>
            <a:ext cx="274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 X #Iteration</a:t>
            </a:r>
          </a:p>
          <a:p>
            <a:r>
              <a:rPr lang="en-US" dirty="0" smtClean="0"/>
              <a:t>O(1) X Log N= O(log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85899" y="3276600"/>
              <a:ext cx="6858001" cy="1245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0070"/>
                    <a:gridCol w="630621"/>
                    <a:gridCol w="601060"/>
                    <a:gridCol w="857250"/>
                    <a:gridCol w="857250"/>
                    <a:gridCol w="857250"/>
                    <a:gridCol w="857250"/>
                    <a:gridCol w="857250"/>
                  </a:tblGrid>
                  <a:tr h="30702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Step 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3808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 of</a:t>
                          </a:r>
                          <a:r>
                            <a:rPr lang="en-US" baseline="0" dirty="0" smtClean="0"/>
                            <a:t> 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........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6028175"/>
                  </p:ext>
                </p:extLst>
              </p:nvPr>
            </p:nvGraphicFramePr>
            <p:xfrm>
              <a:off x="1485899" y="3276600"/>
              <a:ext cx="6858001" cy="1245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0070"/>
                    <a:gridCol w="630621"/>
                    <a:gridCol w="601060"/>
                    <a:gridCol w="857250"/>
                    <a:gridCol w="857250"/>
                    <a:gridCol w="857250"/>
                    <a:gridCol w="857250"/>
                    <a:gridCol w="85725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Step 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87928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 of</a:t>
                          </a:r>
                          <a:r>
                            <a:rPr lang="en-US" baseline="0" dirty="0" smtClean="0"/>
                            <a:t> 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633" t="-44828" r="-722449" b="-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44828" r="-402128" b="-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44828" r="-302128" b="-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........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4286" t="-44828" r="-103571" b="-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9291" t="-44828" r="-2837" b="-13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object 12"/>
          <p:cNvSpPr/>
          <p:nvPr/>
        </p:nvSpPr>
        <p:spPr>
          <a:xfrm>
            <a:off x="2667000" y="525780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381000" y="0"/>
                </a:moveTo>
                <a:lnTo>
                  <a:pt x="3810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381000" y="114300"/>
                </a:lnTo>
                <a:lnTo>
                  <a:pt x="381000" y="152400"/>
                </a:lnTo>
                <a:lnTo>
                  <a:pt x="4572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/>
          <p:cNvSpPr/>
          <p:nvPr/>
        </p:nvSpPr>
        <p:spPr>
          <a:xfrm>
            <a:off x="4032629" y="563880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381000" y="0"/>
                </a:moveTo>
                <a:lnTo>
                  <a:pt x="3810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381000" y="114300"/>
                </a:lnTo>
                <a:lnTo>
                  <a:pt x="381000" y="152400"/>
                </a:lnTo>
                <a:lnTo>
                  <a:pt x="4572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191000" y="5257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76600" y="5144869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44869"/>
                <a:ext cx="914400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12571" y="5481344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10=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71" y="5481344"/>
                <a:ext cx="274320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42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 idx="4294967295"/>
          </p:nvPr>
        </p:nvSpPr>
        <p:spPr>
          <a:xfrm>
            <a:off x="685800" y="3200400"/>
            <a:ext cx="7848600" cy="11430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Th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a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nk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s</a:t>
            </a:r>
            <a:endParaRPr sz="166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8364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85" dirty="0"/>
              <a:t>Agenda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676400"/>
            <a:ext cx="7503160" cy="506356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740"/>
              </a:spcBef>
              <a:buClr>
                <a:schemeClr val="accent2">
                  <a:lumMod val="75000"/>
                </a:schemeClr>
              </a:buClr>
              <a:buSzPct val="94230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lang="en-US" sz="2000" b="1" spc="-75" dirty="0" smtClean="0">
                <a:solidFill>
                  <a:srgbClr val="2E2B1F"/>
                </a:solidFill>
                <a:latin typeface="Arial"/>
                <a:cs typeface="Arial"/>
              </a:rPr>
              <a:t>Algorithm </a:t>
            </a:r>
            <a:r>
              <a:rPr lang="en-US" sz="2000" b="1" spc="-75" dirty="0">
                <a:solidFill>
                  <a:srgbClr val="2E2B1F"/>
                </a:solidFill>
                <a:latin typeface="Arial"/>
                <a:cs typeface="Arial"/>
              </a:rPr>
              <a:t>Analysis</a:t>
            </a:r>
          </a:p>
          <a:p>
            <a:pPr marL="748665" marR="769620" lvl="1" indent="-342900">
              <a:lnSpc>
                <a:spcPct val="150000"/>
              </a:lnSpc>
              <a:spcBef>
                <a:spcPts val="580"/>
              </a:spcBef>
              <a:buClr>
                <a:schemeClr val="tx2"/>
              </a:buClr>
              <a:buSzPct val="85416"/>
              <a:buFont typeface="Wingdings" panose="05000000000000000000" pitchFamily="2" charset="2"/>
              <a:buChar char="§"/>
              <a:tabLst>
                <a:tab pos="653415" algn="l"/>
              </a:tabLst>
            </a:pPr>
            <a:r>
              <a:rPr lang="en-US" sz="2400" spc="90" dirty="0">
                <a:latin typeface="Times New Roman"/>
                <a:cs typeface="Times New Roman"/>
              </a:rPr>
              <a:t>Running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spc="75" dirty="0">
                <a:latin typeface="Times New Roman"/>
                <a:cs typeface="Times New Roman"/>
              </a:rPr>
              <a:t>Time</a:t>
            </a:r>
            <a:endParaRPr lang="en-US" sz="2400" dirty="0">
              <a:latin typeface="Times New Roman"/>
              <a:cs typeface="Times New Roman"/>
            </a:endParaRPr>
          </a:p>
          <a:p>
            <a:pPr marL="748665" marR="1524000" lvl="1" indent="-342900">
              <a:lnSpc>
                <a:spcPct val="150000"/>
              </a:lnSpc>
              <a:spcBef>
                <a:spcPts val="580"/>
              </a:spcBef>
              <a:buClr>
                <a:schemeClr val="tx2"/>
              </a:buClr>
              <a:buSzPct val="85416"/>
              <a:buFont typeface="Wingdings" panose="05000000000000000000" pitchFamily="2" charset="2"/>
              <a:buChar char="§"/>
              <a:tabLst>
                <a:tab pos="653415" algn="l"/>
              </a:tabLst>
            </a:pPr>
            <a:r>
              <a:rPr lang="en-US" sz="2400" spc="55" dirty="0">
                <a:latin typeface="Times New Roman"/>
                <a:cs typeface="Times New Roman"/>
              </a:rPr>
              <a:t>Example</a:t>
            </a:r>
            <a:endParaRPr lang="en-US"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50000"/>
              </a:lnSpc>
              <a:spcBef>
                <a:spcPts val="740"/>
              </a:spcBef>
              <a:buClr>
                <a:schemeClr val="accent2">
                  <a:lumMod val="75000"/>
                </a:schemeClr>
              </a:buClr>
              <a:buSzPct val="94230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lang="en-US" sz="2000" b="1" spc="-75" dirty="0">
                <a:solidFill>
                  <a:srgbClr val="2E2B1F"/>
                </a:solidFill>
                <a:latin typeface="Arial"/>
                <a:cs typeface="Arial"/>
              </a:rPr>
              <a:t>Guiding Principles</a:t>
            </a:r>
          </a:p>
          <a:p>
            <a:pPr marL="469900" indent="-457200">
              <a:lnSpc>
                <a:spcPct val="150000"/>
              </a:lnSpc>
              <a:spcBef>
                <a:spcPts val="740"/>
              </a:spcBef>
              <a:buClr>
                <a:schemeClr val="accent2">
                  <a:lumMod val="75000"/>
                </a:schemeClr>
              </a:buClr>
              <a:buSzPct val="94230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lang="en-US" sz="2000" b="1" spc="-75" dirty="0">
                <a:solidFill>
                  <a:srgbClr val="2E2B1F"/>
                </a:solidFill>
                <a:latin typeface="Arial"/>
                <a:cs typeface="Arial"/>
              </a:rPr>
              <a:t>Running Time vs. Order</a:t>
            </a:r>
          </a:p>
          <a:p>
            <a:pPr marL="469900" indent="-457200">
              <a:lnSpc>
                <a:spcPct val="150000"/>
              </a:lnSpc>
              <a:spcBef>
                <a:spcPts val="740"/>
              </a:spcBef>
              <a:buClr>
                <a:schemeClr val="accent2">
                  <a:lumMod val="75000"/>
                </a:schemeClr>
              </a:buClr>
              <a:buSzPct val="94230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lang="en-US" sz="2000" b="1" spc="-75" dirty="0">
                <a:solidFill>
                  <a:srgbClr val="2E2B1F"/>
                </a:solidFill>
                <a:latin typeface="Arial"/>
                <a:cs typeface="Arial"/>
              </a:rPr>
              <a:t>How to calculate Order?</a:t>
            </a:r>
          </a:p>
          <a:p>
            <a:pPr marL="469900" indent="-457200">
              <a:lnSpc>
                <a:spcPct val="150000"/>
              </a:lnSpc>
              <a:spcBef>
                <a:spcPts val="740"/>
              </a:spcBef>
              <a:buClr>
                <a:schemeClr val="accent2">
                  <a:lumMod val="75000"/>
                </a:schemeClr>
              </a:buClr>
              <a:buSzPct val="94230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lang="en-US" sz="2000" b="1" spc="-75" dirty="0">
                <a:solidFill>
                  <a:srgbClr val="2E2B1F"/>
                </a:solidFill>
                <a:latin typeface="Arial"/>
                <a:cs typeface="Arial"/>
              </a:rPr>
              <a:t>Examples</a:t>
            </a:r>
          </a:p>
          <a:p>
            <a:pPr marL="355600" indent="-342900"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lang="en-US" sz="2000" b="1" spc="-75" dirty="0">
              <a:solidFill>
                <a:srgbClr val="2E2B1F"/>
              </a:solidFill>
              <a:latin typeface="Arial"/>
              <a:cs typeface="Arial"/>
            </a:endParaRPr>
          </a:p>
          <a:p>
            <a:pPr marL="1270000" lvl="2" indent="-342900">
              <a:spcBef>
                <a:spcPts val="53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lang="en-US" spc="-105" dirty="0" smtClean="0">
              <a:solidFill>
                <a:srgbClr val="2E2B1F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spc="-105" dirty="0">
              <a:solidFill>
                <a:srgbClr val="2E2B1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5105400" y="1752600"/>
            <a:ext cx="6207760" cy="759823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00" lvl="2" indent="-342900">
              <a:spcBef>
                <a:spcPts val="53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lang="en-US" sz="2000" spc="-105" dirty="0" smtClean="0">
              <a:solidFill>
                <a:srgbClr val="2E2B1F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sz="2000" spc="-105" dirty="0">
              <a:solidFill>
                <a:srgbClr val="2E2B1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0793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85" dirty="0" smtClean="0"/>
              <a:t>Algorithm</a:t>
            </a:r>
            <a:r>
              <a:rPr sz="4600" spc="-500" dirty="0" smtClean="0"/>
              <a:t> </a:t>
            </a:r>
            <a:r>
              <a:rPr sz="4600" spc="-175" dirty="0"/>
              <a:t>Analysis</a:t>
            </a:r>
            <a:endParaRPr sz="4600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549238"/>
            <a:ext cx="8188960" cy="229614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main goal is to determine the cost of running an algorithm and how to reduce that cost. Cost is expressed as </a:t>
            </a:r>
            <a:r>
              <a:rPr lang="en-US" sz="2400" dirty="0">
                <a:solidFill>
                  <a:srgbClr val="FF0000"/>
                </a:solidFill>
              </a:rPr>
              <a:t>Complexity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Time Complexity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Space Complexity</a:t>
            </a:r>
            <a:r>
              <a:rPr lang="en-US" sz="2400" u="sng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-237010"/>
            <a:ext cx="7084060" cy="21358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600" spc="-175" dirty="0" smtClean="0"/>
              <a:t/>
            </a:r>
            <a:br>
              <a:rPr lang="en-US" sz="4600" spc="-175" dirty="0" smtClean="0"/>
            </a:br>
            <a:r>
              <a:rPr lang="en-US" sz="4600" spc="-175" dirty="0" smtClean="0"/>
              <a:t>Space &amp; Time Complexities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/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4600" spc="-175" dirty="0" smtClean="0"/>
              <a:t> </a:t>
            </a:r>
            <a:endParaRPr sz="4600"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549238"/>
            <a:ext cx="5588000" cy="345799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625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sz="2200" spc="-204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Space</a:t>
            </a:r>
            <a:r>
              <a:rPr sz="2200" spc="-12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complexity</a:t>
            </a:r>
            <a:endParaRPr sz="2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538480" lvl="1" indent="-228600">
              <a:lnSpc>
                <a:spcPct val="150000"/>
              </a:lnSpc>
              <a:spcBef>
                <a:spcPts val="490"/>
              </a:spcBef>
              <a:buClr>
                <a:srgbClr val="9CBDBC"/>
              </a:buClr>
              <a:buChar char="•"/>
              <a:tabLst>
                <a:tab pos="538480" algn="l"/>
                <a:tab pos="539115" algn="l"/>
              </a:tabLst>
            </a:pP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How </a:t>
            </a:r>
            <a:r>
              <a:rPr sz="2000" spc="-90" dirty="0">
                <a:solidFill>
                  <a:srgbClr val="2E2B1F"/>
                </a:solidFill>
                <a:latin typeface="Arial"/>
                <a:cs typeface="Arial"/>
              </a:rPr>
              <a:t>much </a:t>
            </a:r>
            <a:r>
              <a:rPr sz="2000" spc="-145" dirty="0">
                <a:solidFill>
                  <a:srgbClr val="2E2B1F"/>
                </a:solidFill>
                <a:latin typeface="Arial"/>
                <a:cs typeface="Arial"/>
              </a:rPr>
              <a:t>space </a:t>
            </a:r>
            <a:r>
              <a:rPr sz="2000" spc="-100" dirty="0">
                <a:solidFill>
                  <a:srgbClr val="2E2B1F"/>
                </a:solidFill>
                <a:latin typeface="Arial"/>
                <a:cs typeface="Arial"/>
              </a:rPr>
              <a:t>is</a:t>
            </a:r>
            <a:r>
              <a:rPr sz="2000" spc="-114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Arial"/>
                <a:cs typeface="Arial"/>
              </a:rPr>
              <a:t>required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50000"/>
              </a:lnSpc>
              <a:spcBef>
                <a:spcPts val="520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sz="2200" spc="-12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Time</a:t>
            </a:r>
            <a:r>
              <a:rPr sz="2200" spc="-1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complexity</a:t>
            </a:r>
            <a:endParaRPr sz="2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538480" lvl="1" indent="-228600">
              <a:lnSpc>
                <a:spcPct val="150000"/>
              </a:lnSpc>
              <a:spcBef>
                <a:spcPts val="490"/>
              </a:spcBef>
              <a:buClr>
                <a:srgbClr val="9CBDBC"/>
              </a:buClr>
              <a:buChar char="•"/>
              <a:tabLst>
                <a:tab pos="538480" algn="l"/>
                <a:tab pos="539115" algn="l"/>
              </a:tabLst>
            </a:pP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How</a:t>
            </a:r>
            <a:r>
              <a:rPr sz="2000" spc="-1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2E2B1F"/>
                </a:solidFill>
                <a:latin typeface="Arial"/>
                <a:cs typeface="Arial"/>
              </a:rPr>
              <a:t>much</a:t>
            </a:r>
            <a:r>
              <a:rPr sz="2000" spc="-114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Arial"/>
                <a:cs typeface="Arial"/>
              </a:rPr>
              <a:t>time</a:t>
            </a: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2E2B1F"/>
                </a:solidFill>
                <a:latin typeface="Arial"/>
                <a:cs typeface="Arial"/>
              </a:rPr>
              <a:t>does </a:t>
            </a:r>
            <a:r>
              <a:rPr sz="2000" spc="65" dirty="0">
                <a:solidFill>
                  <a:srgbClr val="2E2B1F"/>
                </a:solidFill>
                <a:latin typeface="Arial"/>
                <a:cs typeface="Arial"/>
              </a:rPr>
              <a:t>it</a:t>
            </a:r>
            <a:r>
              <a:rPr sz="2000" spc="-10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2E2B1F"/>
                </a:solidFill>
                <a:latin typeface="Arial"/>
                <a:cs typeface="Arial"/>
              </a:rPr>
              <a:t>take</a:t>
            </a:r>
            <a:r>
              <a:rPr sz="2000" spc="-1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E2B1F"/>
                </a:solidFill>
                <a:latin typeface="Arial"/>
                <a:cs typeface="Arial"/>
              </a:rPr>
              <a:t>to</a:t>
            </a:r>
            <a:r>
              <a:rPr sz="2000" spc="-1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Arial"/>
                <a:cs typeface="Arial"/>
              </a:rPr>
              <a:t>run</a:t>
            </a:r>
            <a:r>
              <a:rPr sz="2000" spc="-1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2E2B1F"/>
                </a:solidFill>
                <a:latin typeface="Arial"/>
                <a:cs typeface="Arial"/>
              </a:rPr>
              <a:t>algorithm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50000"/>
              </a:lnSpc>
              <a:spcBef>
                <a:spcPts val="10"/>
              </a:spcBef>
              <a:buClr>
                <a:srgbClr val="9CBDBC"/>
              </a:buClr>
              <a:buFont typeface="Arial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50000"/>
              </a:lnSpc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sz="2200" spc="-65" dirty="0">
                <a:solidFill>
                  <a:srgbClr val="2E2B1F"/>
                </a:solidFill>
                <a:latin typeface="Arial"/>
                <a:cs typeface="Arial"/>
              </a:rPr>
              <a:t>Often, </a:t>
            </a:r>
            <a:r>
              <a:rPr sz="2200" spc="-90" dirty="0">
                <a:solidFill>
                  <a:srgbClr val="2E2B1F"/>
                </a:solidFill>
                <a:latin typeface="Arial"/>
                <a:cs typeface="Arial"/>
              </a:rPr>
              <a:t>we </a:t>
            </a:r>
            <a:r>
              <a:rPr sz="2200" spc="-95" dirty="0">
                <a:solidFill>
                  <a:srgbClr val="2E2B1F"/>
                </a:solidFill>
                <a:latin typeface="Arial"/>
                <a:cs typeface="Arial"/>
              </a:rPr>
              <a:t>deal </a:t>
            </a:r>
            <a:r>
              <a:rPr sz="2200" spc="10" dirty="0">
                <a:solidFill>
                  <a:srgbClr val="2E2B1F"/>
                </a:solidFill>
                <a:latin typeface="Arial"/>
                <a:cs typeface="Arial"/>
              </a:rPr>
              <a:t>with</a:t>
            </a:r>
            <a:r>
              <a:rPr sz="2200" spc="-19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2E2B1F"/>
                </a:solidFill>
                <a:latin typeface="Arial"/>
                <a:cs typeface="Arial"/>
              </a:rPr>
              <a:t>estimates!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-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Operations needed (n)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Speed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 case of small input size)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</a:t>
            </a:r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on: 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Data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Program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pc="-7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sz="2800" spc="-6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sz="28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800" spc="-1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spc="-13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spc="-2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sz="2800" spc="-459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45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535940" y="-243422"/>
            <a:ext cx="7084060" cy="214866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accent2"/>
                </a:solidFill>
                <a:latin typeface="Sylfaen" panose="010A0502050306030303" pitchFamily="18" charset="0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endParaRPr lang="en-US" sz="4600" spc="-175" dirty="0" smtClean="0"/>
          </a:p>
          <a:p>
            <a:pPr marL="12700">
              <a:spcBef>
                <a:spcPts val="95"/>
              </a:spcBef>
            </a:pPr>
            <a:r>
              <a:rPr lang="en-US" sz="4600" spc="-175" dirty="0" smtClean="0"/>
              <a:t>Space &amp; Time Complexities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/>
            </a:r>
            <a:b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4600" spc="-175" dirty="0" smtClean="0"/>
              <a:t> </a:t>
            </a:r>
            <a:endParaRPr lang="en-US" sz="4600" spc="-175" dirty="0"/>
          </a:p>
        </p:txBody>
      </p:sp>
    </p:spTree>
    <p:extLst>
      <p:ext uri="{BB962C8B-B14F-4D97-AF65-F5344CB8AC3E}">
        <p14:creationId xmlns:p14="http://schemas.microsoft.com/office/powerpoint/2010/main" val="361368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2648" y="301669"/>
            <a:ext cx="81534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400" spc="-175" dirty="0"/>
              <a:t>Time </a:t>
            </a:r>
            <a:r>
              <a:rPr lang="en-US" sz="5400" spc="-175" dirty="0" smtClean="0"/>
              <a:t>Complexity</a:t>
            </a:r>
            <a:endParaRPr sz="5000"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867124"/>
            <a:ext cx="8230108" cy="3203441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600"/>
              </a:spcBef>
              <a:buClr>
                <a:schemeClr val="accent2">
                  <a:lumMod val="75000"/>
                </a:schemeClr>
              </a:buClr>
              <a:buSzPct val="94230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600" b="1" spc="100" dirty="0" smtClean="0">
                <a:latin typeface="Times New Roman"/>
                <a:cs typeface="Times New Roman"/>
              </a:rPr>
              <a:t>Running</a:t>
            </a:r>
            <a:r>
              <a:rPr sz="2600" b="1" spc="-70" dirty="0" smtClean="0">
                <a:latin typeface="Times New Roman"/>
                <a:cs typeface="Times New Roman"/>
              </a:rPr>
              <a:t> </a:t>
            </a:r>
            <a:r>
              <a:rPr sz="2600" b="1" spc="80" dirty="0">
                <a:latin typeface="Times New Roman"/>
                <a:cs typeface="Times New Roman"/>
              </a:rPr>
              <a:t>Time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: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5" dirty="0">
                <a:solidFill>
                  <a:schemeClr val="tx2"/>
                </a:solidFill>
                <a:latin typeface="Times New Roman"/>
                <a:cs typeface="Times New Roman"/>
              </a:rPr>
              <a:t>#</a:t>
            </a:r>
            <a:r>
              <a:rPr sz="2600" spc="-5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chemeClr val="tx2"/>
                </a:solidFill>
                <a:latin typeface="Times New Roman"/>
                <a:cs typeface="Times New Roman"/>
              </a:rPr>
              <a:t>steps</a:t>
            </a:r>
            <a:r>
              <a:rPr sz="2600" spc="-12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that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algorithm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takes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  </a:t>
            </a:r>
            <a:r>
              <a:rPr sz="2600" spc="20" dirty="0">
                <a:latin typeface="Times New Roman"/>
                <a:cs typeface="Times New Roman"/>
              </a:rPr>
              <a:t>solve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problem.</a:t>
            </a:r>
            <a:endParaRPr sz="2600" dirty="0">
              <a:latin typeface="Times New Roman"/>
              <a:cs typeface="Times New Roman"/>
            </a:endParaRPr>
          </a:p>
          <a:p>
            <a:pPr marL="748665" indent="-342900">
              <a:lnSpc>
                <a:spcPct val="100000"/>
              </a:lnSpc>
              <a:spcBef>
                <a:spcPts val="58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367280" algn="l"/>
              </a:tabLst>
            </a:pPr>
            <a:r>
              <a:rPr sz="2400" spc="120" dirty="0" smtClean="0">
                <a:solidFill>
                  <a:schemeClr val="tx2"/>
                </a:solidFill>
                <a:latin typeface="Times New Roman"/>
                <a:cs typeface="Times New Roman"/>
              </a:rPr>
              <a:t>#</a:t>
            </a:r>
            <a:r>
              <a:rPr sz="2400" spc="-50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400" spc="85" dirty="0" smtClean="0">
                <a:solidFill>
                  <a:schemeClr val="tx2"/>
                </a:solidFill>
                <a:latin typeface="Times New Roman"/>
                <a:cs typeface="Times New Roman"/>
              </a:rPr>
              <a:t>steps</a:t>
            </a:r>
            <a:r>
              <a:rPr lang="en-US" sz="2400" spc="85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spc="85" dirty="0" smtClean="0">
                <a:latin typeface="Times New Roman"/>
                <a:cs typeface="Times New Roman"/>
              </a:rPr>
              <a:t>expressed as </a:t>
            </a:r>
            <a:r>
              <a:rPr sz="2400" spc="85" dirty="0" smtClean="0">
                <a:latin typeface="Times New Roman"/>
                <a:cs typeface="Times New Roman"/>
              </a:rPr>
              <a:t>a</a:t>
            </a:r>
            <a:r>
              <a:rPr sz="2400" spc="-75" dirty="0" smtClean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function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input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45" dirty="0" smtClean="0">
                <a:latin typeface="Times New Roman"/>
                <a:cs typeface="Times New Roman"/>
              </a:rPr>
              <a:t>size</a:t>
            </a:r>
            <a:r>
              <a:rPr lang="en-US" sz="2400" spc="45" dirty="0" smtClean="0">
                <a:latin typeface="Times New Roman"/>
                <a:cs typeface="Times New Roman"/>
              </a:rPr>
              <a:t> </a:t>
            </a:r>
            <a:r>
              <a:rPr lang="en-US" sz="2400" spc="-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en-US" sz="2400" spc="-9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spc="45" dirty="0" smtClean="0">
                <a:latin typeface="Times New Roman"/>
                <a:cs typeface="Times New Roman"/>
              </a:rPr>
              <a:t>.</a:t>
            </a:r>
            <a:endParaRPr lang="en-US" sz="2400" spc="45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400" spc="-95" dirty="0">
              <a:solidFill>
                <a:srgbClr val="2E2B1F"/>
              </a:solidFill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lang="en-US" sz="2400" spc="-95" dirty="0">
                <a:solidFill>
                  <a:schemeClr val="tx2"/>
                </a:solidFill>
                <a:latin typeface="Arial"/>
                <a:cs typeface="Arial"/>
              </a:rPr>
              <a:t>(n) </a:t>
            </a:r>
            <a:r>
              <a:rPr lang="en-US" sz="2400" spc="-9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Problem Size:</a:t>
            </a:r>
          </a:p>
          <a:p>
            <a:pPr marL="927100" marR="5080" lvl="1"/>
            <a:r>
              <a:rPr lang="en-US" sz="2200" spc="-9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could be the number of specific operations, or the  size of data (e.g. an array) or both.</a:t>
            </a:r>
          </a:p>
          <a:p>
            <a:pPr marL="405765">
              <a:lnSpc>
                <a:spcPct val="100000"/>
              </a:lnSpc>
              <a:spcBef>
                <a:spcPts val="585"/>
              </a:spcBef>
              <a:tabLst>
                <a:tab pos="236728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1736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7507649" y="6501422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4">
                <a:moveTo>
                  <a:pt x="0" y="0"/>
                </a:moveTo>
                <a:lnTo>
                  <a:pt x="0" y="102006"/>
                </a:lnTo>
              </a:path>
            </a:pathLst>
          </a:custGeom>
          <a:ln w="562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10628" y="6434326"/>
            <a:ext cx="188975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05033" y="6501422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4">
                <a:moveTo>
                  <a:pt x="0" y="0"/>
                </a:moveTo>
                <a:lnTo>
                  <a:pt x="0" y="102006"/>
                </a:lnTo>
              </a:path>
            </a:pathLst>
          </a:custGeom>
          <a:ln w="562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13726" y="6325524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0"/>
                </a:moveTo>
                <a:lnTo>
                  <a:pt x="0" y="356641"/>
                </a:lnTo>
              </a:path>
            </a:pathLst>
          </a:custGeom>
          <a:ln w="1270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0374" y="1700082"/>
            <a:ext cx="7593330" cy="4392869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275"/>
              </a:spcBef>
              <a:buFont typeface="Wingdings" panose="05000000000000000000" pitchFamily="2" charset="2"/>
              <a:buChar char="§"/>
            </a:pPr>
            <a:r>
              <a:rPr lang="en-US" sz="2800" spc="-17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operations (# steps)</a:t>
            </a:r>
            <a:endParaRPr lang="en-US" sz="2800" spc="-95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2900">
              <a:lnSpc>
                <a:spcPct val="150000"/>
              </a:lnSpc>
              <a:spcBef>
                <a:spcPts val="1275"/>
              </a:spcBef>
              <a:buFont typeface="Wingdings" panose="05000000000000000000" pitchFamily="2" charset="2"/>
              <a:buChar char="§"/>
            </a:pPr>
            <a:r>
              <a:rPr sz="2000" spc="-95" dirty="0" smtClean="0">
                <a:solidFill>
                  <a:srgbClr val="2E2B1F"/>
                </a:solidFill>
                <a:latin typeface="Arial"/>
                <a:cs typeface="Arial"/>
              </a:rPr>
              <a:t>Each </a:t>
            </a: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"simple" operation (+, -, =, &lt;, &gt;=) is one operation.</a:t>
            </a:r>
          </a:p>
          <a:p>
            <a:pPr marL="812800" marR="154940" lvl="1" indent="-342900">
              <a:lnSpc>
                <a:spcPct val="150000"/>
              </a:lnSpc>
              <a:spcBef>
                <a:spcPts val="1175"/>
              </a:spcBef>
              <a:buFont typeface="Wingdings" panose="05000000000000000000" pitchFamily="2" charset="2"/>
              <a:buChar char="§"/>
            </a:pP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Loops and function calls are not simple operations, but  depend upon the size of the data and the contents of a  function. </a:t>
            </a:r>
          </a:p>
          <a:p>
            <a:pPr marL="812800" lvl="1" indent="-342900">
              <a:lnSpc>
                <a:spcPct val="150000"/>
              </a:lnSpc>
              <a:spcBef>
                <a:spcPts val="1175"/>
              </a:spcBef>
              <a:buFont typeface="Wingdings" panose="05000000000000000000" pitchFamily="2" charset="2"/>
              <a:buChar char="§"/>
            </a:pP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Each memory access is one operation.</a:t>
            </a:r>
          </a:p>
          <a:p>
            <a:pPr marL="12700" marR="786765">
              <a:lnSpc>
                <a:spcPct val="150000"/>
              </a:lnSpc>
              <a:spcBef>
                <a:spcPts val="1175"/>
              </a:spcBef>
              <a:tabLst>
                <a:tab pos="2513330" algn="l"/>
              </a:tabLst>
            </a:pP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We measure </a:t>
            </a:r>
            <a:r>
              <a:rPr sz="2000" spc="-95" dirty="0" smtClean="0">
                <a:solidFill>
                  <a:srgbClr val="FF0000"/>
                </a:solidFill>
                <a:latin typeface="Arial"/>
                <a:cs typeface="Arial"/>
              </a:rPr>
              <a:t>T(n)</a:t>
            </a:r>
            <a:r>
              <a:rPr lang="en-US" sz="2000" spc="-95" dirty="0" smtClean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000" spc="-95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an algorithm by counting the  number of </a:t>
            </a:r>
            <a:r>
              <a:rPr lang="en-US" sz="2000" spc="-95" dirty="0" smtClean="0">
                <a:solidFill>
                  <a:srgbClr val="FF0000"/>
                </a:solidFill>
                <a:latin typeface="Arial"/>
                <a:cs typeface="Arial"/>
              </a:rPr>
              <a:t>steps (</a:t>
            </a:r>
            <a:r>
              <a:rPr sz="2000" spc="-95" dirty="0" smtClean="0">
                <a:solidFill>
                  <a:srgbClr val="FF0000"/>
                </a:solidFill>
                <a:latin typeface="Arial"/>
                <a:cs typeface="Arial"/>
              </a:rPr>
              <a:t>operations</a:t>
            </a:r>
            <a:r>
              <a:rPr lang="en-US" sz="2000" spc="-95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spc="-27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7"/>
          <p:cNvSpPr txBox="1">
            <a:spLocks/>
          </p:cNvSpPr>
          <p:nvPr/>
        </p:nvSpPr>
        <p:spPr>
          <a:xfrm>
            <a:off x="612648" y="301669"/>
            <a:ext cx="8153400" cy="84446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accent2"/>
                </a:solidFill>
                <a:latin typeface="Sylfaen" panose="010A0502050306030303" pitchFamily="18" charset="0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5400" spc="-175" dirty="0"/>
              <a:t>Time </a:t>
            </a:r>
            <a:r>
              <a:rPr lang="en-US" sz="5400" spc="-175" dirty="0" smtClean="0"/>
              <a:t>Complexity</a:t>
            </a:r>
            <a:endParaRPr lang="en-US" sz="5000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99115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Algorithm that get the max element from an array, and then analyze this algorithm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0" lvl="1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sz="2400" spc="100" dirty="0" smtClean="0">
              <a:latin typeface="Times New Roman"/>
              <a:cs typeface="Times New Roman"/>
            </a:endParaRPr>
          </a:p>
          <a:p>
            <a:pPr marL="365760" lvl="1" indent="0">
              <a:buNone/>
            </a:pPr>
            <a:endParaRPr lang="en-US" sz="2400" spc="100" dirty="0">
              <a:latin typeface="Times New Roman"/>
              <a:cs typeface="Times New Roman"/>
            </a:endParaRPr>
          </a:p>
          <a:p>
            <a:pPr marL="365760" lvl="1" indent="0">
              <a:buNone/>
            </a:pPr>
            <a:endParaRPr lang="en-US" sz="2400" spc="100" dirty="0" smtClean="0">
              <a:latin typeface="Times New Roman"/>
              <a:cs typeface="Times New Roman"/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spc="100" dirty="0" smtClean="0">
                <a:latin typeface="Times New Roman"/>
                <a:cs typeface="Times New Roman"/>
              </a:rPr>
              <a:t>Running </a:t>
            </a:r>
            <a:r>
              <a:rPr lang="en-US" spc="80" dirty="0">
                <a:latin typeface="Times New Roman"/>
                <a:cs typeface="Times New Roman"/>
              </a:rPr>
              <a:t>Time </a:t>
            </a:r>
            <a:r>
              <a:rPr lang="en-US" spc="-30" dirty="0">
                <a:latin typeface="Times New Roman"/>
                <a:cs typeface="Times New Roman"/>
              </a:rPr>
              <a:t>= </a:t>
            </a:r>
            <a:r>
              <a:rPr lang="en-US" spc="95" dirty="0">
                <a:latin typeface="Times New Roman"/>
                <a:cs typeface="Times New Roman"/>
              </a:rPr>
              <a:t>T(n) </a:t>
            </a:r>
            <a:r>
              <a:rPr lang="en-US" spc="-30" dirty="0">
                <a:latin typeface="Times New Roman"/>
                <a:cs typeface="Times New Roman"/>
              </a:rPr>
              <a:t>= </a:t>
            </a:r>
            <a:r>
              <a:rPr lang="en-US" spc="145" dirty="0" smtClean="0">
                <a:latin typeface="Times New Roman"/>
                <a:cs typeface="Times New Roman"/>
              </a:rPr>
              <a:t>6n</a:t>
            </a:r>
            <a:r>
              <a:rPr lang="en-US" spc="-445" dirty="0" smtClean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+ </a:t>
            </a:r>
            <a:r>
              <a:rPr lang="en-US" spc="40" dirty="0">
                <a:latin typeface="Times New Roman"/>
                <a:cs typeface="Times New Roman"/>
              </a:rPr>
              <a:t>4.</a:t>
            </a:r>
            <a:endParaRPr lang="en-US" dirty="0">
              <a:latin typeface="Times New Roman"/>
              <a:cs typeface="Times New Roman"/>
            </a:endParaRPr>
          </a:p>
          <a:p>
            <a:pPr marL="365760" lvl="1" indent="0">
              <a:buNone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7"/>
          <p:cNvSpPr txBox="1">
            <a:spLocks noGrp="1"/>
          </p:cNvSpPr>
          <p:nvPr>
            <p:ph type="title"/>
          </p:nvPr>
        </p:nvSpPr>
        <p:spPr>
          <a:xfrm>
            <a:off x="612648" y="332446"/>
            <a:ext cx="81534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90" dirty="0"/>
              <a:t>Algorithm</a:t>
            </a:r>
            <a:r>
              <a:rPr sz="5000" spc="-459" dirty="0"/>
              <a:t> </a:t>
            </a:r>
            <a:r>
              <a:rPr sz="5000" spc="-175" dirty="0" smtClean="0"/>
              <a:t>Analysis</a:t>
            </a:r>
            <a:r>
              <a:rPr lang="en-US" sz="5000" spc="-175" dirty="0" smtClean="0"/>
              <a:t>: Example</a:t>
            </a:r>
            <a:endParaRPr sz="5000" dirty="0"/>
          </a:p>
        </p:txBody>
      </p:sp>
      <p:sp>
        <p:nvSpPr>
          <p:cNvPr id="7" name="Rectangle 6"/>
          <p:cNvSpPr/>
          <p:nvPr/>
        </p:nvSpPr>
        <p:spPr>
          <a:xfrm>
            <a:off x="612648" y="2742629"/>
            <a:ext cx="8229600" cy="27443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481580" lvl="5" indent="-247015">
              <a:spcBef>
                <a:spcPts val="605"/>
              </a:spcBef>
              <a:buSzPct val="85416"/>
              <a:buFont typeface="Arial"/>
              <a:buChar char="•"/>
              <a:tabLst>
                <a:tab pos="652780" algn="l"/>
                <a:tab pos="653415" algn="l"/>
              </a:tabLst>
            </a:pPr>
            <a:r>
              <a:rPr lang="en-US" sz="2200" spc="80" dirty="0" smtClean="0">
                <a:latin typeface="Times New Roman"/>
                <a:cs typeface="Times New Roman"/>
              </a:rPr>
              <a:t>max </a:t>
            </a:r>
            <a:r>
              <a:rPr lang="en-US" sz="2200" dirty="0">
                <a:latin typeface="Wingdings"/>
                <a:cs typeface="Wingdings"/>
              </a:rPr>
              <a:t></a:t>
            </a:r>
            <a:r>
              <a:rPr lang="en-US" sz="2200" spc="-155" dirty="0">
                <a:latin typeface="Times New Roman"/>
                <a:cs typeface="Times New Roman"/>
              </a:rPr>
              <a:t> </a:t>
            </a:r>
            <a:r>
              <a:rPr lang="en-US" sz="2200" spc="220" dirty="0">
                <a:latin typeface="Times New Roman"/>
                <a:cs typeface="Times New Roman"/>
              </a:rPr>
              <a:t>-</a:t>
            </a:r>
            <a:r>
              <a:rPr lang="en-US" sz="2200" spc="220" dirty="0" smtClean="0">
                <a:latin typeface="Times New Roman"/>
                <a:cs typeface="Times New Roman"/>
              </a:rPr>
              <a:t>∞ </a:t>
            </a:r>
            <a:endParaRPr lang="en-US" sz="2200" dirty="0">
              <a:latin typeface="Times New Roman"/>
              <a:cs typeface="Times New Roman"/>
            </a:endParaRPr>
          </a:p>
          <a:p>
            <a:pPr marL="2481580" lvl="5" indent="-247015">
              <a:spcBef>
                <a:spcPts val="580"/>
              </a:spcBef>
              <a:buSzPct val="85416"/>
              <a:buFont typeface="Arial"/>
              <a:buChar char="•"/>
              <a:tabLst>
                <a:tab pos="652780" algn="l"/>
                <a:tab pos="653415" algn="l"/>
                <a:tab pos="1170305" algn="l"/>
              </a:tabLst>
            </a:pPr>
            <a:r>
              <a:rPr lang="en-US" sz="2200" spc="45" dirty="0" smtClean="0">
                <a:latin typeface="Times New Roman"/>
                <a:cs typeface="Times New Roman"/>
              </a:rPr>
              <a:t>For </a:t>
            </a:r>
            <a:r>
              <a:rPr lang="en-US" sz="2200" spc="10" dirty="0" err="1" smtClean="0">
                <a:latin typeface="Times New Roman"/>
                <a:cs typeface="Times New Roman"/>
              </a:rPr>
              <a:t>i</a:t>
            </a:r>
            <a:r>
              <a:rPr lang="en-US" sz="2200" spc="10" dirty="0" smtClean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Wingdings"/>
                <a:cs typeface="Wingdings"/>
              </a:rPr>
              <a:t>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90" dirty="0">
                <a:latin typeface="Times New Roman"/>
                <a:cs typeface="Times New Roman"/>
              </a:rPr>
              <a:t>0</a:t>
            </a:r>
            <a:r>
              <a:rPr lang="en-US" sz="2200" spc="90" dirty="0" smtClean="0">
                <a:latin typeface="Times New Roman"/>
                <a:cs typeface="Times New Roman"/>
              </a:rPr>
              <a:t> </a:t>
            </a:r>
            <a:r>
              <a:rPr lang="en-US" sz="2200" spc="120" dirty="0">
                <a:latin typeface="Times New Roman"/>
                <a:cs typeface="Times New Roman"/>
              </a:rPr>
              <a:t>to</a:t>
            </a:r>
            <a:r>
              <a:rPr lang="en-US" sz="2200" spc="-225" dirty="0">
                <a:latin typeface="Times New Roman"/>
                <a:cs typeface="Times New Roman"/>
              </a:rPr>
              <a:t> </a:t>
            </a:r>
            <a:r>
              <a:rPr lang="en-US" sz="2200" spc="195" dirty="0">
                <a:latin typeface="Times New Roman"/>
                <a:cs typeface="Times New Roman"/>
              </a:rPr>
              <a:t>n</a:t>
            </a:r>
            <a:endParaRPr lang="en-US" sz="2200" dirty="0">
              <a:latin typeface="Times New Roman"/>
              <a:cs typeface="Times New Roman"/>
            </a:endParaRPr>
          </a:p>
          <a:p>
            <a:pPr marL="2755900" lvl="6" indent="-247015">
              <a:buSzPct val="69047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lang="en-US" sz="2200" spc="-20" dirty="0">
                <a:latin typeface="Times New Roman"/>
                <a:cs typeface="Times New Roman"/>
              </a:rPr>
              <a:t>If </a:t>
            </a:r>
            <a:r>
              <a:rPr lang="en-US" sz="2200" spc="-15" dirty="0">
                <a:latin typeface="Times New Roman"/>
                <a:cs typeface="Times New Roman"/>
              </a:rPr>
              <a:t>A[</a:t>
            </a:r>
            <a:r>
              <a:rPr lang="en-US" sz="2200" spc="-15" dirty="0" err="1">
                <a:latin typeface="Times New Roman"/>
                <a:cs typeface="Times New Roman"/>
              </a:rPr>
              <a:t>i</a:t>
            </a:r>
            <a:r>
              <a:rPr lang="en-US" sz="2200" spc="-15" dirty="0">
                <a:latin typeface="Times New Roman"/>
                <a:cs typeface="Times New Roman"/>
              </a:rPr>
              <a:t>] </a:t>
            </a:r>
            <a:r>
              <a:rPr lang="en-US" sz="2200" spc="-30" dirty="0">
                <a:latin typeface="Times New Roman"/>
                <a:cs typeface="Times New Roman"/>
              </a:rPr>
              <a:t>&gt;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75" dirty="0">
                <a:latin typeface="Times New Roman"/>
                <a:cs typeface="Times New Roman"/>
              </a:rPr>
              <a:t>max</a:t>
            </a:r>
            <a:endParaRPr lang="en-US" sz="2200" dirty="0">
              <a:latin typeface="Times New Roman"/>
              <a:cs typeface="Times New Roman"/>
            </a:endParaRPr>
          </a:p>
          <a:p>
            <a:pPr marL="3030220" lvl="7" indent="-210185">
              <a:spcBef>
                <a:spcPts val="500"/>
              </a:spcBef>
              <a:buSzPct val="65000"/>
              <a:buFont typeface="Arial"/>
              <a:buChar char="•"/>
              <a:tabLst>
                <a:tab pos="1201420" algn="l"/>
                <a:tab pos="1202055" algn="l"/>
              </a:tabLst>
            </a:pPr>
            <a:r>
              <a:rPr lang="en-US" sz="2200" spc="70" dirty="0">
                <a:latin typeface="Times New Roman"/>
                <a:cs typeface="Times New Roman"/>
              </a:rPr>
              <a:t>max </a:t>
            </a:r>
            <a:r>
              <a:rPr lang="en-US" sz="2200" dirty="0">
                <a:latin typeface="Wingdings"/>
                <a:cs typeface="Wingdings"/>
              </a:rPr>
              <a:t></a:t>
            </a:r>
            <a:r>
              <a:rPr lang="en-US" sz="2200" spc="-155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A[</a:t>
            </a:r>
            <a:r>
              <a:rPr lang="en-US" sz="2200" spc="-10" dirty="0" err="1">
                <a:latin typeface="Times New Roman"/>
                <a:cs typeface="Times New Roman"/>
              </a:rPr>
              <a:t>i</a:t>
            </a:r>
            <a:r>
              <a:rPr lang="en-US" sz="2200" spc="-10" dirty="0">
                <a:latin typeface="Times New Roman"/>
                <a:cs typeface="Times New Roman"/>
              </a:rPr>
              <a:t>]</a:t>
            </a:r>
            <a:endParaRPr lang="en-US" sz="2200" dirty="0">
              <a:latin typeface="Times New Roman"/>
              <a:cs typeface="Times New Roman"/>
            </a:endParaRPr>
          </a:p>
          <a:p>
            <a:pPr marL="2755900" lvl="6" indent="-247015">
              <a:spcBef>
                <a:spcPts val="489"/>
              </a:spcBef>
              <a:buSzPct val="69047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lang="en-US" sz="2200" spc="80" dirty="0">
                <a:latin typeface="Times New Roman"/>
                <a:cs typeface="Times New Roman"/>
              </a:rPr>
              <a:t>End</a:t>
            </a: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lang="en-US" sz="2200" spc="-20" dirty="0">
                <a:latin typeface="Times New Roman"/>
                <a:cs typeface="Times New Roman"/>
              </a:rPr>
              <a:t>if</a:t>
            </a:r>
            <a:endParaRPr lang="en-US" sz="2200" dirty="0">
              <a:latin typeface="Times New Roman"/>
              <a:cs typeface="Times New Roman"/>
            </a:endParaRPr>
          </a:p>
          <a:p>
            <a:pPr marL="2481580" lvl="5" indent="-247015">
              <a:buSzPct val="85416"/>
              <a:buFont typeface="Arial"/>
              <a:buChar char="•"/>
              <a:tabLst>
                <a:tab pos="652780" algn="l"/>
                <a:tab pos="653415" algn="l"/>
              </a:tabLst>
            </a:pPr>
            <a:r>
              <a:rPr lang="en-US" sz="2200" spc="90" dirty="0">
                <a:latin typeface="Times New Roman"/>
                <a:cs typeface="Times New Roman"/>
              </a:rPr>
              <a:t>End</a:t>
            </a: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lang="en-US" sz="2200" spc="45" dirty="0">
                <a:latin typeface="Times New Roman"/>
                <a:cs typeface="Times New Roman"/>
              </a:rPr>
              <a:t>for</a:t>
            </a:r>
            <a:endParaRPr lang="en-US" sz="2200" dirty="0">
              <a:latin typeface="Times New Roman"/>
              <a:cs typeface="Times New Roman"/>
            </a:endParaRPr>
          </a:p>
          <a:p>
            <a:pPr marL="2481580" lvl="5" indent="-247015">
              <a:spcBef>
                <a:spcPts val="580"/>
              </a:spcBef>
              <a:buSzPct val="85416"/>
              <a:buFont typeface="Arial"/>
              <a:buChar char="•"/>
              <a:tabLst>
                <a:tab pos="652780" algn="l"/>
                <a:tab pos="653415" algn="l"/>
              </a:tabLst>
            </a:pPr>
            <a:r>
              <a:rPr lang="en-US" sz="2200" spc="105" dirty="0">
                <a:latin typeface="Times New Roman"/>
                <a:cs typeface="Times New Roman"/>
              </a:rPr>
              <a:t>Return</a:t>
            </a:r>
            <a:r>
              <a:rPr lang="en-US" sz="2200" spc="-50" dirty="0">
                <a:latin typeface="Times New Roman"/>
                <a:cs typeface="Times New Roman"/>
              </a:rPr>
              <a:t> </a:t>
            </a:r>
            <a:r>
              <a:rPr lang="en-US" sz="2200" spc="80" dirty="0">
                <a:latin typeface="Times New Roman"/>
                <a:cs typeface="Times New Roman"/>
              </a:rPr>
              <a:t>max</a:t>
            </a:r>
            <a:endParaRPr lang="en-US" sz="22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7448" y="28434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9724" y="286799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  1</a:t>
            </a:r>
          </a:p>
          <a:p>
            <a:r>
              <a:rPr lang="en-US" dirty="0" smtClean="0"/>
              <a:t>Increment n</a:t>
            </a:r>
            <a:endParaRPr lang="en-US" dirty="0"/>
          </a:p>
          <a:p>
            <a:r>
              <a:rPr lang="en-US" dirty="0" smtClean="0"/>
              <a:t>Cond (comp) n+1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362200" y="33528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0348" y="352917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86614" y="396296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200400" y="3713841"/>
            <a:ext cx="0" cy="7819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9286" y="398442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54538" y="506187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15" grpId="0"/>
      <p:bldP spid="16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90" dirty="0"/>
              <a:t>Guiding</a:t>
            </a:r>
            <a:r>
              <a:rPr lang="en-US" spc="-440" dirty="0"/>
              <a:t> </a:t>
            </a:r>
            <a:r>
              <a:rPr lang="en-US" spc="-225" dirty="0"/>
              <a:t>Principles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828800"/>
            <a:ext cx="8153400" cy="44958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pc="75" dirty="0" smtClean="0">
                <a:latin typeface="Times New Roman"/>
                <a:cs typeface="Times New Roman"/>
              </a:rPr>
              <a:t>Worst </a:t>
            </a:r>
            <a:r>
              <a:rPr lang="en-US" spc="75" dirty="0">
                <a:latin typeface="Times New Roman"/>
                <a:cs typeface="Times New Roman"/>
              </a:rPr>
              <a:t>Case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pc="75" dirty="0">
                <a:latin typeface="Times New Roman"/>
                <a:cs typeface="Times New Roman"/>
              </a:rPr>
              <a:t>Asymptotic </a:t>
            </a:r>
            <a:r>
              <a:rPr lang="en-US" spc="75" dirty="0" smtClean="0">
                <a:latin typeface="Times New Roman"/>
                <a:cs typeface="Times New Roman"/>
              </a:rPr>
              <a:t>analysis (</a:t>
            </a:r>
            <a:r>
              <a:rPr lang="en-US" spc="75" dirty="0">
                <a:latin typeface="Times New Roman"/>
                <a:cs typeface="Times New Roman"/>
              </a:rPr>
              <a:t>Large input Size)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pc="75" dirty="0">
                <a:latin typeface="Times New Roman"/>
                <a:cs typeface="Times New Roman"/>
              </a:rPr>
              <a:t>Constants are not important</a:t>
            </a:r>
          </a:p>
          <a:p>
            <a:pPr marL="1085850" lvl="2" indent="-5143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600" spc="75" dirty="0">
                <a:latin typeface="Times New Roman"/>
                <a:cs typeface="Times New Roman"/>
              </a:rPr>
              <a:t>What is order?</a:t>
            </a:r>
          </a:p>
          <a:p>
            <a:pPr marL="1085850" lvl="2" indent="-5143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600" spc="75" dirty="0">
                <a:latin typeface="Times New Roman"/>
                <a:cs typeface="Times New Roman"/>
              </a:rPr>
              <a:t>Running time vs Order.</a:t>
            </a:r>
          </a:p>
          <a:p>
            <a:pPr marL="880110" lvl="1" indent="-514350">
              <a:buFont typeface="+mj-lt"/>
              <a:buAutoNum type="arabicPeriod"/>
            </a:pPr>
            <a:endParaRPr lang="en-US" i="1" dirty="0" smtClean="0"/>
          </a:p>
          <a:p>
            <a:pPr marL="880110" lvl="1" indent="-514350">
              <a:buFont typeface="+mj-lt"/>
              <a:buAutoNum type="arabicPeriod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25284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10264</TotalTime>
  <Words>789</Words>
  <Application>Microsoft Office PowerPoint</Application>
  <PresentationFormat>On-screen Show (4:3)</PresentationFormat>
  <Paragraphs>269</Paragraphs>
  <Slides>18</Slides>
  <Notes>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     Algorithm analysis &amp; design Algorithm Analysis</vt:lpstr>
      <vt:lpstr>Agenda</vt:lpstr>
      <vt:lpstr>Algorithm Analysis</vt:lpstr>
      <vt:lpstr> Space &amp; Time Complexities  </vt:lpstr>
      <vt:lpstr>PowerPoint Presentation</vt:lpstr>
      <vt:lpstr>Time Complexity</vt:lpstr>
      <vt:lpstr>PowerPoint Presentation</vt:lpstr>
      <vt:lpstr>Algorithm Analysis: Example</vt:lpstr>
      <vt:lpstr>Guiding Principles</vt:lpstr>
      <vt:lpstr>Running Time vs. Order</vt:lpstr>
      <vt:lpstr>How to calculate Order?</vt:lpstr>
      <vt:lpstr>How to calculate Order?</vt:lpstr>
      <vt:lpstr>How to calculate Order?</vt:lpstr>
      <vt:lpstr>How to calculate Order?</vt:lpstr>
      <vt:lpstr>How to calculate Order?</vt:lpstr>
      <vt:lpstr>How to calculate Order?</vt:lpstr>
      <vt:lpstr>How to calculate Order?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Design</dc:title>
  <dc:creator>Asmaa Hamad</dc:creator>
  <cp:lastModifiedBy>aasem</cp:lastModifiedBy>
  <cp:revision>172</cp:revision>
  <dcterms:created xsi:type="dcterms:W3CDTF">2019-09-29T08:24:49Z</dcterms:created>
  <dcterms:modified xsi:type="dcterms:W3CDTF">2022-11-05T22:36:17Z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2019-09-29T00:00:00Z</vt:filetime>
  </property>
</Properties>
</file>