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3" r:id="rId4"/>
    <p:sldId id="264" r:id="rId5"/>
    <p:sldId id="265" r:id="rId6"/>
    <p:sldId id="266" r:id="rId7"/>
    <p:sldId id="299" r:id="rId8"/>
    <p:sldId id="267" r:id="rId9"/>
    <p:sldId id="268" r:id="rId10"/>
    <p:sldId id="269" r:id="rId11"/>
    <p:sldId id="291" r:id="rId12"/>
    <p:sldId id="296" r:id="rId13"/>
    <p:sldId id="292" r:id="rId14"/>
    <p:sldId id="293" r:id="rId15"/>
    <p:sldId id="302" r:id="rId16"/>
    <p:sldId id="280" r:id="rId17"/>
    <p:sldId id="281" r:id="rId18"/>
    <p:sldId id="297" r:id="rId19"/>
    <p:sldId id="282" r:id="rId20"/>
    <p:sldId id="284" r:id="rId21"/>
    <p:sldId id="303" r:id="rId22"/>
    <p:sldId id="304" r:id="rId23"/>
    <p:sldId id="283" r:id="rId24"/>
    <p:sldId id="306" r:id="rId25"/>
    <p:sldId id="285" r:id="rId26"/>
    <p:sldId id="286" r:id="rId27"/>
    <p:sldId id="287" r:id="rId28"/>
    <p:sldId id="288" r:id="rId29"/>
    <p:sldId id="307" r:id="rId30"/>
    <p:sldId id="308" r:id="rId31"/>
    <p:sldId id="305" r:id="rId32"/>
    <p:sldId id="301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0" autoAdjust="0"/>
  </p:normalViewPr>
  <p:slideViewPr>
    <p:cSldViewPr>
      <p:cViewPr>
        <p:scale>
          <a:sx n="82" d="100"/>
          <a:sy n="82" d="100"/>
        </p:scale>
        <p:origin x="-1014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96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52F7-16DF-4ED6-B1B1-0D7199B1CEE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184FA-D98C-4008-AF3F-8A7AB6B33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AB85-8D88-42B9-A068-5902DFEE5BB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E4E1-F42E-4F19-B3F0-54CEB78D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2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6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17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5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9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ar-EG" sz="1200" b="1" i="0" spc="217" baseline="-3654" dirty="0" smtClean="0">
                    <a:latin typeface="Cambria Math" panose="02040503050406030204" pitchFamily="18" charset="0"/>
                  </a:rPr>
                  <a:t>∑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_</a:t>
                </a:r>
                <a:r>
                  <a:rPr lang="ar-EG" sz="1200" b="1" i="0" spc="217" baseline="-3654" dirty="0" smtClean="0">
                    <a:latin typeface="Cambria Math" panose="02040503050406030204" pitchFamily="18" charset="0"/>
                  </a:rPr>
                  <a:t>(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𝒊=𝟏</a:t>
                </a:r>
                <a:r>
                  <a:rPr lang="ar-EG" sz="1200" b="1" i="0" spc="217" baseline="-3654" dirty="0" smtClean="0">
                    <a:latin typeface="Cambria Math" panose="02040503050406030204" pitchFamily="18" charset="0"/>
                  </a:rPr>
                  <a:t>)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^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𝒏</a:t>
                </a:r>
                <a:r>
                  <a:rPr lang="en-US" sz="1200" b="1" i="0" spc="217" baseline="-3654" dirty="0" smtClean="0">
                    <a:latin typeface="Cambria Math" panose="02040503050406030204" pitchFamily="18" charset="0"/>
                  </a:rPr>
                  <a:t>▒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〖𝒏</a:t>
                </a:r>
                <a:r>
                  <a:rPr lang="en-US" sz="1200" b="1" i="0" spc="217" baseline="-3654" dirty="0" smtClean="0">
                    <a:latin typeface="Cambria Math" panose="02040503050406030204" pitchFamily="18" charset="0"/>
                  </a:rPr>
                  <a:t> 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〗</a:t>
                </a:r>
                <a:r>
                  <a:rPr lang="en-US" dirty="0" smtClean="0"/>
                  <a:t>=</a:t>
                </a:r>
                <a:r>
                  <a:rPr lang="en-US" sz="1200" b="0" i="0" spc="217" baseline="-3654" dirty="0" smtClean="0">
                    <a:latin typeface="Cambria Math" panose="02040503050406030204" pitchFamily="18" charset="0"/>
                  </a:rPr>
                  <a:t>n</a:t>
                </a:r>
                <a:r>
                  <a:rPr lang="ar-EG" sz="1200" b="1" i="0" spc="217" baseline="-3654" dirty="0" smtClean="0">
                    <a:latin typeface="Cambria Math" panose="02040503050406030204" pitchFamily="18" charset="0"/>
                  </a:rPr>
                  <a:t>∑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_</a:t>
                </a:r>
                <a:r>
                  <a:rPr lang="ar-EG" sz="1200" b="1" i="0" spc="217" baseline="-3654" dirty="0" smtClean="0">
                    <a:latin typeface="Cambria Math" panose="02040503050406030204" pitchFamily="18" charset="0"/>
                  </a:rPr>
                  <a:t>(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𝒊=𝟏</a:t>
                </a:r>
                <a:r>
                  <a:rPr lang="ar-EG" sz="1200" b="1" i="0" spc="217" baseline="-3654" dirty="0" smtClean="0">
                    <a:latin typeface="Cambria Math" panose="02040503050406030204" pitchFamily="18" charset="0"/>
                  </a:rPr>
                  <a:t>)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^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𝒏</a:t>
                </a:r>
                <a:r>
                  <a:rPr lang="en-US" sz="1200" b="1" i="0" spc="217" baseline="-3654" dirty="0" smtClean="0">
                    <a:latin typeface="Cambria Math" panose="02040503050406030204" pitchFamily="18" charset="0"/>
                  </a:rPr>
                  <a:t>▒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〖</a:t>
                </a:r>
                <a:r>
                  <a:rPr lang="en-US" sz="1200" b="1" i="0" spc="217" baseline="-3654" dirty="0" smtClean="0">
                    <a:latin typeface="Cambria Math" panose="02040503050406030204" pitchFamily="18" charset="0"/>
                  </a:rPr>
                  <a:t>𝟏</a:t>
                </a:r>
                <a:r>
                  <a:rPr lang="en-US" sz="1200" b="1" i="0" spc="217" baseline="-3654" dirty="0" smtClean="0">
                    <a:latin typeface="Cambria Math" panose="02040503050406030204" pitchFamily="18" charset="0"/>
                  </a:rPr>
                  <a:t> </a:t>
                </a:r>
                <a:r>
                  <a:rPr lang="ar-EG" sz="1200" b="1" i="0" spc="217" baseline="-3654" dirty="0">
                    <a:latin typeface="Cambria Math" panose="02040503050406030204" pitchFamily="18" charset="0"/>
                  </a:rPr>
                  <a:t>〗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93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5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5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40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6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9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8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22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9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4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50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0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995A279-00BD-4572-879B-D0A1AB9471F8}" type="datetime1">
              <a:rPr lang="en-US" smtClean="0"/>
              <a:t>11/5/2022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8C34-4091-42C0-8ACD-1E9A4A1DD5BE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C979B7-861A-440A-A54B-BA1F72CCFC05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179170F-36F6-4ACF-9B77-6DDE8689873F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1" y="1803400"/>
            <a:ext cx="8153401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F687E42B-8ACB-48BD-96CA-E98506E10255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6235167"/>
            <a:ext cx="428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A165-49EB-4083-8B43-7A7A003C7CD0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71E26D-E915-4F37-8B5F-7AB3128FD4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1pPr>
            <a:lvl2pPr marL="822960" indent="-457200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2pPr>
            <a:lvl3pPr marL="1028700" indent="-342900">
              <a:buClr>
                <a:schemeClr val="accent2">
                  <a:lumMod val="40000"/>
                  <a:lumOff val="60000"/>
                </a:schemeClr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3pPr>
            <a:lvl4pPr marL="14859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4pPr>
            <a:lvl5pPr marL="19431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ABDA-459A-4B80-8F55-0C24201403C0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16062F-A393-4460-B842-9E0B69B83FA6}" type="datetime1">
              <a:rPr lang="en-US" smtClean="0"/>
              <a:t>11/5/2022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1A7F4E-90C7-42CA-91EB-FABAD68F965C}" type="datetime1">
              <a:rPr lang="en-US" smtClean="0"/>
              <a:t>11/5/2022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C05-89BF-4AA1-83DD-BC4C52BF3D65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5AE5-CC4B-489B-B464-A50BCF9DF33C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E9EC-D99E-4B30-B332-83C8CBB0F2E9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lIns="137160" tIns="182880" rIns="137160" bIns="91440"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 b="0" i="0">
                <a:solidFill>
                  <a:schemeClr val="bg1"/>
                </a:solidFill>
                <a:latin typeface="Sylfaen" panose="010A0502050306030303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Enhanced Real Time Automatic Seizure Detection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Nyala" panose="02000504070300020003" pitchFamily="2" charset="0"/>
              </a:defRPr>
            </a:lvl1pPr>
            <a:lvl2pPr>
              <a:defRPr>
                <a:latin typeface="Nyala" panose="02000504070300020003" pitchFamily="2" charset="0"/>
              </a:defRPr>
            </a:lvl2pPr>
            <a:lvl3pPr>
              <a:defRPr>
                <a:latin typeface="Nyala" panose="02000504070300020003" pitchFamily="2" charset="0"/>
              </a:defRPr>
            </a:lvl3pPr>
            <a:lvl4pPr>
              <a:defRPr>
                <a:latin typeface="Nyala" panose="02000504070300020003" pitchFamily="2" charset="0"/>
              </a:defRPr>
            </a:lvl4pPr>
            <a:lvl5pPr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FA131C-1646-44B8-8342-F4BFBC3C6951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145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8B996B-5089-4383-942D-78BF6717932B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937974"/>
            <a:ext cx="71628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800" cap="none" spc="-220" dirty="0" smtClean="0"/>
              <a:t>     Algorithm</a:t>
            </a:r>
            <a:r>
              <a:rPr lang="en-US" sz="4800" cap="none" spc="-455" dirty="0" smtClean="0"/>
              <a:t> </a:t>
            </a:r>
            <a:r>
              <a:rPr lang="en-US" sz="4800" cap="none" spc="-210" dirty="0" smtClean="0"/>
              <a:t>analysis &amp; </a:t>
            </a:r>
            <a:r>
              <a:rPr lang="en-US" sz="4800" cap="none" spc="-245" dirty="0" smtClean="0"/>
              <a:t>design</a:t>
            </a:r>
            <a:br>
              <a:rPr lang="en-US" sz="4800" cap="none" spc="-245" dirty="0" smtClean="0"/>
            </a:br>
            <a:r>
              <a:rPr lang="en-US" sz="2800" b="1" cap="none" spc="-220" dirty="0" smtClean="0">
                <a:solidFill>
                  <a:schemeClr val="bg1"/>
                </a:solidFill>
              </a:rPr>
              <a:t/>
            </a:r>
            <a:br>
              <a:rPr lang="en-US" sz="2800" b="1" cap="none" spc="-220" dirty="0" smtClean="0">
                <a:solidFill>
                  <a:schemeClr val="bg1"/>
                </a:solidFill>
              </a:rPr>
            </a:br>
            <a:r>
              <a:rPr lang="en-US" sz="2800" b="1" cap="none" spc="-220" dirty="0" smtClean="0">
                <a:solidFill>
                  <a:schemeClr val="tx1"/>
                </a:solidFill>
              </a:rPr>
              <a:t>Sorting Algorithms</a:t>
            </a:r>
            <a:r>
              <a:rPr lang="en-US" sz="2800" dirty="0">
                <a:solidFill>
                  <a:srgbClr val="006699"/>
                </a:solidFill>
                <a:latin typeface="Arial"/>
                <a:cs typeface="Arial"/>
              </a:rPr>
              <a:t/>
            </a:r>
            <a:br>
              <a:rPr lang="en-US" sz="2800" dirty="0">
                <a:solidFill>
                  <a:srgbClr val="006699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006699"/>
                </a:solidFill>
                <a:latin typeface="Arial"/>
                <a:cs typeface="Arial"/>
              </a:rPr>
              <a:t/>
            </a:r>
            <a:br>
              <a:rPr lang="en-US" sz="2800" dirty="0">
                <a:solidFill>
                  <a:srgbClr val="006699"/>
                </a:solidFill>
                <a:latin typeface="Arial"/>
                <a:cs typeface="Arial"/>
              </a:rPr>
            </a:br>
            <a:endParaRPr lang="en-US" sz="2800" cap="none" spc="-22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750" y="2743200"/>
            <a:ext cx="7810500" cy="2418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135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Presented By: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338705">
              <a:lnSpc>
                <a:spcPct val="100000"/>
              </a:lnSpc>
              <a:spcBef>
                <a:spcPts val="2320"/>
              </a:spcBef>
            </a:pP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T.A.  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Asmaa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amad El-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saied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       E-mail</a:t>
            </a: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eng.asmaa134@gmail.com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6248400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Lab 4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621762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FCI, </a:t>
            </a:r>
            <a:r>
              <a:rPr lang="en-US" sz="2400" b="1" dirty="0" err="1" smtClean="0"/>
              <a:t>Minia</a:t>
            </a:r>
            <a:r>
              <a:rPr lang="en-US" sz="2400" b="1" dirty="0" smtClean="0"/>
              <a:t> University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0" y="1760170"/>
            <a:ext cx="533400" cy="24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29564" y="3291205"/>
            <a:ext cx="7055484" cy="155811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44220"/>
              </p:ext>
            </p:extLst>
          </p:nvPr>
        </p:nvGraphicFramePr>
        <p:xfrm>
          <a:off x="4800600" y="1861312"/>
          <a:ext cx="426719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65"/>
                <a:gridCol w="533400"/>
                <a:gridCol w="533400"/>
                <a:gridCol w="533399"/>
                <a:gridCol w="533400"/>
                <a:gridCol w="533400"/>
                <a:gridCol w="533400"/>
                <a:gridCol w="534035"/>
              </a:tblGrid>
              <a:tr h="45720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932681" y="160020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6334" y="160020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9734" y="160020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3135" y="160020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6535" y="160020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0315" y="160020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33715" y="160020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7115" y="160020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1869" y="2740406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key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05271" y="294182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7171" y="24846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"/>
          <p:cNvSpPr txBox="1">
            <a:spLocks/>
          </p:cNvSpPr>
          <p:nvPr/>
        </p:nvSpPr>
        <p:spPr>
          <a:xfrm>
            <a:off x="570112" y="533400"/>
            <a:ext cx="81534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4000" b="1" spc="-3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Sort: pseudo-code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14"/>
          <p:cNvSpPr txBox="1">
            <a:spLocks/>
          </p:cNvSpPr>
          <p:nvPr/>
        </p:nvSpPr>
        <p:spPr>
          <a:xfrm>
            <a:off x="0" y="1285456"/>
            <a:ext cx="533400" cy="2180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50"/>
              </a:lnSpc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64347" y="2328835"/>
            <a:ext cx="6408191" cy="3474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lang="en-US" sz="22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</a:t>
            </a:r>
            <a:r>
              <a:rPr lang="en-US" sz="2200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A,n</a:t>
            </a:r>
            <a:r>
              <a:rPr lang="en-US" sz="2200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107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487930" algn="ctr">
              <a:lnSpc>
                <a:spcPct val="100000"/>
              </a:lnSpc>
              <a:spcBef>
                <a:spcPts val="675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A[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R="2468245" algn="ctr">
              <a:lnSpc>
                <a:spcPct val="100000"/>
              </a:lnSpc>
              <a:spcBef>
                <a:spcPts val="1050"/>
              </a:spcBef>
            </a:pP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93370" algn="ctr">
              <a:lnSpc>
                <a:spcPct val="100000"/>
              </a:lnSpc>
              <a:spcBef>
                <a:spcPts val="675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</a:t>
            </a:r>
            <a:r>
              <a:rPr lang="en-US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980" algn="ctr">
              <a:spcBef>
                <a:spcPts val="575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7470" marR="2892425" indent="999490">
              <a:lnSpc>
                <a:spcPct val="120000"/>
              </a:lnSpc>
            </a:pP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5881" y="1371600"/>
            <a:ext cx="1889125" cy="2235868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  <a:tabLst>
                <a:tab pos="1012825" algn="l"/>
              </a:tabLst>
            </a:pPr>
            <a:r>
              <a:rPr sz="2400" spc="-5" dirty="0">
                <a:latin typeface="Arial"/>
                <a:cs typeface="Arial"/>
              </a:rPr>
              <a:t>cost	tim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545"/>
              </a:spcBef>
              <a:tabLst>
                <a:tab pos="1341755" algn="l"/>
              </a:tabLst>
            </a:pPr>
            <a:r>
              <a:rPr sz="2400" spc="-5" dirty="0">
                <a:latin typeface="Comic Sans MS"/>
                <a:cs typeface="Comic Sans MS"/>
              </a:rPr>
              <a:t>c</a:t>
            </a:r>
            <a:r>
              <a:rPr sz="2000" spc="-7" baseline="-20833" dirty="0">
                <a:latin typeface="Comic Sans MS"/>
                <a:cs typeface="Comic Sans MS"/>
              </a:rPr>
              <a:t>1	</a:t>
            </a:r>
            <a:r>
              <a:rPr sz="2000" dirty="0">
                <a:latin typeface="Comic Sans MS"/>
                <a:cs typeface="Comic Sans MS"/>
              </a:rPr>
              <a:t>n</a:t>
            </a:r>
          </a:p>
          <a:p>
            <a:pPr marL="193675">
              <a:lnSpc>
                <a:spcPct val="100000"/>
              </a:lnSpc>
              <a:spcBef>
                <a:spcPts val="565"/>
              </a:spcBef>
              <a:tabLst>
                <a:tab pos="1198245" algn="l"/>
              </a:tabLst>
            </a:pPr>
            <a:r>
              <a:rPr sz="2400" spc="-5" dirty="0">
                <a:latin typeface="Comic Sans MS"/>
                <a:cs typeface="Comic Sans MS"/>
              </a:rPr>
              <a:t>c</a:t>
            </a:r>
            <a:r>
              <a:rPr sz="2000" spc="-7" baseline="-20833" dirty="0">
                <a:latin typeface="Comic Sans MS"/>
                <a:cs typeface="Comic Sans MS"/>
              </a:rPr>
              <a:t>2	</a:t>
            </a:r>
            <a:r>
              <a:rPr sz="2000" dirty="0">
                <a:latin typeface="Comic Sans MS"/>
                <a:cs typeface="Comic Sans MS"/>
              </a:rPr>
              <a:t>n-1</a:t>
            </a:r>
          </a:p>
          <a:p>
            <a:pPr marL="193675">
              <a:lnSpc>
                <a:spcPct val="100000"/>
              </a:lnSpc>
              <a:spcBef>
                <a:spcPts val="580"/>
              </a:spcBef>
              <a:tabLst>
                <a:tab pos="1198245" algn="l"/>
              </a:tabLst>
            </a:pPr>
            <a:r>
              <a:rPr sz="2400" spc="-5" dirty="0" smtClean="0">
                <a:latin typeface="Comic Sans MS"/>
                <a:cs typeface="Comic Sans MS"/>
              </a:rPr>
              <a:t>c</a:t>
            </a:r>
            <a:r>
              <a:rPr lang="en-US" sz="2000" spc="-7" baseline="-20833" dirty="0" smtClean="0">
                <a:latin typeface="Comic Sans MS"/>
                <a:cs typeface="Comic Sans MS"/>
              </a:rPr>
              <a:t>3</a:t>
            </a:r>
            <a:r>
              <a:rPr sz="2000" spc="-7" baseline="-20833" dirty="0">
                <a:latin typeface="Comic Sans MS"/>
                <a:cs typeface="Comic Sans MS"/>
              </a:rPr>
              <a:t>	</a:t>
            </a:r>
            <a:r>
              <a:rPr sz="2000" dirty="0" smtClean="0">
                <a:latin typeface="Comic Sans MS"/>
                <a:cs typeface="Comic Sans MS"/>
              </a:rPr>
              <a:t>n-1</a:t>
            </a:r>
            <a:endParaRPr lang="en-US" sz="2000" spc="-5" dirty="0" smtClean="0">
              <a:latin typeface="Comic Sans MS"/>
              <a:cs typeface="Comic Sans MS"/>
            </a:endParaRPr>
          </a:p>
          <a:p>
            <a:pPr marL="193675">
              <a:lnSpc>
                <a:spcPct val="100000"/>
              </a:lnSpc>
              <a:spcBef>
                <a:spcPts val="575"/>
              </a:spcBef>
            </a:pPr>
            <a:r>
              <a:rPr sz="2400" spc="-5" dirty="0" smtClean="0">
                <a:latin typeface="Comic Sans MS"/>
                <a:cs typeface="Comic Sans MS"/>
              </a:rPr>
              <a:t>c</a:t>
            </a:r>
            <a:r>
              <a:rPr lang="en-US" sz="2000" spc="-7" baseline="-20833" dirty="0" smtClean="0">
                <a:latin typeface="Comic Sans MS"/>
                <a:cs typeface="Comic Sans MS"/>
              </a:rPr>
              <a:t>4</a:t>
            </a:r>
            <a:endParaRPr sz="2000" baseline="-20833" dirty="0">
              <a:latin typeface="Comic Sans MS"/>
              <a:cs typeface="Comic Sans M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857238" y="3128974"/>
            <a:ext cx="2247122" cy="1900226"/>
            <a:chOff x="6857238" y="3267912"/>
            <a:chExt cx="2247122" cy="1900226"/>
          </a:xfrm>
        </p:grpSpPr>
        <p:sp>
          <p:nvSpPr>
            <p:cNvPr id="6" name="object 6"/>
            <p:cNvSpPr txBox="1"/>
            <p:nvPr/>
          </p:nvSpPr>
          <p:spPr>
            <a:xfrm>
              <a:off x="7014209" y="4074033"/>
              <a:ext cx="149225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600" spc="-5" dirty="0">
                  <a:latin typeface="Comic Sans MS"/>
                  <a:cs typeface="Comic Sans MS"/>
                </a:rPr>
                <a:t>5</a:t>
              </a:r>
              <a:endParaRPr sz="1600" dirty="0">
                <a:latin typeface="Comic Sans MS"/>
                <a:cs typeface="Comic Sans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857238" y="3824474"/>
              <a:ext cx="182245" cy="8650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20000"/>
                </a:lnSpc>
                <a:spcBef>
                  <a:spcPts val="95"/>
                </a:spcBef>
              </a:pPr>
              <a:r>
                <a:rPr sz="2400" dirty="0" smtClean="0">
                  <a:latin typeface="Comic Sans MS"/>
                  <a:cs typeface="Comic Sans MS"/>
                </a:rPr>
                <a:t>c </a:t>
              </a:r>
              <a:r>
                <a:rPr sz="2400" dirty="0" err="1" smtClean="0">
                  <a:latin typeface="Comic Sans MS"/>
                  <a:cs typeface="Comic Sans MS"/>
                </a:rPr>
                <a:t>c</a:t>
              </a:r>
              <a:endParaRPr sz="2400" dirty="0">
                <a:latin typeface="Comic Sans MS"/>
                <a:cs typeface="Comic Sans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014209" y="4512640"/>
              <a:ext cx="14986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600" spc="-5" dirty="0" smtClean="0">
                  <a:latin typeface="Comic Sans MS"/>
                  <a:cs typeface="Comic Sans MS"/>
                </a:rPr>
                <a:t>6</a:t>
              </a:r>
              <a:endParaRPr sz="1600" dirty="0">
                <a:latin typeface="Comic Sans MS"/>
                <a:cs typeface="Comic Sans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857238" y="4776978"/>
              <a:ext cx="30670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 smtClean="0">
                  <a:latin typeface="Comic Sans MS"/>
                  <a:cs typeface="Comic Sans MS"/>
                </a:rPr>
                <a:t>c</a:t>
              </a:r>
              <a:r>
                <a:rPr lang="en-US" sz="2400" spc="-7" baseline="-20833" dirty="0" smtClean="0">
                  <a:latin typeface="Comic Sans MS"/>
                  <a:cs typeface="Comic Sans MS"/>
                </a:rPr>
                <a:t>7</a:t>
              </a:r>
              <a:endParaRPr sz="2400" baseline="-20833" dirty="0">
                <a:latin typeface="Comic Sans MS"/>
                <a:cs typeface="Comic Sans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953247" y="4776978"/>
              <a:ext cx="4495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Comic Sans MS"/>
                  <a:cs typeface="Comic Sans MS"/>
                </a:rPr>
                <a:t>n</a:t>
              </a:r>
              <a:r>
                <a:rPr sz="2400" spc="-5" dirty="0">
                  <a:latin typeface="Comic Sans MS"/>
                  <a:cs typeface="Comic Sans MS"/>
                </a:rPr>
                <a:t>-</a:t>
              </a:r>
              <a:r>
                <a:rPr sz="2400" dirty="0">
                  <a:latin typeface="Comic Sans MS"/>
                  <a:cs typeface="Comic Sans MS"/>
                </a:rPr>
                <a:t>1</a:t>
              </a:r>
              <a:endParaRPr sz="2400">
                <a:latin typeface="Comic Sans MS"/>
                <a:cs typeface="Comic Sans MS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816596" y="3349550"/>
              <a:ext cx="307340" cy="5041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3150" spc="-30" dirty="0">
                  <a:latin typeface="Symbol"/>
                  <a:cs typeface="Symbol"/>
                </a:rPr>
                <a:t></a:t>
              </a:r>
              <a:endParaRPr sz="3150" dirty="0">
                <a:latin typeface="Symbol"/>
                <a:cs typeface="Symbo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503225" y="3599014"/>
              <a:ext cx="68580" cy="211454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j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95284" y="3421032"/>
              <a:ext cx="99060" cy="34480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100" i="1" spc="-10" dirty="0">
                  <a:latin typeface="Times New Roman"/>
                  <a:cs typeface="Times New Roman"/>
                </a:rPr>
                <a:t>t</a:t>
              </a:r>
              <a:endParaRPr sz="2100">
                <a:latin typeface="Times New Roman"/>
                <a:cs typeface="Times New Roman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102420" y="3267912"/>
              <a:ext cx="282575" cy="588645"/>
            </a:xfrm>
            <a:prstGeom prst="rect">
              <a:avLst/>
            </a:prstGeom>
          </p:spPr>
          <p:txBody>
            <a:bodyPr vert="horz" wrap="square" lIns="0" tIns="110489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69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n</a:t>
              </a:r>
              <a:endParaRPr sz="1200">
                <a:latin typeface="Times New Roman"/>
                <a:cs typeface="Times New Roman"/>
              </a:endParaRPr>
            </a:p>
            <a:p>
              <a:pPr marL="43180">
                <a:lnSpc>
                  <a:spcPct val="100000"/>
                </a:lnSpc>
                <a:spcBef>
                  <a:spcPts val="775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j</a:t>
              </a:r>
              <a:r>
                <a:rPr sz="1200" i="1" spc="-245" dirty="0">
                  <a:latin typeface="Times New Roman"/>
                  <a:cs typeface="Times New Roman"/>
                </a:rPr>
                <a:t> </a:t>
              </a:r>
              <a:r>
                <a:rPr sz="1200" spc="35" dirty="0">
                  <a:latin typeface="Symbol"/>
                  <a:cs typeface="Symbol"/>
                </a:rPr>
                <a:t></a:t>
              </a:r>
              <a:r>
                <a:rPr sz="1200" spc="35" dirty="0">
                  <a:latin typeface="Times New Roman"/>
                  <a:cs typeface="Times New Roman"/>
                </a:rPr>
                <a:t>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816119" y="3809870"/>
              <a:ext cx="307975" cy="49593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050" spc="45" dirty="0">
                  <a:latin typeface="Symbol"/>
                  <a:cs typeface="Symbol"/>
                </a:rPr>
                <a:t></a:t>
              </a:r>
              <a:endParaRPr sz="3050" dirty="0">
                <a:latin typeface="Symbol"/>
                <a:cs typeface="Symbo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094812" y="3823706"/>
              <a:ext cx="102870" cy="20827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n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580469" y="4055117"/>
              <a:ext cx="68580" cy="20827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j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125224" y="4100428"/>
              <a:ext cx="248285" cy="20827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i="1" spc="95" dirty="0">
                  <a:latin typeface="Times New Roman"/>
                  <a:cs typeface="Times New Roman"/>
                </a:rPr>
                <a:t>j</a:t>
              </a:r>
              <a:r>
                <a:rPr sz="1200" spc="55" dirty="0">
                  <a:latin typeface="Symbol"/>
                  <a:cs typeface="Symbol"/>
                </a:rPr>
                <a:t></a:t>
              </a:r>
              <a:r>
                <a:rPr sz="1200" spc="5" dirty="0">
                  <a:latin typeface="Times New Roman"/>
                  <a:cs typeface="Times New Roman"/>
                </a:rPr>
                <a:t>2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381095" y="3880143"/>
              <a:ext cx="723265" cy="3390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333375" algn="l"/>
                </a:tabLst>
              </a:pPr>
              <a:r>
                <a:rPr sz="2050" spc="25" dirty="0">
                  <a:latin typeface="Times New Roman"/>
                  <a:cs typeface="Times New Roman"/>
                </a:rPr>
                <a:t>(</a:t>
              </a:r>
              <a:r>
                <a:rPr sz="2050" i="1" spc="25" dirty="0">
                  <a:latin typeface="Times New Roman"/>
                  <a:cs typeface="Times New Roman"/>
                </a:rPr>
                <a:t>t	</a:t>
              </a:r>
              <a:r>
                <a:rPr sz="2050" spc="15" dirty="0">
                  <a:latin typeface="Symbol"/>
                  <a:cs typeface="Symbol"/>
                </a:rPr>
                <a:t></a:t>
              </a:r>
              <a:r>
                <a:rPr sz="2050" spc="-370" dirty="0">
                  <a:latin typeface="Times New Roman"/>
                  <a:cs typeface="Times New Roman"/>
                </a:rPr>
                <a:t> </a:t>
              </a:r>
              <a:r>
                <a:rPr sz="2050" spc="-50" dirty="0">
                  <a:latin typeface="Times New Roman"/>
                  <a:cs typeface="Times New Roman"/>
                </a:rPr>
                <a:t>1)</a:t>
              </a:r>
              <a:endParaRPr sz="205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816119" y="4264023"/>
              <a:ext cx="307975" cy="49593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050" spc="45" dirty="0">
                  <a:latin typeface="Symbol"/>
                  <a:cs typeface="Symbol"/>
                </a:rPr>
                <a:t></a:t>
              </a:r>
              <a:endParaRPr sz="3050" dirty="0">
                <a:latin typeface="Symbol"/>
                <a:cs typeface="Symbo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8094812" y="4277858"/>
              <a:ext cx="102870" cy="20827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n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8580469" y="4509270"/>
              <a:ext cx="68580" cy="20827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j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8125224" y="4554580"/>
              <a:ext cx="248285" cy="20827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i="1" spc="95" dirty="0">
                  <a:latin typeface="Times New Roman"/>
                  <a:cs typeface="Times New Roman"/>
                </a:rPr>
                <a:t>j</a:t>
              </a:r>
              <a:r>
                <a:rPr sz="1200" spc="55" dirty="0">
                  <a:latin typeface="Symbol"/>
                  <a:cs typeface="Symbol"/>
                </a:rPr>
                <a:t></a:t>
              </a:r>
              <a:r>
                <a:rPr sz="1200" spc="5" dirty="0">
                  <a:latin typeface="Times New Roman"/>
                  <a:cs typeface="Times New Roman"/>
                </a:rPr>
                <a:t>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8381095" y="4334295"/>
              <a:ext cx="723265" cy="3390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333375" algn="l"/>
                </a:tabLst>
              </a:pPr>
              <a:r>
                <a:rPr sz="2050" spc="25" dirty="0">
                  <a:latin typeface="Times New Roman"/>
                  <a:cs typeface="Times New Roman"/>
                </a:rPr>
                <a:t>(</a:t>
              </a:r>
              <a:r>
                <a:rPr sz="2050" i="1" spc="25" dirty="0">
                  <a:latin typeface="Times New Roman"/>
                  <a:cs typeface="Times New Roman"/>
                </a:rPr>
                <a:t>t	</a:t>
              </a:r>
              <a:r>
                <a:rPr sz="2050" spc="15" dirty="0">
                  <a:latin typeface="Symbol"/>
                  <a:cs typeface="Symbol"/>
                </a:rPr>
                <a:t></a:t>
              </a:r>
              <a:r>
                <a:rPr sz="2050" spc="-370" dirty="0">
                  <a:latin typeface="Times New Roman"/>
                  <a:cs typeface="Times New Roman"/>
                </a:rPr>
                <a:t> </a:t>
              </a:r>
              <a:r>
                <a:rPr sz="2050" spc="-50" dirty="0">
                  <a:latin typeface="Times New Roman"/>
                  <a:cs typeface="Times New Roman"/>
                </a:rPr>
                <a:t>1)</a:t>
              </a:r>
              <a:endParaRPr sz="2050">
                <a:latin typeface="Times New Roman"/>
                <a:cs typeface="Times New Roman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3835" y="5634191"/>
            <a:ext cx="805521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7" baseline="-20833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lang="en-US" sz="2000" spc="-5" dirty="0" smtClean="0">
                <a:latin typeface="Arial"/>
                <a:cs typeface="Arial"/>
              </a:rPr>
              <a:t>   </a:t>
            </a:r>
            <a:r>
              <a:rPr sz="2000" spc="-5" dirty="0" smtClean="0">
                <a:latin typeface="Arial"/>
                <a:cs typeface="Arial"/>
              </a:rPr>
              <a:t># </a:t>
            </a:r>
            <a:r>
              <a:rPr sz="2000" dirty="0">
                <a:latin typeface="Arial"/>
                <a:cs typeface="Arial"/>
              </a:rPr>
              <a:t>of times the </a:t>
            </a:r>
            <a:r>
              <a:rPr sz="2000" spc="-15" dirty="0">
                <a:latin typeface="Arial"/>
                <a:cs typeface="Arial"/>
              </a:rPr>
              <a:t>while </a:t>
            </a:r>
            <a:r>
              <a:rPr sz="2000" spc="-5" dirty="0">
                <a:latin typeface="Arial"/>
                <a:cs typeface="Arial"/>
              </a:rPr>
              <a:t>statement is executed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5" dirty="0">
                <a:latin typeface="Arial"/>
                <a:cs typeface="Arial"/>
              </a:rPr>
              <a:t>iteration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71585" y="644278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000" y="1828800"/>
            <a:ext cx="6408191" cy="3474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lang="en-US" sz="22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</a:t>
            </a:r>
            <a:r>
              <a:rPr lang="en-US" sz="2200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A,n</a:t>
            </a:r>
            <a:r>
              <a:rPr lang="en-US" sz="2200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107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487930" algn="ctr">
              <a:lnSpc>
                <a:spcPct val="100000"/>
              </a:lnSpc>
              <a:spcBef>
                <a:spcPts val="675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A[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R="2468245" algn="ctr">
              <a:lnSpc>
                <a:spcPct val="100000"/>
              </a:lnSpc>
              <a:spcBef>
                <a:spcPts val="1050"/>
              </a:spcBef>
            </a:pP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93370" algn="ctr">
              <a:lnSpc>
                <a:spcPct val="100000"/>
              </a:lnSpc>
              <a:spcBef>
                <a:spcPts val="675"/>
              </a:spcBef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&gt;</a:t>
            </a:r>
            <a:r>
              <a:rPr lang="en-US" sz="22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980" algn="ctr">
              <a:spcBef>
                <a:spcPts val="575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7470" marR="2892425" indent="999490">
              <a:lnSpc>
                <a:spcPct val="120000"/>
              </a:lnSpc>
            </a:pP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"/>
          <p:cNvSpPr txBox="1">
            <a:spLocks noGrp="1"/>
          </p:cNvSpPr>
          <p:nvPr>
            <p:ph type="title"/>
          </p:nvPr>
        </p:nvSpPr>
        <p:spPr>
          <a:xfrm>
            <a:off x="533400" y="519786"/>
            <a:ext cx="891235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Insertion</a:t>
            </a:r>
            <a:r>
              <a:rPr sz="3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3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19786"/>
            <a:ext cx="891235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Insertion</a:t>
            </a:r>
            <a:r>
              <a:rPr sz="3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3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running time of the algorithm is the sum of running times for each statement executed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a statement that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execute and executes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total running time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compute </a:t>
                </a:r>
                <a:r>
                  <a:rPr lang="en-US" sz="2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running time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INSERTION-SORT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an input of n values, we sum the products of the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i="1" dirty="0" smtClean="0"/>
                  <a:t>times </a:t>
                </a:r>
                <a:r>
                  <a:rPr lang="en-US" sz="2200" dirty="0"/>
                  <a:t>columns, obtaining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047" t="-1085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 txBox="1"/>
          <p:nvPr/>
        </p:nvSpPr>
        <p:spPr>
          <a:xfrm>
            <a:off x="5560600" y="4114800"/>
            <a:ext cx="172720" cy="5645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450" spc="-625" dirty="0">
                <a:latin typeface="Symbol"/>
                <a:cs typeface="Symbol"/>
              </a:rPr>
              <a:t></a:t>
            </a:r>
            <a:r>
              <a:rPr sz="2200" i="1" spc="1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75149" y="4114800"/>
            <a:ext cx="761365" cy="5645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200" spc="-60" dirty="0">
                <a:latin typeface="Symbol"/>
                <a:cs typeface="Symbol"/>
              </a:rPr>
              <a:t></a:t>
            </a:r>
            <a:r>
              <a:rPr sz="2200" spc="-60" dirty="0">
                <a:latin typeface="Times New Roman"/>
                <a:cs typeface="Times New Roman"/>
              </a:rPr>
              <a:t>1</a:t>
            </a:r>
            <a:r>
              <a:rPr sz="3450" spc="-60" dirty="0">
                <a:latin typeface="Symbol"/>
                <a:cs typeface="Symbol"/>
              </a:rPr>
              <a:t></a:t>
            </a:r>
            <a:r>
              <a:rPr sz="2200" spc="-60" dirty="0">
                <a:latin typeface="Symbol"/>
                <a:cs typeface="Symbol"/>
              </a:rPr>
              <a:t>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9031" y="4114800"/>
            <a:ext cx="172720" cy="5645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450" spc="-625" dirty="0">
                <a:latin typeface="Symbol"/>
                <a:cs typeface="Symbol"/>
              </a:rPr>
              <a:t></a:t>
            </a:r>
            <a:r>
              <a:rPr sz="2200" i="1" spc="1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73815" y="4114800"/>
            <a:ext cx="1537970" cy="5645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200" spc="-60" dirty="0">
                <a:latin typeface="Symbol"/>
                <a:cs typeface="Symbol"/>
              </a:rPr>
              <a:t></a:t>
            </a:r>
            <a:r>
              <a:rPr sz="2200" spc="-60" dirty="0">
                <a:latin typeface="Times New Roman"/>
                <a:cs typeface="Times New Roman"/>
              </a:rPr>
              <a:t>1</a:t>
            </a:r>
            <a:r>
              <a:rPr sz="3450" spc="-60" dirty="0">
                <a:latin typeface="Symbol"/>
                <a:cs typeface="Symbol"/>
              </a:rPr>
              <a:t></a:t>
            </a:r>
            <a:r>
              <a:rPr sz="2200" spc="-60" dirty="0">
                <a:latin typeface="Symbol"/>
                <a:cs typeface="Symbol"/>
              </a:rPr>
              <a:t>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c </a:t>
            </a:r>
            <a:r>
              <a:rPr sz="2200" spc="40" dirty="0">
                <a:latin typeface="Times New Roman"/>
                <a:cs typeface="Times New Roman"/>
              </a:rPr>
              <a:t>(</a:t>
            </a:r>
            <a:r>
              <a:rPr sz="2200" i="1" spc="40" dirty="0">
                <a:latin typeface="Times New Roman"/>
                <a:cs typeface="Times New Roman"/>
              </a:rPr>
              <a:t>n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</a:t>
            </a:r>
            <a:r>
              <a:rPr sz="2200" spc="-5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7360" y="4130167"/>
            <a:ext cx="10922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sz="1250" i="1" spc="3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26421" y="4130167"/>
            <a:ext cx="31559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ts val="1105"/>
              </a:lnSpc>
            </a:pPr>
            <a:r>
              <a:rPr sz="1250" i="1" spc="3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3415"/>
              </a:lnSpc>
            </a:pPr>
            <a:r>
              <a:rPr sz="3300" spc="-1510" dirty="0">
                <a:latin typeface="Symbol"/>
                <a:cs typeface="Symbol"/>
              </a:rPr>
              <a:t></a:t>
            </a:r>
            <a:endParaRPr sz="3300">
              <a:latin typeface="Symbol"/>
              <a:cs typeface="Symbol"/>
            </a:endParaRPr>
          </a:p>
          <a:p>
            <a:pPr marL="57150">
              <a:lnSpc>
                <a:spcPts val="1345"/>
              </a:lnSpc>
            </a:pPr>
            <a:r>
              <a:rPr sz="1250" i="1" spc="15" dirty="0">
                <a:latin typeface="Times New Roman"/>
                <a:cs typeface="Times New Roman"/>
              </a:rPr>
              <a:t>j</a:t>
            </a:r>
            <a:r>
              <a:rPr sz="1250" i="1" spc="-245" dirty="0">
                <a:latin typeface="Times New Roman"/>
                <a:cs typeface="Times New Roman"/>
              </a:rPr>
              <a:t> </a:t>
            </a:r>
            <a:r>
              <a:rPr sz="1250" spc="65" dirty="0">
                <a:latin typeface="Symbol"/>
                <a:cs typeface="Symbol"/>
              </a:rPr>
              <a:t></a:t>
            </a:r>
            <a:r>
              <a:rPr sz="1250" spc="6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24853" y="4130167"/>
            <a:ext cx="31559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1105"/>
              </a:lnSpc>
            </a:pPr>
            <a:r>
              <a:rPr sz="1250" i="1" spc="3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3415"/>
              </a:lnSpc>
            </a:pPr>
            <a:r>
              <a:rPr sz="3300" spc="-1500" dirty="0">
                <a:latin typeface="Symbol"/>
                <a:cs typeface="Symbol"/>
              </a:rPr>
              <a:t></a:t>
            </a:r>
            <a:endParaRPr sz="3300">
              <a:latin typeface="Symbol"/>
              <a:cs typeface="Symbol"/>
            </a:endParaRPr>
          </a:p>
          <a:p>
            <a:pPr marL="44450" algn="ctr">
              <a:lnSpc>
                <a:spcPts val="1345"/>
              </a:lnSpc>
            </a:pPr>
            <a:r>
              <a:rPr sz="1250" i="1" spc="15" dirty="0">
                <a:latin typeface="Times New Roman"/>
                <a:cs typeface="Times New Roman"/>
              </a:rPr>
              <a:t>j</a:t>
            </a:r>
            <a:r>
              <a:rPr sz="1250" i="1" spc="-250" dirty="0">
                <a:latin typeface="Times New Roman"/>
                <a:cs typeface="Times New Roman"/>
              </a:rPr>
              <a:t> </a:t>
            </a:r>
            <a:r>
              <a:rPr sz="1250" spc="65" dirty="0">
                <a:latin typeface="Symbol"/>
                <a:cs typeface="Symbol"/>
              </a:rPr>
              <a:t></a:t>
            </a:r>
            <a:r>
              <a:rPr sz="1250" spc="6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96055" y="4204008"/>
            <a:ext cx="247015" cy="5410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250" spc="30" dirty="0" smtClean="0">
                <a:latin typeface="Times New Roman"/>
                <a:cs typeface="Times New Roman"/>
              </a:rPr>
              <a:t>4</a:t>
            </a:r>
            <a:r>
              <a:rPr sz="1250" spc="-145" dirty="0" smtClean="0">
                <a:latin typeface="Times New Roman"/>
                <a:cs typeface="Times New Roman"/>
              </a:rPr>
              <a:t> </a:t>
            </a:r>
            <a:r>
              <a:rPr sz="3300" spc="-1510" dirty="0">
                <a:latin typeface="Symbol"/>
                <a:cs typeface="Symbol"/>
              </a:rPr>
              <a:t></a:t>
            </a:r>
            <a:endParaRPr sz="3300" dirty="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7400" y="4279396"/>
            <a:ext cx="3870325" cy="369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30" dirty="0">
                <a:latin typeface="Times New Roman"/>
                <a:cs typeface="Times New Roman"/>
              </a:rPr>
              <a:t>T</a:t>
            </a:r>
            <a:r>
              <a:rPr sz="2200" i="1" spc="-29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(</a:t>
            </a:r>
            <a:r>
              <a:rPr sz="2200" i="1" spc="40" dirty="0">
                <a:latin typeface="Times New Roman"/>
                <a:cs typeface="Times New Roman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)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c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30" dirty="0">
                <a:latin typeface="Times New Roman"/>
                <a:cs typeface="Times New Roman"/>
              </a:rPr>
              <a:t>n</a:t>
            </a:r>
            <a:r>
              <a:rPr sz="2200" i="1" spc="-20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c</a:t>
            </a:r>
            <a:r>
              <a:rPr sz="2200" i="1" spc="32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(</a:t>
            </a:r>
            <a:r>
              <a:rPr sz="2200" i="1" spc="45" dirty="0">
                <a:latin typeface="Times New Roman"/>
                <a:cs typeface="Times New Roman"/>
              </a:rPr>
              <a:t>n</a:t>
            </a:r>
            <a:r>
              <a:rPr sz="2200" i="1" spc="-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</a:t>
            </a:r>
            <a:r>
              <a:rPr sz="2200" spc="-5" dirty="0">
                <a:latin typeface="Times New Roman"/>
                <a:cs typeface="Times New Roman"/>
              </a:rPr>
              <a:t>1)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c</a:t>
            </a:r>
            <a:r>
              <a:rPr sz="2200" i="1" spc="32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(</a:t>
            </a:r>
            <a:r>
              <a:rPr sz="2200" i="1" spc="45" dirty="0">
                <a:latin typeface="Times New Roman"/>
                <a:cs typeface="Times New Roman"/>
              </a:rPr>
              <a:t>n</a:t>
            </a:r>
            <a:r>
              <a:rPr sz="2200" i="1" spc="-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</a:t>
            </a:r>
            <a:r>
              <a:rPr sz="2200" spc="-5" dirty="0">
                <a:latin typeface="Times New Roman"/>
                <a:cs typeface="Times New Roman"/>
              </a:rPr>
              <a:t>1)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c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8433" y="4279396"/>
            <a:ext cx="601980" cy="369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715" algn="l"/>
              </a:tabLst>
            </a:pPr>
            <a:r>
              <a:rPr sz="2200" i="1" spc="15" dirty="0">
                <a:latin typeface="Times New Roman"/>
                <a:cs typeface="Times New Roman"/>
              </a:rPr>
              <a:t>t	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7783" y="4486336"/>
            <a:ext cx="10922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sz="1250" spc="30" dirty="0">
                <a:latin typeface="Times New Roman"/>
                <a:cs typeface="Times New Roman"/>
              </a:rPr>
              <a:t>1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78347" y="4486336"/>
            <a:ext cx="10922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sz="1250" spc="3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39748" y="4486336"/>
            <a:ext cx="1092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lang="en-US" sz="1250" spc="30" dirty="0" smtClean="0">
                <a:latin typeface="Times New Roman"/>
                <a:cs typeface="Times New Roman"/>
              </a:rPr>
              <a:t>3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6213" y="4486336"/>
            <a:ext cx="723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sz="1250" i="1" spc="15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10744" y="4486336"/>
            <a:ext cx="1092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lang="en-US" sz="1250" spc="30" dirty="0" smtClean="0">
                <a:latin typeface="Times New Roman"/>
                <a:cs typeface="Times New Roman"/>
              </a:rPr>
              <a:t>5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45684" y="4486336"/>
            <a:ext cx="723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sz="1250" i="1" spc="15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06371" y="4486336"/>
            <a:ext cx="1092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lang="en-US" sz="1250" spc="30" dirty="0" smtClean="0">
                <a:latin typeface="Times New Roman"/>
                <a:cs typeface="Times New Roman"/>
              </a:rPr>
              <a:t>6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44349" y="4486336"/>
            <a:ext cx="723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sz="1250" i="1" spc="15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00362" y="4486336"/>
            <a:ext cx="1092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0"/>
              </a:lnSpc>
            </a:pPr>
            <a:r>
              <a:rPr lang="en-US" sz="1250" spc="30" dirty="0" smtClean="0">
                <a:latin typeface="Times New Roman"/>
                <a:cs typeface="Times New Roman"/>
              </a:rPr>
              <a:t>7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53563" y="4666294"/>
            <a:ext cx="270510" cy="2260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50" i="1" spc="15" dirty="0">
                <a:latin typeface="Times New Roman"/>
                <a:cs typeface="Times New Roman"/>
              </a:rPr>
              <a:t>j</a:t>
            </a:r>
            <a:r>
              <a:rPr sz="1250" i="1" spc="-245" dirty="0">
                <a:latin typeface="Times New Roman"/>
                <a:cs typeface="Times New Roman"/>
              </a:rPr>
              <a:t> </a:t>
            </a:r>
            <a:r>
              <a:rPr sz="1250" spc="60" dirty="0">
                <a:latin typeface="Symbol"/>
                <a:cs typeface="Symbol"/>
              </a:rPr>
              <a:t></a:t>
            </a:r>
            <a:r>
              <a:rPr sz="1250" spc="6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772" y="511512"/>
            <a:ext cx="439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</a:t>
            </a:r>
            <a:r>
              <a:rPr sz="4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71585" y="644278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64" y="1524000"/>
            <a:ext cx="4610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array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already sorted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564" y="1967865"/>
            <a:ext cx="8105775" cy="382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 marR="8509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756285" algn="l"/>
              </a:tabLst>
            </a:pPr>
            <a:r>
              <a:rPr sz="2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sz="2400" spc="-5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time the </a:t>
            </a: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 </a:t>
            </a:r>
            <a:r>
              <a:rPr sz="2400" spc="-5" dirty="0">
                <a:latin typeface="Arial"/>
                <a:cs typeface="Arial"/>
              </a:rPr>
              <a:t>(when </a:t>
            </a:r>
            <a:r>
              <a:rPr sz="2400" i="1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j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-1)</a:t>
            </a:r>
            <a:endParaRPr sz="240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2020"/>
              </a:spcBef>
              <a:buFont typeface="Wingdings" panose="05000000000000000000" pitchFamily="2" charset="2"/>
              <a:buChar char="§"/>
            </a:pPr>
            <a:r>
              <a:rPr sz="2400" dirty="0" err="1" smtClean="0">
                <a:latin typeface="Arial"/>
                <a:cs typeface="Arial"/>
              </a:rPr>
              <a:t>t</a:t>
            </a:r>
            <a:r>
              <a:rPr sz="2400" baseline="-20833" dirty="0" err="1" smtClean="0">
                <a:latin typeface="Comic Sans MS"/>
                <a:cs typeface="Comic Sans MS"/>
              </a:rPr>
              <a:t>j</a:t>
            </a:r>
            <a:r>
              <a:rPr sz="2400" baseline="-20833" dirty="0" smtClean="0">
                <a:latin typeface="Comic Sans MS"/>
                <a:cs typeface="Comic Sans MS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T(n) = </a:t>
            </a:r>
            <a:r>
              <a:rPr sz="2800" spc="-10" dirty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sz="2800" spc="-15" baseline="-21021" dirty="0">
                <a:solidFill>
                  <a:schemeClr val="accent1"/>
                </a:solidFill>
                <a:latin typeface="Comic Sans MS"/>
                <a:cs typeface="Comic Sans MS"/>
              </a:rPr>
              <a:t>1</a:t>
            </a:r>
            <a:r>
              <a:rPr sz="2800" spc="-10" dirty="0">
                <a:solidFill>
                  <a:schemeClr val="accent1"/>
                </a:solidFill>
                <a:latin typeface="Comic Sans MS"/>
                <a:cs typeface="Comic Sans MS"/>
              </a:rPr>
              <a:t>n 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+ </a:t>
            </a:r>
            <a:r>
              <a:rPr sz="2800" dirty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sz="2800" baseline="-21021" dirty="0">
                <a:solidFill>
                  <a:schemeClr val="accent1"/>
                </a:solidFill>
                <a:latin typeface="Comic Sans MS"/>
                <a:cs typeface="Comic Sans MS"/>
              </a:rPr>
              <a:t>2</a:t>
            </a:r>
            <a:r>
              <a:rPr sz="2800" dirty="0">
                <a:solidFill>
                  <a:schemeClr val="accent1"/>
                </a:solidFill>
                <a:latin typeface="Comic Sans MS"/>
                <a:cs typeface="Comic Sans MS"/>
              </a:rPr>
              <a:t>(n 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-1) + </a:t>
            </a:r>
            <a:r>
              <a:rPr sz="2800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lang="en-US" sz="2800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3</a:t>
            </a:r>
            <a:r>
              <a:rPr sz="2800" dirty="0" smtClean="0">
                <a:solidFill>
                  <a:schemeClr val="accent1"/>
                </a:solidFill>
                <a:latin typeface="Comic Sans MS"/>
                <a:cs typeface="Comic Sans MS"/>
              </a:rPr>
              <a:t>(n 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-1) + </a:t>
            </a:r>
            <a:r>
              <a:rPr sz="2800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lang="en-US" sz="2800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4</a:t>
            </a:r>
            <a:r>
              <a:rPr sz="2800" dirty="0" smtClean="0">
                <a:solidFill>
                  <a:schemeClr val="accent1"/>
                </a:solidFill>
                <a:latin typeface="Comic Sans MS"/>
                <a:cs typeface="Comic Sans MS"/>
              </a:rPr>
              <a:t>(n 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-1) +</a:t>
            </a:r>
            <a:r>
              <a:rPr sz="2800" spc="20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-5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lang="en-US" sz="2800" spc="-7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7</a:t>
            </a:r>
            <a:r>
              <a:rPr sz="2800" spc="-5" dirty="0" smtClean="0">
                <a:solidFill>
                  <a:schemeClr val="accent1"/>
                </a:solidFill>
                <a:latin typeface="Comic Sans MS"/>
                <a:cs typeface="Comic Sans MS"/>
              </a:rPr>
              <a:t>(n-1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)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=</a:t>
            </a:r>
            <a:r>
              <a:rPr sz="2800" dirty="0">
                <a:solidFill>
                  <a:schemeClr val="accent1"/>
                </a:solidFill>
                <a:latin typeface="Comic Sans MS"/>
                <a:cs typeface="Comic Sans MS"/>
              </a:rPr>
              <a:t> (c</a:t>
            </a:r>
            <a:r>
              <a:rPr sz="2800" baseline="-21021" dirty="0">
                <a:solidFill>
                  <a:schemeClr val="accent1"/>
                </a:solidFill>
                <a:latin typeface="Comic Sans MS"/>
                <a:cs typeface="Comic Sans MS"/>
              </a:rPr>
              <a:t>1</a:t>
            </a:r>
            <a:r>
              <a:rPr sz="2800" spc="405" baseline="-21021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+</a:t>
            </a:r>
            <a:r>
              <a:rPr sz="2800" spc="10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sz="2800" spc="7" baseline="-21021" dirty="0">
                <a:solidFill>
                  <a:schemeClr val="accent1"/>
                </a:solidFill>
                <a:latin typeface="Comic Sans MS"/>
                <a:cs typeface="Comic Sans MS"/>
              </a:rPr>
              <a:t>2</a:t>
            </a:r>
            <a:r>
              <a:rPr sz="2800" spc="405" baseline="-21021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-5" dirty="0" smtClean="0">
                <a:solidFill>
                  <a:schemeClr val="accent1"/>
                </a:solidFill>
                <a:latin typeface="Comic Sans MS"/>
                <a:cs typeface="Comic Sans MS"/>
              </a:rPr>
              <a:t>+</a:t>
            </a:r>
            <a:r>
              <a:rPr lang="en-US" sz="2800" spc="5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lang="en-US" sz="2800" spc="5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lang="en-US" sz="2800" spc="7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3</a:t>
            </a:r>
            <a:r>
              <a:rPr sz="2800" spc="-5" dirty="0" smtClean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lang="en-US" sz="2800" spc="-5" dirty="0" smtClean="0">
                <a:solidFill>
                  <a:schemeClr val="accent1"/>
                </a:solidFill>
                <a:latin typeface="Comic Sans MS"/>
                <a:cs typeface="Comic Sans MS"/>
              </a:rPr>
              <a:t>+</a:t>
            </a:r>
            <a:r>
              <a:rPr sz="2800" spc="5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sz="2800" spc="7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4</a:t>
            </a:r>
            <a:r>
              <a:rPr sz="2800" spc="419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+ </a:t>
            </a:r>
            <a:r>
              <a:rPr sz="2800" spc="5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lang="en-US" sz="2800" spc="7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7</a:t>
            </a:r>
            <a:r>
              <a:rPr sz="2800" dirty="0" smtClean="0">
                <a:solidFill>
                  <a:schemeClr val="accent1"/>
                </a:solidFill>
                <a:latin typeface="Comic Sans MS"/>
                <a:cs typeface="Comic Sans MS"/>
              </a:rPr>
              <a:t>)n</a:t>
            </a:r>
            <a:r>
              <a:rPr sz="2800" spc="-15" dirty="0" smtClean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-5" dirty="0" smtClean="0">
                <a:solidFill>
                  <a:schemeClr val="accent1"/>
                </a:solidFill>
                <a:latin typeface="Comic Sans MS"/>
                <a:cs typeface="Comic Sans MS"/>
              </a:rPr>
              <a:t>+</a:t>
            </a:r>
            <a:r>
              <a:rPr sz="2800" spc="10" dirty="0" smtClean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chemeClr val="accent1"/>
                </a:solidFill>
                <a:latin typeface="Comic Sans MS"/>
                <a:cs typeface="Comic Sans MS"/>
              </a:rPr>
              <a:t>(c</a:t>
            </a:r>
            <a:r>
              <a:rPr sz="2800" baseline="-21021" dirty="0">
                <a:solidFill>
                  <a:schemeClr val="accent1"/>
                </a:solidFill>
                <a:latin typeface="Comic Sans MS"/>
                <a:cs typeface="Comic Sans MS"/>
              </a:rPr>
              <a:t>2</a:t>
            </a:r>
            <a:r>
              <a:rPr sz="2800" spc="405" baseline="-21021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+</a:t>
            </a:r>
            <a:r>
              <a:rPr sz="2800" spc="10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lang="en-US" sz="2800" spc="5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lang="en-US" sz="2800" spc="7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3 </a:t>
            </a:r>
            <a:r>
              <a:rPr lang="en-US" sz="2800" spc="10" dirty="0" smtClean="0">
                <a:solidFill>
                  <a:schemeClr val="accent1"/>
                </a:solidFill>
                <a:latin typeface="Comic Sans MS"/>
                <a:cs typeface="Comic Sans MS"/>
              </a:rPr>
              <a:t>+</a:t>
            </a:r>
            <a:r>
              <a:rPr sz="2800" spc="5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sz="2800" spc="7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4</a:t>
            </a:r>
            <a:r>
              <a:rPr sz="2800" spc="405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+ </a:t>
            </a:r>
            <a:r>
              <a:rPr sz="2800" spc="5" dirty="0" smtClean="0">
                <a:solidFill>
                  <a:schemeClr val="accent1"/>
                </a:solidFill>
                <a:latin typeface="Comic Sans MS"/>
                <a:cs typeface="Comic Sans MS"/>
              </a:rPr>
              <a:t>c</a:t>
            </a:r>
            <a:r>
              <a:rPr sz="2800" spc="7" baseline="-21021" dirty="0" smtClean="0">
                <a:solidFill>
                  <a:schemeClr val="accent1"/>
                </a:solidFill>
                <a:latin typeface="Comic Sans MS"/>
                <a:cs typeface="Comic Sans MS"/>
              </a:rPr>
              <a:t>5</a:t>
            </a:r>
            <a:r>
              <a:rPr sz="2800" dirty="0" smtClean="0">
                <a:solidFill>
                  <a:schemeClr val="accent1"/>
                </a:solidFill>
                <a:latin typeface="Comic Sans MS"/>
                <a:cs typeface="Comic Sans MS"/>
              </a:rPr>
              <a:t>)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2355"/>
              </a:spcBef>
            </a:pPr>
            <a:r>
              <a:rPr sz="2800" spc="-5" dirty="0">
                <a:solidFill>
                  <a:schemeClr val="accent1"/>
                </a:solidFill>
                <a:latin typeface="Comic Sans MS"/>
                <a:cs typeface="Comic Sans MS"/>
              </a:rPr>
              <a:t>= an + b =</a:t>
            </a:r>
            <a:r>
              <a:rPr sz="2800" spc="15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chemeClr val="accent1"/>
                </a:solidFill>
                <a:latin typeface="Symbol"/>
                <a:cs typeface="Symbol"/>
              </a:rPr>
              <a:t></a:t>
            </a:r>
            <a:r>
              <a:rPr sz="2800" spc="-10" dirty="0">
                <a:solidFill>
                  <a:schemeClr val="accent1"/>
                </a:solidFill>
                <a:latin typeface="Comic Sans MS"/>
                <a:cs typeface="Comic Sans MS"/>
              </a:rPr>
              <a:t>(n)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228" y="1513205"/>
            <a:ext cx="3629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DD0011"/>
                </a:solidFill>
                <a:latin typeface="Arial"/>
                <a:cs typeface="Arial"/>
              </a:rPr>
              <a:t>“while </a:t>
            </a:r>
            <a:r>
              <a:rPr sz="2400" dirty="0">
                <a:solidFill>
                  <a:srgbClr val="DD0011"/>
                </a:solidFill>
                <a:latin typeface="Arial"/>
                <a:cs typeface="Arial"/>
              </a:rPr>
              <a:t>i &gt; 0 </a:t>
            </a:r>
            <a:r>
              <a:rPr sz="2400" spc="-5" dirty="0">
                <a:solidFill>
                  <a:srgbClr val="DD0011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DD0011"/>
                </a:solidFill>
                <a:latin typeface="Arial"/>
                <a:cs typeface="Arial"/>
              </a:rPr>
              <a:t>A[i] &gt;</a:t>
            </a:r>
            <a:r>
              <a:rPr sz="2400" spc="-229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D0011"/>
                </a:solidFill>
                <a:latin typeface="Arial"/>
                <a:cs typeface="Arial"/>
              </a:rPr>
              <a:t>key”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584" y="576820"/>
            <a:ext cx="47091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  <a:r>
              <a:rPr sz="4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64" y="1616837"/>
            <a:ext cx="1327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Arial"/>
                <a:cs typeface="Arial"/>
              </a:rPr>
              <a:t>•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902140" y="1926674"/>
                <a:ext cx="7705665" cy="1864678"/>
              </a:xfrm>
              <a:prstGeom prst="rect">
                <a:avLst/>
              </a:prstGeom>
            </p:spPr>
            <p:txBody>
              <a:bodyPr vert="horz" wrap="square" lIns="0" tIns="134620" rIns="0" bIns="0" rtlCol="0">
                <a:spAutoFit/>
              </a:bodyPr>
              <a:lstStyle/>
              <a:p>
                <a:pPr marL="298450" indent="-285750">
                  <a:lnSpc>
                    <a:spcPct val="100000"/>
                  </a:lnSpc>
                  <a:spcBef>
                    <a:spcPts val="1060"/>
                  </a:spcBef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1600" dirty="0" smtClean="0">
                    <a:latin typeface="Arial"/>
                    <a:cs typeface="Arial"/>
                  </a:rPr>
                  <a:t>Always </a:t>
                </a:r>
                <a:r>
                  <a:rPr lang="en-US" sz="1600" spc="-5" dirty="0">
                    <a:latin typeface="Comic Sans MS"/>
                    <a:cs typeface="Comic Sans MS"/>
                  </a:rPr>
                  <a:t>A[i] </a:t>
                </a:r>
                <a:r>
                  <a:rPr lang="en-US" sz="1600" dirty="0">
                    <a:latin typeface="Comic Sans MS"/>
                    <a:cs typeface="Comic Sans MS"/>
                  </a:rPr>
                  <a:t>&gt; </a:t>
                </a:r>
                <a:r>
                  <a:rPr lang="en-US" sz="1600" spc="-5" dirty="0">
                    <a:latin typeface="Comic Sans MS"/>
                    <a:cs typeface="Comic Sans MS"/>
                  </a:rPr>
                  <a:t>key </a:t>
                </a:r>
                <a:r>
                  <a:rPr lang="en-US" sz="1600" dirty="0">
                    <a:latin typeface="Arial"/>
                    <a:cs typeface="Arial"/>
                  </a:rPr>
                  <a:t>in </a:t>
                </a:r>
                <a:r>
                  <a:rPr lang="en-US" sz="1600" b="1" spc="5" dirty="0">
                    <a:latin typeface="Arial"/>
                    <a:cs typeface="Arial"/>
                  </a:rPr>
                  <a:t>while </a:t>
                </a:r>
                <a:r>
                  <a:rPr lang="en-US" sz="1600" dirty="0">
                    <a:latin typeface="Arial"/>
                    <a:cs typeface="Arial"/>
                  </a:rPr>
                  <a:t>loop</a:t>
                </a:r>
                <a:r>
                  <a:rPr lang="en-US" sz="1600" spc="-135" dirty="0">
                    <a:latin typeface="Arial"/>
                    <a:cs typeface="Arial"/>
                  </a:rPr>
                  <a:t> </a:t>
                </a:r>
                <a:r>
                  <a:rPr lang="en-US" sz="1600" dirty="0">
                    <a:latin typeface="Arial"/>
                    <a:cs typeface="Arial"/>
                  </a:rPr>
                  <a:t>test</a:t>
                </a:r>
              </a:p>
              <a:p>
                <a:pPr marL="298450" marR="5080" indent="-285750">
                  <a:lnSpc>
                    <a:spcPct val="120000"/>
                  </a:lnSpc>
                  <a:spcBef>
                    <a:spcPts val="480"/>
                  </a:spcBef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1600" dirty="0">
                    <a:latin typeface="Arial"/>
                    <a:cs typeface="Arial"/>
                  </a:rPr>
                  <a:t>Have to compare </a:t>
                </a:r>
                <a:r>
                  <a:rPr lang="en-US" sz="1600" spc="-5" dirty="0">
                    <a:latin typeface="Comic Sans MS"/>
                    <a:cs typeface="Comic Sans MS"/>
                  </a:rPr>
                  <a:t>key </a:t>
                </a:r>
                <a:r>
                  <a:rPr lang="en-US" sz="1600" dirty="0">
                    <a:latin typeface="Arial"/>
                    <a:cs typeface="Arial"/>
                  </a:rPr>
                  <a:t>with all elements to the left of the</a:t>
                </a:r>
                <a:r>
                  <a:rPr lang="en-US" sz="1600" spc="-254" dirty="0">
                    <a:latin typeface="Arial"/>
                    <a:cs typeface="Arial"/>
                  </a:rPr>
                  <a:t> </a:t>
                </a:r>
                <a:r>
                  <a:rPr lang="en-US" sz="1600" dirty="0">
                    <a:latin typeface="Comic Sans MS"/>
                    <a:cs typeface="Comic Sans MS"/>
                  </a:rPr>
                  <a:t>j</a:t>
                </a:r>
                <a:r>
                  <a:rPr lang="en-US" sz="1600" i="1" dirty="0">
                    <a:latin typeface="Arial"/>
                    <a:cs typeface="Arial"/>
                  </a:rPr>
                  <a:t>-</a:t>
                </a:r>
                <a:r>
                  <a:rPr lang="en-US" sz="1600" dirty="0">
                    <a:latin typeface="Arial"/>
                    <a:cs typeface="Arial"/>
                  </a:rPr>
                  <a:t>th  position </a:t>
                </a:r>
                <a:r>
                  <a:rPr lang="en-US" sz="1600" dirty="0">
                    <a:latin typeface="Symbol"/>
                    <a:cs typeface="Symbol"/>
                  </a:rPr>
                  <a:t></a:t>
                </a:r>
                <a:r>
                  <a:rPr lang="en-US" sz="1600" dirty="0">
                    <a:latin typeface="Times New Roman"/>
                    <a:cs typeface="Times New Roman"/>
                  </a:rPr>
                  <a:t> </a:t>
                </a:r>
                <a:r>
                  <a:rPr lang="en-US" sz="1600" dirty="0">
                    <a:latin typeface="Arial"/>
                    <a:cs typeface="Arial"/>
                  </a:rPr>
                  <a:t>compare with </a:t>
                </a:r>
                <a:r>
                  <a:rPr lang="en-US" sz="1600" dirty="0">
                    <a:latin typeface="Comic Sans MS"/>
                    <a:cs typeface="Comic Sans MS"/>
                  </a:rPr>
                  <a:t>j-1 </a:t>
                </a:r>
                <a:r>
                  <a:rPr lang="en-US" sz="1600" dirty="0">
                    <a:latin typeface="Arial"/>
                    <a:cs typeface="Arial"/>
                  </a:rPr>
                  <a:t>elements </a:t>
                </a:r>
                <a:r>
                  <a:rPr lang="en-US" sz="1600" dirty="0">
                    <a:latin typeface="Symbol"/>
                    <a:cs typeface="Symbol"/>
                  </a:rPr>
                  <a:t></a:t>
                </a:r>
                <a:r>
                  <a:rPr lang="en-US" sz="1600" dirty="0">
                    <a:latin typeface="Times New Roman"/>
                    <a:cs typeface="Times New Roman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Arial"/>
                    <a:cs typeface="Arial"/>
                  </a:rPr>
                  <a:t>t</a:t>
                </a:r>
                <a:r>
                  <a:rPr lang="en-US" sz="1600" baseline="-21367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j </a:t>
                </a:r>
                <a:r>
                  <a:rPr lang="en-US" sz="160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=</a:t>
                </a:r>
                <a:r>
                  <a:rPr lang="en-US" sz="1600" spc="-18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j</a:t>
                </a:r>
              </a:p>
              <a:p>
                <a:pPr marL="298450" marR="5080" indent="-285750">
                  <a:lnSpc>
                    <a:spcPct val="120000"/>
                  </a:lnSpc>
                  <a:spcBef>
                    <a:spcPts val="480"/>
                  </a:spcBef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alt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Using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ar-EG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EG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ar-EG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nary>
                      <m:naryPr>
                        <m:chr m:val="∑"/>
                        <m:ctrlP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ar-EG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EG" alt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16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ar-EG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ar-EG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omic Sans MS"/>
                    <a:cs typeface="Comic Sans MS"/>
                  </a:rPr>
                  <a:t>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40" y="1926674"/>
                <a:ext cx="7705665" cy="1864678"/>
              </a:xfrm>
              <a:prstGeom prst="rect">
                <a:avLst/>
              </a:prstGeom>
              <a:blipFill rotWithShape="0">
                <a:blip r:embed="rId3"/>
                <a:stretch>
                  <a:fillRect l="-1345" b="-1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4087748" y="4527515"/>
            <a:ext cx="27317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 quadratic function of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87748" y="5196577"/>
            <a:ext cx="2767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  <a:latin typeface="Arial"/>
                <a:cs typeface="Arial"/>
              </a:rPr>
              <a:t>order </a:t>
            </a:r>
            <a:r>
              <a:rPr dirty="0">
                <a:solidFill>
                  <a:schemeClr val="accent1"/>
                </a:solidFill>
                <a:latin typeface="Arial"/>
                <a:cs typeface="Arial"/>
              </a:rPr>
              <a:t>of </a:t>
            </a:r>
            <a:r>
              <a:rPr spc="-5" dirty="0">
                <a:solidFill>
                  <a:schemeClr val="accent1"/>
                </a:solidFill>
                <a:latin typeface="Arial"/>
                <a:cs typeface="Arial"/>
              </a:rPr>
              <a:t>growth in </a:t>
            </a:r>
            <a:r>
              <a:rPr spc="-5" dirty="0">
                <a:solidFill>
                  <a:schemeClr val="accent1"/>
                </a:solidFill>
                <a:latin typeface="Comic Sans MS"/>
                <a:cs typeface="Comic Sans MS"/>
              </a:rPr>
              <a:t>n</a:t>
            </a:r>
            <a:r>
              <a:rPr spc="-7" baseline="24305" dirty="0">
                <a:solidFill>
                  <a:schemeClr val="accent1"/>
                </a:solidFill>
                <a:latin typeface="Comic Sans MS"/>
                <a:cs typeface="Comic Sans MS"/>
              </a:rPr>
              <a:t>2</a:t>
            </a:r>
            <a:endParaRPr baseline="24305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5"/>
              <p:cNvSpPr txBox="1"/>
              <p:nvPr/>
            </p:nvSpPr>
            <p:spPr>
              <a:xfrm>
                <a:off x="457200" y="3520377"/>
                <a:ext cx="8868714" cy="90454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  <a:tabLst>
                    <a:tab pos="5057140" algn="l"/>
                    <a:tab pos="6231255" algn="l"/>
                  </a:tabLst>
                </a:pPr>
                <a:endParaRPr lang="en-US" sz="1600" i="1" spc="10" dirty="0" smtClean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5"/>
                  </a:spcBef>
                  <a:tabLst>
                    <a:tab pos="5057140" algn="l"/>
                    <a:tab pos="6231255" algn="l"/>
                  </a:tabLst>
                </a:pPr>
                <a:endParaRPr lang="en-US" sz="1600" i="1" spc="10" dirty="0" smtClean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5"/>
                  </a:spcBef>
                  <a:tabLst>
                    <a:tab pos="5057140" algn="l"/>
                    <a:tab pos="6231255" algn="l"/>
                  </a:tabLst>
                </a:pPr>
                <a:r>
                  <a:rPr lang="en-US" sz="1600" spc="-50" dirty="0" smtClean="0">
                    <a:latin typeface="Times New Roman"/>
                    <a:cs typeface="Times New Roman"/>
                  </a:rPr>
                  <a:t>T(n)=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i="1" spc="-5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sz="1600" b="0" i="1" spc="-50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en-US" sz="1600" b="0" i="1" spc="-5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ar-EG" sz="1600" i="1" spc="-5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pc="-50" smtClean="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e>
                    </m:d>
                    <m:r>
                      <a:rPr lang="en-US" sz="1600" b="0" i="1" spc="-5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ar-EG" sz="1600" i="1" spc="-5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b="0" i="1" spc="-50" smtClean="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1600" b="0" i="0" spc="-50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US" sz="1600" b="0" i="0" spc="-5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e>
                    </m:d>
                    <m:r>
                      <a:rPr lang="en-US" sz="1600" b="0" i="0" spc="-5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ar-EG" sz="1600" i="1" spc="-5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sub>
                    </m:sSub>
                    <m:r>
                      <a:rPr lang="en-US" sz="1600" b="0" i="1" spc="-5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d>
                      <m:dPr>
                        <m:ctrlPr>
                          <a:rPr lang="en-US" altLang="en-US" sz="1600" b="0" i="1" spc="-5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EG" alt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ar-EG" alt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EG" alt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EG" alt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EG" sz="1600" i="1" spc="-5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1600" b="0" i="1" spc="-50" smtClean="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EG" alt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ar-EG" alt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EG" alt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EG" alt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EG" sz="1600" i="1" spc="-5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1600" i="1" spc="-5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EG" alt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ar-EG" alt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EG" alt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EG" alt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EG" sz="1600" i="1" spc="-5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b="0" i="1" spc="-50" smtClean="0">
                            <a:latin typeface="Cambria Math" panose="02040503050406030204" pitchFamily="18" charset="0"/>
                            <a:cs typeface="Times New Roman"/>
                          </a:rPr>
                          <m:t>7</m:t>
                        </m:r>
                      </m:sub>
                    </m:sSub>
                    <m:d>
                      <m:dPr>
                        <m:ctrlPr>
                          <a:rPr lang="en-US" sz="1600" i="1" spc="-50"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US" sz="1600" i="1" spc="-5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e>
                    </m:d>
                  </m:oMath>
                </a14:m>
                <a:endParaRPr sz="1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20377"/>
                <a:ext cx="8868714" cy="904543"/>
              </a:xfrm>
              <a:prstGeom prst="rect">
                <a:avLst/>
              </a:prstGeom>
              <a:blipFill rotWithShape="0">
                <a:blip r:embed="rId4"/>
                <a:stretch>
                  <a:fillRect l="-1237" b="-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 txBox="1"/>
          <p:nvPr/>
        </p:nvSpPr>
        <p:spPr>
          <a:xfrm>
            <a:off x="429564" y="4459537"/>
            <a:ext cx="2542540" cy="88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an</a:t>
            </a:r>
            <a:r>
              <a:rPr spc="75" baseline="42145" dirty="0">
                <a:latin typeface="Times New Roman"/>
                <a:cs typeface="Times New Roman"/>
              </a:rPr>
              <a:t>2 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60" dirty="0">
                <a:latin typeface="Times New Roman"/>
                <a:cs typeface="Times New Roman"/>
              </a:rPr>
              <a:t>bn 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48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chemeClr val="accent1"/>
                </a:solidFill>
                <a:latin typeface="Comic Sans MS"/>
                <a:cs typeface="Comic Sans MS"/>
              </a:rPr>
              <a:t>T(n) =</a:t>
            </a:r>
            <a:r>
              <a:rPr spc="-45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chemeClr val="accent1"/>
                </a:solidFill>
                <a:latin typeface="Symbol"/>
                <a:cs typeface="Symbol"/>
              </a:rPr>
              <a:t></a:t>
            </a:r>
            <a:r>
              <a:rPr spc="-5" dirty="0">
                <a:solidFill>
                  <a:schemeClr val="accent1"/>
                </a:solidFill>
                <a:latin typeface="Comic Sans MS"/>
                <a:cs typeface="Comic Sans MS"/>
              </a:rPr>
              <a:t>(n</a:t>
            </a:r>
            <a:r>
              <a:rPr spc="-7" baseline="24305" dirty="0">
                <a:solidFill>
                  <a:schemeClr val="accent1"/>
                </a:solidFill>
                <a:latin typeface="Comic Sans MS"/>
                <a:cs typeface="Comic Sans MS"/>
              </a:rPr>
              <a:t>2</a:t>
            </a:r>
            <a:r>
              <a:rPr spc="-5" dirty="0">
                <a:solidFill>
                  <a:schemeClr val="accent1"/>
                </a:solidFill>
                <a:latin typeface="Comic Sans MS"/>
                <a:cs typeface="Comic Sans MS"/>
              </a:rPr>
              <a:t>)</a:t>
            </a:r>
            <a:endParaRPr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464" y="1629283"/>
            <a:ext cx="8401050" cy="300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aseline="2314" dirty="0">
                <a:solidFill>
                  <a:srgbClr val="333399"/>
                </a:solidFill>
                <a:latin typeface="Arial"/>
                <a:cs typeface="Arial"/>
              </a:rPr>
              <a:t>The array is in reverse sorted order</a:t>
            </a:r>
            <a:r>
              <a:rPr b="1" dirty="0">
                <a:solidFill>
                  <a:srgbClr val="DD0011"/>
                </a:solidFill>
                <a:latin typeface="Arial"/>
                <a:cs typeface="Arial"/>
              </a:rPr>
              <a:t>“while </a:t>
            </a:r>
            <a:r>
              <a:rPr spc="-5" dirty="0">
                <a:solidFill>
                  <a:srgbClr val="DD0011"/>
                </a:solidFill>
                <a:latin typeface="Arial"/>
                <a:cs typeface="Arial"/>
              </a:rPr>
              <a:t>i </a:t>
            </a:r>
            <a:r>
              <a:rPr dirty="0">
                <a:solidFill>
                  <a:srgbClr val="DD0011"/>
                </a:solidFill>
                <a:latin typeface="Arial"/>
                <a:cs typeface="Arial"/>
              </a:rPr>
              <a:t>&gt; </a:t>
            </a:r>
            <a:r>
              <a:rPr spc="-5" dirty="0">
                <a:solidFill>
                  <a:srgbClr val="DD0011"/>
                </a:solidFill>
                <a:latin typeface="Arial"/>
                <a:cs typeface="Arial"/>
              </a:rPr>
              <a:t>0 and </a:t>
            </a:r>
            <a:r>
              <a:rPr dirty="0">
                <a:solidFill>
                  <a:srgbClr val="DD0011"/>
                </a:solidFill>
                <a:latin typeface="Arial"/>
                <a:cs typeface="Arial"/>
              </a:rPr>
              <a:t>A[i] &gt;</a:t>
            </a:r>
            <a:r>
              <a:rPr spc="-170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D0011"/>
                </a:solidFill>
                <a:latin typeface="Arial"/>
                <a:cs typeface="Arial"/>
              </a:rPr>
              <a:t>key”</a:t>
            </a:r>
            <a:endParaRPr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 flipH="1">
            <a:off x="4284188" y="3441099"/>
            <a:ext cx="439988" cy="401800"/>
          </a:xfrm>
          <a:custGeom>
            <a:avLst/>
            <a:gdLst/>
            <a:ahLst/>
            <a:cxnLst/>
            <a:rect l="l" t="t" r="r" b="b"/>
            <a:pathLst>
              <a:path w="509270" h="292100">
                <a:moveTo>
                  <a:pt x="439693" y="260072"/>
                </a:moveTo>
                <a:lnTo>
                  <a:pt x="424052" y="287654"/>
                </a:lnTo>
                <a:lnTo>
                  <a:pt x="509142" y="292099"/>
                </a:lnTo>
                <a:lnTo>
                  <a:pt x="491832" y="266318"/>
                </a:lnTo>
                <a:lnTo>
                  <a:pt x="450723" y="266318"/>
                </a:lnTo>
                <a:lnTo>
                  <a:pt x="439693" y="260072"/>
                </a:lnTo>
                <a:close/>
              </a:path>
              <a:path w="509270" h="292100">
                <a:moveTo>
                  <a:pt x="445979" y="248987"/>
                </a:moveTo>
                <a:lnTo>
                  <a:pt x="439693" y="260072"/>
                </a:lnTo>
                <a:lnTo>
                  <a:pt x="450723" y="266318"/>
                </a:lnTo>
                <a:lnTo>
                  <a:pt x="457073" y="255269"/>
                </a:lnTo>
                <a:lnTo>
                  <a:pt x="445979" y="248987"/>
                </a:lnTo>
                <a:close/>
              </a:path>
              <a:path w="509270" h="292100">
                <a:moveTo>
                  <a:pt x="461645" y="221360"/>
                </a:moveTo>
                <a:lnTo>
                  <a:pt x="445979" y="248987"/>
                </a:lnTo>
                <a:lnTo>
                  <a:pt x="457073" y="255269"/>
                </a:lnTo>
                <a:lnTo>
                  <a:pt x="450723" y="266318"/>
                </a:lnTo>
                <a:lnTo>
                  <a:pt x="491832" y="266318"/>
                </a:lnTo>
                <a:lnTo>
                  <a:pt x="461645" y="221360"/>
                </a:lnTo>
                <a:close/>
              </a:path>
              <a:path w="509270" h="292100">
                <a:moveTo>
                  <a:pt x="6350" y="0"/>
                </a:moveTo>
                <a:lnTo>
                  <a:pt x="0" y="11048"/>
                </a:lnTo>
                <a:lnTo>
                  <a:pt x="439693" y="260072"/>
                </a:lnTo>
                <a:lnTo>
                  <a:pt x="445979" y="248987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0" name="object 40"/>
          <p:cNvSpPr/>
          <p:nvPr/>
        </p:nvSpPr>
        <p:spPr>
          <a:xfrm rot="4086295" flipH="1">
            <a:off x="6403923" y="3030194"/>
            <a:ext cx="286985" cy="1359653"/>
          </a:xfrm>
          <a:custGeom>
            <a:avLst/>
            <a:gdLst/>
            <a:ahLst/>
            <a:cxnLst/>
            <a:rect l="l" t="t" r="r" b="b"/>
            <a:pathLst>
              <a:path w="144779" h="334645">
                <a:moveTo>
                  <a:pt x="0" y="249681"/>
                </a:moveTo>
                <a:lnTo>
                  <a:pt x="7492" y="334517"/>
                </a:lnTo>
                <a:lnTo>
                  <a:pt x="70724" y="277748"/>
                </a:lnTo>
                <a:lnTo>
                  <a:pt x="36702" y="277748"/>
                </a:lnTo>
                <a:lnTo>
                  <a:pt x="24891" y="273176"/>
                </a:lnTo>
                <a:lnTo>
                  <a:pt x="29559" y="261336"/>
                </a:lnTo>
                <a:lnTo>
                  <a:pt x="0" y="249681"/>
                </a:lnTo>
                <a:close/>
              </a:path>
              <a:path w="144779" h="334645">
                <a:moveTo>
                  <a:pt x="29559" y="261336"/>
                </a:moveTo>
                <a:lnTo>
                  <a:pt x="24891" y="273176"/>
                </a:lnTo>
                <a:lnTo>
                  <a:pt x="36702" y="277748"/>
                </a:lnTo>
                <a:lnTo>
                  <a:pt x="41346" y="265983"/>
                </a:lnTo>
                <a:lnTo>
                  <a:pt x="29559" y="261336"/>
                </a:lnTo>
                <a:close/>
              </a:path>
              <a:path w="144779" h="334645">
                <a:moveTo>
                  <a:pt x="41346" y="265983"/>
                </a:moveTo>
                <a:lnTo>
                  <a:pt x="36702" y="277748"/>
                </a:lnTo>
                <a:lnTo>
                  <a:pt x="70724" y="277748"/>
                </a:lnTo>
                <a:lnTo>
                  <a:pt x="70865" y="277621"/>
                </a:lnTo>
                <a:lnTo>
                  <a:pt x="41346" y="265983"/>
                </a:lnTo>
                <a:close/>
              </a:path>
              <a:path w="144779" h="334645">
                <a:moveTo>
                  <a:pt x="132587" y="0"/>
                </a:moveTo>
                <a:lnTo>
                  <a:pt x="29559" y="261336"/>
                </a:lnTo>
                <a:lnTo>
                  <a:pt x="41346" y="265983"/>
                </a:lnTo>
                <a:lnTo>
                  <a:pt x="144525" y="4572"/>
                </a:lnTo>
                <a:lnTo>
                  <a:pt x="132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1" name="object 41"/>
          <p:cNvSpPr/>
          <p:nvPr/>
        </p:nvSpPr>
        <p:spPr>
          <a:xfrm rot="6037898">
            <a:off x="6999885" y="3502109"/>
            <a:ext cx="563468" cy="357331"/>
          </a:xfrm>
          <a:custGeom>
            <a:avLst/>
            <a:gdLst/>
            <a:ahLst/>
            <a:cxnLst/>
            <a:rect l="l" t="t" r="r" b="b"/>
            <a:pathLst>
              <a:path w="821054" h="360045">
                <a:moveTo>
                  <a:pt x="748330" y="330824"/>
                </a:moveTo>
                <a:lnTo>
                  <a:pt x="735838" y="360045"/>
                </a:lnTo>
                <a:lnTo>
                  <a:pt x="820928" y="354838"/>
                </a:lnTo>
                <a:lnTo>
                  <a:pt x="804748" y="335788"/>
                </a:lnTo>
                <a:lnTo>
                  <a:pt x="759967" y="335788"/>
                </a:lnTo>
                <a:lnTo>
                  <a:pt x="748330" y="330824"/>
                </a:lnTo>
                <a:close/>
              </a:path>
              <a:path w="821054" h="360045">
                <a:moveTo>
                  <a:pt x="753339" y="319110"/>
                </a:moveTo>
                <a:lnTo>
                  <a:pt x="748330" y="330824"/>
                </a:lnTo>
                <a:lnTo>
                  <a:pt x="759967" y="335788"/>
                </a:lnTo>
                <a:lnTo>
                  <a:pt x="765048" y="324104"/>
                </a:lnTo>
                <a:lnTo>
                  <a:pt x="753339" y="319110"/>
                </a:lnTo>
                <a:close/>
              </a:path>
              <a:path w="821054" h="360045">
                <a:moveTo>
                  <a:pt x="765810" y="289941"/>
                </a:moveTo>
                <a:lnTo>
                  <a:pt x="753339" y="319110"/>
                </a:lnTo>
                <a:lnTo>
                  <a:pt x="765048" y="324104"/>
                </a:lnTo>
                <a:lnTo>
                  <a:pt x="759967" y="335788"/>
                </a:lnTo>
                <a:lnTo>
                  <a:pt x="804748" y="335788"/>
                </a:lnTo>
                <a:lnTo>
                  <a:pt x="765810" y="289941"/>
                </a:lnTo>
                <a:close/>
              </a:path>
              <a:path w="821054" h="360045">
                <a:moveTo>
                  <a:pt x="5080" y="0"/>
                </a:moveTo>
                <a:lnTo>
                  <a:pt x="0" y="11684"/>
                </a:lnTo>
                <a:lnTo>
                  <a:pt x="748330" y="330824"/>
                </a:lnTo>
                <a:lnTo>
                  <a:pt x="753339" y="319110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276600" y="3200400"/>
            <a:ext cx="308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685800" y="3200400"/>
            <a:ext cx="7848600" cy="1143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Bubble sort</a:t>
            </a:r>
            <a:endParaRPr sz="115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5258" y="521406"/>
            <a:ext cx="267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4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64" y="1645416"/>
            <a:ext cx="7004684" cy="14204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Idea: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Repeatedly pass through the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Swaps adjacent elements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out of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564" y="5172761"/>
            <a:ext cx="76009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Easier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implement, but slower than Insertion  sort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6545" y="3875584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073" y="3875584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8951" y="3875584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0770" y="3471135"/>
            <a:ext cx="95885" cy="5816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60"/>
              </a:spcBef>
            </a:pPr>
            <a:r>
              <a:rPr lang="en-US" spc="-5" dirty="0">
                <a:latin typeface="Arial"/>
                <a:cs typeface="Arial"/>
              </a:rPr>
              <a:t>j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33472" y="3681908"/>
            <a:ext cx="2520950" cy="76200"/>
          </a:xfrm>
          <a:custGeom>
            <a:avLst/>
            <a:gdLst/>
            <a:ahLst/>
            <a:cxnLst/>
            <a:rect l="l" t="t" r="r" b="b"/>
            <a:pathLst>
              <a:path w="2520950" h="76200">
                <a:moveTo>
                  <a:pt x="2444495" y="0"/>
                </a:moveTo>
                <a:lnTo>
                  <a:pt x="2444495" y="76200"/>
                </a:lnTo>
                <a:lnTo>
                  <a:pt x="2507995" y="44450"/>
                </a:lnTo>
                <a:lnTo>
                  <a:pt x="2457195" y="44450"/>
                </a:lnTo>
                <a:lnTo>
                  <a:pt x="2457195" y="31750"/>
                </a:lnTo>
                <a:lnTo>
                  <a:pt x="2507995" y="31750"/>
                </a:lnTo>
                <a:lnTo>
                  <a:pt x="2444495" y="0"/>
                </a:lnTo>
                <a:close/>
              </a:path>
              <a:path w="2520950" h="76200">
                <a:moveTo>
                  <a:pt x="244449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444495" y="44450"/>
                </a:lnTo>
                <a:lnTo>
                  <a:pt x="2444495" y="31750"/>
                </a:lnTo>
                <a:close/>
              </a:path>
              <a:path w="2520950" h="76200">
                <a:moveTo>
                  <a:pt x="2507995" y="31750"/>
                </a:moveTo>
                <a:lnTo>
                  <a:pt x="2457195" y="31750"/>
                </a:lnTo>
                <a:lnTo>
                  <a:pt x="2457195" y="44450"/>
                </a:lnTo>
                <a:lnTo>
                  <a:pt x="2507995" y="44450"/>
                </a:lnTo>
                <a:lnTo>
                  <a:pt x="2520695" y="38100"/>
                </a:lnTo>
                <a:lnTo>
                  <a:pt x="250799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39701"/>
              </p:ext>
            </p:extLst>
          </p:nvPr>
        </p:nvGraphicFramePr>
        <p:xfrm>
          <a:off x="2205227" y="4111677"/>
          <a:ext cx="3152136" cy="42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287337" y="222250"/>
            <a:ext cx="199866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2516"/>
              </p:ext>
            </p:extLst>
          </p:nvPr>
        </p:nvGraphicFramePr>
        <p:xfrm>
          <a:off x="336804" y="12054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7200" y="1711960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 rot="10800000">
            <a:off x="838200" y="1779269"/>
            <a:ext cx="2514600" cy="4953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40" y="2435732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 rot="10800000">
            <a:off x="1447800" y="2520695"/>
            <a:ext cx="2041140" cy="55756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69660"/>
              </p:ext>
            </p:extLst>
          </p:nvPr>
        </p:nvGraphicFramePr>
        <p:xfrm>
          <a:off x="4908803" y="1205483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2" name="object 82"/>
          <p:cNvSpPr txBox="1"/>
          <p:nvPr/>
        </p:nvSpPr>
        <p:spPr>
          <a:xfrm>
            <a:off x="7852409" y="2467482"/>
            <a:ext cx="70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1843" y="851718"/>
            <a:ext cx="2308965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16405" algn="ctr">
              <a:lnSpc>
                <a:spcPts val="1955"/>
              </a:lnSpc>
            </a:pPr>
            <a:r>
              <a:rPr lang="en-US" b="1" dirty="0" err="1" smtClean="0">
                <a:latin typeface="Arial"/>
                <a:cs typeface="Arial"/>
              </a:rPr>
              <a:t>i</a:t>
            </a:r>
            <a:r>
              <a:rPr lang="en-US" b="1" dirty="0" smtClean="0">
                <a:latin typeface="Arial"/>
                <a:cs typeface="Arial"/>
              </a:rPr>
              <a:t>= 1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25" name="object 19"/>
          <p:cNvSpPr txBox="1"/>
          <p:nvPr/>
        </p:nvSpPr>
        <p:spPr>
          <a:xfrm>
            <a:off x="1314200" y="32467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spc="-5" dirty="0" smtClean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6" name="object 21"/>
          <p:cNvSpPr/>
          <p:nvPr/>
        </p:nvSpPr>
        <p:spPr>
          <a:xfrm rot="10800000">
            <a:off x="1921260" y="3331758"/>
            <a:ext cx="1567680" cy="62231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9"/>
          <p:cNvSpPr txBox="1"/>
          <p:nvPr/>
        </p:nvSpPr>
        <p:spPr>
          <a:xfrm>
            <a:off x="1771400" y="40849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spc="-5" dirty="0" smtClean="0"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8" name="object 21"/>
          <p:cNvSpPr/>
          <p:nvPr/>
        </p:nvSpPr>
        <p:spPr>
          <a:xfrm rot="10800000">
            <a:off x="2378459" y="4114800"/>
            <a:ext cx="1027615" cy="189778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9"/>
          <p:cNvSpPr txBox="1"/>
          <p:nvPr/>
        </p:nvSpPr>
        <p:spPr>
          <a:xfrm>
            <a:off x="2152400" y="48469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spc="-5" dirty="0" smtClean="0"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0" name="object 21"/>
          <p:cNvSpPr/>
          <p:nvPr/>
        </p:nvSpPr>
        <p:spPr>
          <a:xfrm rot="10800000">
            <a:off x="2683258" y="4913845"/>
            <a:ext cx="898142" cy="115355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9"/>
          <p:cNvSpPr txBox="1"/>
          <p:nvPr/>
        </p:nvSpPr>
        <p:spPr>
          <a:xfrm>
            <a:off x="2457200" y="56851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spc="-5" dirty="0" smtClean="0"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2" name="object 21"/>
          <p:cNvSpPr/>
          <p:nvPr/>
        </p:nvSpPr>
        <p:spPr>
          <a:xfrm rot="10800000">
            <a:off x="3031740" y="5732694"/>
            <a:ext cx="457200" cy="163407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60249"/>
              </p:ext>
            </p:extLst>
          </p:nvPr>
        </p:nvGraphicFramePr>
        <p:xfrm>
          <a:off x="353064" y="19674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03022"/>
              </p:ext>
            </p:extLst>
          </p:nvPr>
        </p:nvGraphicFramePr>
        <p:xfrm>
          <a:off x="383543" y="2743200"/>
          <a:ext cx="3121658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90"/>
                <a:gridCol w="426067"/>
                <a:gridCol w="381000"/>
                <a:gridCol w="372805"/>
                <a:gridCol w="484418"/>
                <a:gridCol w="484418"/>
                <a:gridCol w="487160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95028"/>
              </p:ext>
            </p:extLst>
          </p:nvPr>
        </p:nvGraphicFramePr>
        <p:xfrm>
          <a:off x="353064" y="35676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92977"/>
              </p:ext>
            </p:extLst>
          </p:nvPr>
        </p:nvGraphicFramePr>
        <p:xfrm>
          <a:off x="353064" y="4343400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sz="18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58645"/>
              </p:ext>
            </p:extLst>
          </p:nvPr>
        </p:nvGraphicFramePr>
        <p:xfrm>
          <a:off x="381000" y="51678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2107"/>
              </p:ext>
            </p:extLst>
          </p:nvPr>
        </p:nvGraphicFramePr>
        <p:xfrm>
          <a:off x="381000" y="60060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Rectangle 141"/>
          <p:cNvSpPr/>
          <p:nvPr/>
        </p:nvSpPr>
        <p:spPr>
          <a:xfrm>
            <a:off x="4948930" y="753344"/>
            <a:ext cx="2244845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16405" algn="ctr">
              <a:lnSpc>
                <a:spcPts val="1955"/>
              </a:lnSpc>
            </a:pPr>
            <a:r>
              <a:rPr lang="en-US" b="1" dirty="0" err="1" smtClean="0">
                <a:latin typeface="Arial"/>
                <a:cs typeface="Arial"/>
              </a:rPr>
              <a:t>i</a:t>
            </a:r>
            <a:r>
              <a:rPr lang="en-US" b="1" dirty="0" smtClean="0">
                <a:latin typeface="Arial"/>
                <a:cs typeface="Arial"/>
              </a:rPr>
              <a:t>=2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43" name="object 6"/>
          <p:cNvSpPr txBox="1"/>
          <p:nvPr/>
        </p:nvSpPr>
        <p:spPr>
          <a:xfrm>
            <a:off x="4912741" y="1600200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4" name="object 7"/>
          <p:cNvSpPr/>
          <p:nvPr/>
        </p:nvSpPr>
        <p:spPr>
          <a:xfrm rot="10800000">
            <a:off x="5334000" y="1724025"/>
            <a:ext cx="2133600" cy="78106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45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43475"/>
              </p:ext>
            </p:extLst>
          </p:nvPr>
        </p:nvGraphicFramePr>
        <p:xfrm>
          <a:off x="4925064" y="1905000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6" name="object 6"/>
          <p:cNvSpPr txBox="1"/>
          <p:nvPr/>
        </p:nvSpPr>
        <p:spPr>
          <a:xfrm>
            <a:off x="5522341" y="2332396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7" name="object 7"/>
          <p:cNvSpPr/>
          <p:nvPr/>
        </p:nvSpPr>
        <p:spPr>
          <a:xfrm rot="10800000">
            <a:off x="5943600" y="2438400"/>
            <a:ext cx="1547822" cy="63248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48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72183"/>
              </p:ext>
            </p:extLst>
          </p:nvPr>
        </p:nvGraphicFramePr>
        <p:xfrm>
          <a:off x="4876800" y="2623479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9" name="object 6"/>
          <p:cNvSpPr txBox="1"/>
          <p:nvPr/>
        </p:nvSpPr>
        <p:spPr>
          <a:xfrm>
            <a:off x="5750941" y="3094396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0" name="object 7"/>
          <p:cNvSpPr/>
          <p:nvPr/>
        </p:nvSpPr>
        <p:spPr>
          <a:xfrm rot="10800000">
            <a:off x="6172200" y="3168980"/>
            <a:ext cx="1295400" cy="97542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51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34092"/>
              </p:ext>
            </p:extLst>
          </p:nvPr>
        </p:nvGraphicFramePr>
        <p:xfrm>
          <a:off x="4876800" y="3395557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2" name="object 7"/>
          <p:cNvSpPr/>
          <p:nvPr/>
        </p:nvSpPr>
        <p:spPr>
          <a:xfrm rot="10800000">
            <a:off x="6781800" y="3941058"/>
            <a:ext cx="685800" cy="143938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6"/>
          <p:cNvSpPr txBox="1"/>
          <p:nvPr/>
        </p:nvSpPr>
        <p:spPr>
          <a:xfrm>
            <a:off x="6360541" y="3810000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J=4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156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43289"/>
              </p:ext>
            </p:extLst>
          </p:nvPr>
        </p:nvGraphicFramePr>
        <p:xfrm>
          <a:off x="4848864" y="4111160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7" name="object 7"/>
          <p:cNvSpPr/>
          <p:nvPr/>
        </p:nvSpPr>
        <p:spPr>
          <a:xfrm rot="10800000">
            <a:off x="7086600" y="4577588"/>
            <a:ext cx="381000" cy="223011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6"/>
          <p:cNvSpPr txBox="1"/>
          <p:nvPr/>
        </p:nvSpPr>
        <p:spPr>
          <a:xfrm>
            <a:off x="6665341" y="4525603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J=5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159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7014"/>
              </p:ext>
            </p:extLst>
          </p:nvPr>
        </p:nvGraphicFramePr>
        <p:xfrm>
          <a:off x="4848864" y="4873160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2" name="Rectangle 161"/>
          <p:cNvSpPr/>
          <p:nvPr/>
        </p:nvSpPr>
        <p:spPr>
          <a:xfrm>
            <a:off x="152400" y="864145"/>
            <a:ext cx="3709978" cy="58011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771136" y="609600"/>
            <a:ext cx="3458464" cy="5029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lide Number Placeholder 163"/>
          <p:cNvSpPr>
            <a:spLocks noGrp="1"/>
          </p:cNvSpPr>
          <p:nvPr>
            <p:ph type="sldNum" sz="quarter" idx="12"/>
          </p:nvPr>
        </p:nvSpPr>
        <p:spPr>
          <a:xfrm>
            <a:off x="7734300" y="6425895"/>
            <a:ext cx="5334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287337" y="222250"/>
            <a:ext cx="199866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83933"/>
              </p:ext>
            </p:extLst>
          </p:nvPr>
        </p:nvGraphicFramePr>
        <p:xfrm>
          <a:off x="336804" y="12054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7200" y="1711960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 rot="10800000">
            <a:off x="838200" y="1779269"/>
            <a:ext cx="1540258" cy="45719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40" y="2435732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 rot="10800000" flipV="1">
            <a:off x="1447800" y="2474976"/>
            <a:ext cx="930658" cy="115824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41320"/>
              </p:ext>
            </p:extLst>
          </p:nvPr>
        </p:nvGraphicFramePr>
        <p:xfrm>
          <a:off x="4908803" y="1205483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2" name="object 82"/>
          <p:cNvSpPr txBox="1"/>
          <p:nvPr/>
        </p:nvSpPr>
        <p:spPr>
          <a:xfrm>
            <a:off x="7852409" y="2848482"/>
            <a:ext cx="704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1843" y="851718"/>
            <a:ext cx="2308965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16405" algn="ctr">
              <a:lnSpc>
                <a:spcPts val="1955"/>
              </a:lnSpc>
            </a:pPr>
            <a:r>
              <a:rPr lang="en-US" b="1" dirty="0" err="1" smtClean="0">
                <a:latin typeface="Arial"/>
                <a:cs typeface="Arial"/>
              </a:rPr>
              <a:t>i</a:t>
            </a:r>
            <a:r>
              <a:rPr lang="en-US" b="1" dirty="0" smtClean="0">
                <a:latin typeface="Arial"/>
                <a:cs typeface="Arial"/>
              </a:rPr>
              <a:t>= 3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25" name="object 19"/>
          <p:cNvSpPr txBox="1"/>
          <p:nvPr/>
        </p:nvSpPr>
        <p:spPr>
          <a:xfrm>
            <a:off x="1314200" y="32467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spc="-5" dirty="0" smtClean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6" name="object 21"/>
          <p:cNvSpPr/>
          <p:nvPr/>
        </p:nvSpPr>
        <p:spPr>
          <a:xfrm rot="10800000">
            <a:off x="1921260" y="3276600"/>
            <a:ext cx="457198" cy="100876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9"/>
          <p:cNvSpPr txBox="1"/>
          <p:nvPr/>
        </p:nvSpPr>
        <p:spPr>
          <a:xfrm>
            <a:off x="1771400" y="40087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spc="-5" dirty="0" smtClean="0"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8" name="object 21"/>
          <p:cNvSpPr/>
          <p:nvPr/>
        </p:nvSpPr>
        <p:spPr>
          <a:xfrm rot="10800000">
            <a:off x="2215162" y="4108329"/>
            <a:ext cx="304798" cy="152400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9"/>
          <p:cNvSpPr txBox="1"/>
          <p:nvPr/>
        </p:nvSpPr>
        <p:spPr>
          <a:xfrm>
            <a:off x="457200" y="48469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 smtClean="0">
                <a:latin typeface="Arial"/>
                <a:cs typeface="Arial"/>
              </a:rPr>
              <a:t>i </a:t>
            </a:r>
            <a:r>
              <a:rPr sz="1600" b="1" spc="-5" dirty="0" smtClean="0">
                <a:latin typeface="Arial"/>
                <a:cs typeface="Arial"/>
              </a:rPr>
              <a:t>=</a:t>
            </a:r>
            <a:r>
              <a:rPr sz="1600" b="1" spc="-80" dirty="0" smtClean="0">
                <a:latin typeface="Arial"/>
                <a:cs typeface="Arial"/>
              </a:rPr>
              <a:t> </a:t>
            </a:r>
            <a:r>
              <a:rPr lang="en-US" sz="1600" b="1" spc="-5" dirty="0">
                <a:latin typeface="Arial"/>
                <a:cs typeface="Arial"/>
              </a:rPr>
              <a:t>4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131" name="object 19"/>
          <p:cNvSpPr txBox="1"/>
          <p:nvPr/>
        </p:nvSpPr>
        <p:spPr>
          <a:xfrm>
            <a:off x="381000" y="56851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2" name="object 21"/>
          <p:cNvSpPr/>
          <p:nvPr/>
        </p:nvSpPr>
        <p:spPr>
          <a:xfrm rot="10800000">
            <a:off x="955539" y="5732694"/>
            <a:ext cx="1054039" cy="134706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9207"/>
              </p:ext>
            </p:extLst>
          </p:nvPr>
        </p:nvGraphicFramePr>
        <p:xfrm>
          <a:off x="353064" y="19674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46499"/>
              </p:ext>
            </p:extLst>
          </p:nvPr>
        </p:nvGraphicFramePr>
        <p:xfrm>
          <a:off x="383543" y="2743200"/>
          <a:ext cx="3121658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90"/>
                <a:gridCol w="426067"/>
                <a:gridCol w="381000"/>
                <a:gridCol w="372805"/>
                <a:gridCol w="484418"/>
                <a:gridCol w="484418"/>
                <a:gridCol w="487160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54456"/>
              </p:ext>
            </p:extLst>
          </p:nvPr>
        </p:nvGraphicFramePr>
        <p:xfrm>
          <a:off x="353064" y="3505200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0278"/>
              </p:ext>
            </p:extLst>
          </p:nvPr>
        </p:nvGraphicFramePr>
        <p:xfrm>
          <a:off x="353064" y="4267200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04114"/>
              </p:ext>
            </p:extLst>
          </p:nvPr>
        </p:nvGraphicFramePr>
        <p:xfrm>
          <a:off x="381000" y="51678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50415"/>
              </p:ext>
            </p:extLst>
          </p:nvPr>
        </p:nvGraphicFramePr>
        <p:xfrm>
          <a:off x="381000" y="6006083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3" name="object 6"/>
          <p:cNvSpPr txBox="1"/>
          <p:nvPr/>
        </p:nvSpPr>
        <p:spPr>
          <a:xfrm>
            <a:off x="5827141" y="1600200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4" name="object 7"/>
          <p:cNvSpPr/>
          <p:nvPr/>
        </p:nvSpPr>
        <p:spPr>
          <a:xfrm rot="10800000">
            <a:off x="6248400" y="1629155"/>
            <a:ext cx="381000" cy="154014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45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6342"/>
              </p:ext>
            </p:extLst>
          </p:nvPr>
        </p:nvGraphicFramePr>
        <p:xfrm>
          <a:off x="4925064" y="1905000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68320"/>
              </p:ext>
            </p:extLst>
          </p:nvPr>
        </p:nvGraphicFramePr>
        <p:xfrm>
          <a:off x="4848864" y="3005328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9" name="object 6"/>
          <p:cNvSpPr txBox="1"/>
          <p:nvPr/>
        </p:nvSpPr>
        <p:spPr>
          <a:xfrm>
            <a:off x="4953000" y="3475396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0" name="object 7"/>
          <p:cNvSpPr/>
          <p:nvPr/>
        </p:nvSpPr>
        <p:spPr>
          <a:xfrm rot="10800000">
            <a:off x="5374258" y="3505200"/>
            <a:ext cx="645541" cy="18382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51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28992"/>
              </p:ext>
            </p:extLst>
          </p:nvPr>
        </p:nvGraphicFramePr>
        <p:xfrm>
          <a:off x="4876800" y="3776557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2" name="object 7"/>
          <p:cNvSpPr/>
          <p:nvPr/>
        </p:nvSpPr>
        <p:spPr>
          <a:xfrm rot="10800000">
            <a:off x="5780410" y="4247081"/>
            <a:ext cx="391790" cy="178107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6"/>
          <p:cNvSpPr txBox="1"/>
          <p:nvPr/>
        </p:nvSpPr>
        <p:spPr>
          <a:xfrm>
            <a:off x="5410200" y="4191000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J=2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156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3859"/>
              </p:ext>
            </p:extLst>
          </p:nvPr>
        </p:nvGraphicFramePr>
        <p:xfrm>
          <a:off x="4848864" y="4529328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19"/>
          <p:cNvSpPr txBox="1"/>
          <p:nvPr/>
        </p:nvSpPr>
        <p:spPr>
          <a:xfrm>
            <a:off x="886022" y="65233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lang="en-US" sz="1600" spc="-80" dirty="0" smtClean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3" name="object 21"/>
          <p:cNvSpPr/>
          <p:nvPr/>
        </p:nvSpPr>
        <p:spPr>
          <a:xfrm rot="10800000">
            <a:off x="1460561" y="6570893"/>
            <a:ext cx="549018" cy="197189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6764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16764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764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6764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764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16764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764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16764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764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16764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764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16764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76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16764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764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6764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764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/>
          <p:cNvSpPr txBox="1"/>
          <p:nvPr/>
        </p:nvSpPr>
        <p:spPr>
          <a:xfrm>
            <a:off x="4958815" y="2620603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 smtClean="0">
                <a:latin typeface="Arial"/>
                <a:cs typeface="Arial"/>
              </a:rPr>
              <a:t>i </a:t>
            </a:r>
            <a:r>
              <a:rPr sz="1600" b="1" spc="-5" dirty="0" smtClean="0">
                <a:latin typeface="Arial"/>
                <a:cs typeface="Arial"/>
              </a:rPr>
              <a:t>=</a:t>
            </a:r>
            <a:r>
              <a:rPr sz="1600" b="1" spc="-80" dirty="0" smtClean="0">
                <a:latin typeface="Arial"/>
                <a:cs typeface="Arial"/>
              </a:rPr>
              <a:t> </a:t>
            </a:r>
            <a:r>
              <a:rPr lang="en-US" sz="1600" b="1" spc="-5" dirty="0" smtClean="0">
                <a:latin typeface="Arial"/>
                <a:cs typeface="Arial"/>
              </a:rPr>
              <a:t>5</a:t>
            </a:r>
            <a:endParaRPr sz="1600" b="1" dirty="0">
              <a:latin typeface="Arial"/>
              <a:cs typeface="Arial"/>
            </a:endParaRPr>
          </a:p>
        </p:txBody>
      </p:sp>
      <p:graphicFrame>
        <p:nvGraphicFramePr>
          <p:cNvPr id="4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43259"/>
              </p:ext>
            </p:extLst>
          </p:nvPr>
        </p:nvGraphicFramePr>
        <p:xfrm>
          <a:off x="4849361" y="5369347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6"/>
          <p:cNvSpPr txBox="1"/>
          <p:nvPr/>
        </p:nvSpPr>
        <p:spPr>
          <a:xfrm>
            <a:off x="4969757" y="5875824"/>
            <a:ext cx="4974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J=1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7" name="object 7"/>
          <p:cNvSpPr/>
          <p:nvPr/>
        </p:nvSpPr>
        <p:spPr>
          <a:xfrm rot="10800000">
            <a:off x="5350757" y="5943132"/>
            <a:ext cx="314379" cy="45719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209800" y="31750"/>
                </a:moveTo>
                <a:lnTo>
                  <a:pt x="2159000" y="31750"/>
                </a:lnTo>
                <a:lnTo>
                  <a:pt x="21590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22098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20900" y="31750"/>
                </a:lnTo>
                <a:close/>
              </a:path>
              <a:path w="2209800" h="76200">
                <a:moveTo>
                  <a:pt x="20320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2209800" h="76200">
                <a:moveTo>
                  <a:pt x="19431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2209800" h="76200">
                <a:moveTo>
                  <a:pt x="1854200" y="31750"/>
                </a:moveTo>
                <a:lnTo>
                  <a:pt x="1803400" y="31750"/>
                </a:lnTo>
                <a:lnTo>
                  <a:pt x="18034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2209800" h="76200">
                <a:moveTo>
                  <a:pt x="17653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65300" y="44450"/>
                </a:lnTo>
                <a:lnTo>
                  <a:pt x="1765300" y="31750"/>
                </a:lnTo>
                <a:close/>
              </a:path>
              <a:path w="2209800" h="76200">
                <a:moveTo>
                  <a:pt x="16764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22098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2209800" h="76200">
                <a:moveTo>
                  <a:pt x="1498600" y="31750"/>
                </a:moveTo>
                <a:lnTo>
                  <a:pt x="1447800" y="31750"/>
                </a:lnTo>
                <a:lnTo>
                  <a:pt x="14478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2209800" h="76200">
                <a:moveTo>
                  <a:pt x="14097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2209800" h="76200">
                <a:moveTo>
                  <a:pt x="13208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2209800" h="76200">
                <a:moveTo>
                  <a:pt x="12319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2209800" h="76200">
                <a:moveTo>
                  <a:pt x="1143000" y="31750"/>
                </a:moveTo>
                <a:lnTo>
                  <a:pt x="1092200" y="31750"/>
                </a:lnTo>
                <a:lnTo>
                  <a:pt x="1092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2209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54100" y="31750"/>
                </a:lnTo>
                <a:close/>
              </a:path>
              <a:path w="2209800" h="76200">
                <a:moveTo>
                  <a:pt x="9652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2209800" h="76200">
                <a:moveTo>
                  <a:pt x="8763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2209800" h="76200">
                <a:moveTo>
                  <a:pt x="787400" y="31750"/>
                </a:moveTo>
                <a:lnTo>
                  <a:pt x="736600" y="31750"/>
                </a:lnTo>
                <a:lnTo>
                  <a:pt x="7366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2209800" h="76200">
                <a:moveTo>
                  <a:pt x="6985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98500" y="44450"/>
                </a:lnTo>
                <a:lnTo>
                  <a:pt x="698500" y="31750"/>
                </a:lnTo>
                <a:close/>
              </a:path>
              <a:path w="22098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22098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22098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22098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22098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22098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220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9"/>
          <p:cNvSpPr txBox="1"/>
          <p:nvPr/>
        </p:nvSpPr>
        <p:spPr>
          <a:xfrm>
            <a:off x="5353297" y="6599596"/>
            <a:ext cx="695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 </a:t>
            </a:r>
            <a:r>
              <a:rPr sz="1600" spc="-5" dirty="0" smtClean="0">
                <a:latin typeface="Arial"/>
                <a:cs typeface="Arial"/>
              </a:rPr>
              <a:t>=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24400" y="5015582"/>
            <a:ext cx="2308965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16405" algn="ctr">
              <a:lnSpc>
                <a:spcPts val="1955"/>
              </a:lnSpc>
            </a:pPr>
            <a:r>
              <a:rPr lang="en-US" b="1" dirty="0" err="1" smtClean="0">
                <a:latin typeface="Arial"/>
                <a:cs typeface="Arial"/>
              </a:rPr>
              <a:t>i</a:t>
            </a:r>
            <a:r>
              <a:rPr lang="en-US" b="1" dirty="0" smtClean="0">
                <a:latin typeface="Arial"/>
                <a:cs typeface="Arial"/>
              </a:rPr>
              <a:t>= 6</a:t>
            </a:r>
            <a:endParaRPr lang="en-US" b="1" dirty="0">
              <a:latin typeface="Arial"/>
              <a:cs typeface="Arial"/>
            </a:endParaRPr>
          </a:p>
        </p:txBody>
      </p:sp>
      <p:graphicFrame>
        <p:nvGraphicFramePr>
          <p:cNvPr id="50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10837"/>
              </p:ext>
            </p:extLst>
          </p:nvPr>
        </p:nvGraphicFramePr>
        <p:xfrm>
          <a:off x="4865621" y="6131347"/>
          <a:ext cx="3152136" cy="47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7091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en-US" sz="1800" kern="1200" dirty="0" smtClean="0">
                          <a:solidFill>
                            <a:srgbClr val="33339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kumimoji="0" sz="1800" kern="1200" dirty="0">
                        <a:solidFill>
                          <a:srgbClr val="3333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762000"/>
            <a:ext cx="3581400" cy="40849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000" y="2619754"/>
            <a:ext cx="3562600" cy="24411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8897" y="6409096"/>
            <a:ext cx="5334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564" y="358748"/>
            <a:ext cx="70176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Bubble</a:t>
            </a:r>
            <a:r>
              <a:rPr sz="4000" spc="-55" dirty="0"/>
              <a:t> </a:t>
            </a:r>
            <a:r>
              <a:rPr sz="4000" spc="-5" dirty="0" smtClean="0"/>
              <a:t>Sort</a:t>
            </a:r>
            <a:r>
              <a:rPr lang="en-US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pseudo-code</a:t>
            </a:r>
            <a:endParaRPr sz="40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01726"/>
              </p:ext>
            </p:extLst>
          </p:nvPr>
        </p:nvGraphicFramePr>
        <p:xfrm>
          <a:off x="4772662" y="4412742"/>
          <a:ext cx="3152138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45"/>
                <a:gridCol w="449580"/>
                <a:gridCol w="450850"/>
                <a:gridCol w="452119"/>
                <a:gridCol w="450850"/>
                <a:gridCol w="449580"/>
                <a:gridCol w="450214"/>
              </a:tblGrid>
              <a:tr h="423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818763" y="4836160"/>
            <a:ext cx="4159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Arial"/>
                <a:cs typeface="Arial"/>
              </a:rPr>
              <a:t>j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668668"/>
            <a:ext cx="6574155" cy="22499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lang="en-US" sz="2400" i="1" spc="-55" dirty="0" smtClean="0">
                <a:solidFill>
                  <a:schemeClr val="tx1"/>
                </a:solidFill>
                <a:latin typeface="Calibri"/>
                <a:cs typeface="Calibri"/>
              </a:rPr>
              <a:t>Algorithm</a:t>
            </a:r>
            <a:r>
              <a:rPr lang="en-US" sz="2400" i="1" spc="-55" dirty="0" smtClean="0">
                <a:solidFill>
                  <a:srgbClr val="DD0011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Bubble-sort</a:t>
            </a:r>
            <a:r>
              <a:rPr sz="2400" spc="-5" dirty="0" smtClean="0">
                <a:latin typeface="Arial"/>
                <a:cs typeface="Arial"/>
              </a:rPr>
              <a:t>(A</a:t>
            </a:r>
            <a:r>
              <a:rPr lang="en-US" sz="2400" spc="-5" dirty="0" smtClean="0">
                <a:latin typeface="Arial"/>
                <a:cs typeface="Arial"/>
              </a:rPr>
              <a:t>, n</a:t>
            </a:r>
            <a:r>
              <a:rPr sz="2400" spc="-5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Arial"/>
                <a:cs typeface="Arial"/>
              </a:rPr>
              <a:t>for </a:t>
            </a:r>
            <a:r>
              <a:rPr sz="2400" dirty="0" err="1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dirty="0" smtClean="0">
                <a:latin typeface="Symbol"/>
                <a:cs typeface="Symbol"/>
              </a:rPr>
              <a:t>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Comic Sans MS"/>
                <a:cs typeface="Comic Sans MS"/>
              </a:rPr>
              <a:t>1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Comic Sans MS"/>
                <a:cs typeface="Comic Sans MS"/>
              </a:rPr>
              <a:t>n-1 </a:t>
            </a:r>
            <a:r>
              <a:rPr lang="en-US" sz="2400" b="1" spc="-5" dirty="0" smtClean="0">
                <a:latin typeface="Comic Sans MS"/>
                <a:cs typeface="Comic Sans MS"/>
              </a:rPr>
              <a:t>do</a:t>
            </a:r>
            <a:endParaRPr sz="2400" b="1" dirty="0" smtClean="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dirty="0" smtClean="0">
                <a:latin typeface="Arial"/>
                <a:cs typeface="Arial"/>
              </a:rPr>
              <a:t>for </a:t>
            </a:r>
            <a:r>
              <a:rPr sz="2400" dirty="0" smtClean="0">
                <a:latin typeface="Comic Sans MS"/>
                <a:cs typeface="Comic Sans MS"/>
              </a:rPr>
              <a:t>j </a:t>
            </a:r>
            <a:r>
              <a:rPr sz="2400" dirty="0" smtClean="0">
                <a:latin typeface="Symbol"/>
                <a:cs typeface="Symbol"/>
              </a:rPr>
              <a:t>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omic Sans MS"/>
                <a:cs typeface="Comic Sans MS"/>
              </a:rPr>
              <a:t>1 </a:t>
            </a:r>
            <a:r>
              <a:rPr sz="2400" b="1" dirty="0" smtClean="0">
                <a:latin typeface="Arial"/>
                <a:cs typeface="Arial"/>
              </a:rPr>
              <a:t>to </a:t>
            </a:r>
            <a:r>
              <a:rPr lang="en-US" sz="2400" dirty="0" smtClean="0">
                <a:latin typeface="Comic Sans MS"/>
                <a:cs typeface="Arial"/>
              </a:rPr>
              <a:t>n-</a:t>
            </a:r>
            <a:r>
              <a:rPr lang="en-US" sz="2400" dirty="0" err="1" smtClean="0">
                <a:latin typeface="Comic Sans MS"/>
                <a:cs typeface="Arial"/>
              </a:rPr>
              <a:t>i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r>
              <a:rPr lang="en-US" sz="2400" b="1" dirty="0" smtClean="0">
                <a:latin typeface="Comic Sans MS"/>
                <a:cs typeface="Comic Sans MS"/>
              </a:rPr>
              <a:t>do</a:t>
            </a:r>
            <a:endParaRPr sz="2400" b="1" dirty="0" smtClean="0">
              <a:latin typeface="Comic Sans MS"/>
              <a:cs typeface="Comic Sans MS"/>
            </a:endParaRPr>
          </a:p>
          <a:p>
            <a:pPr marL="1769745">
              <a:lnSpc>
                <a:spcPct val="100000"/>
              </a:lnSpc>
              <a:spcBef>
                <a:spcPts val="575"/>
              </a:spcBef>
            </a:pPr>
            <a:r>
              <a:rPr sz="2400" b="1" dirty="0" smtClean="0">
                <a:latin typeface="Arial"/>
                <a:cs typeface="Arial"/>
              </a:rPr>
              <a:t>if </a:t>
            </a:r>
            <a:r>
              <a:rPr sz="2400" spc="-5" dirty="0">
                <a:latin typeface="Comic Sans MS"/>
                <a:cs typeface="Comic Sans MS"/>
              </a:rPr>
              <a:t>A[j] </a:t>
            </a:r>
            <a:r>
              <a:rPr lang="en-US" sz="2400" dirty="0" smtClean="0">
                <a:latin typeface="Comic Sans MS"/>
                <a:cs typeface="Comic Sans MS"/>
              </a:rPr>
              <a:t>&gt; </a:t>
            </a:r>
            <a:r>
              <a:rPr sz="2400" spc="-5" dirty="0" smtClean="0">
                <a:latin typeface="Comic Sans MS"/>
                <a:cs typeface="Comic Sans MS"/>
              </a:rPr>
              <a:t>A[j</a:t>
            </a:r>
            <a:r>
              <a:rPr sz="2400" spc="-110" dirty="0" smtClean="0">
                <a:latin typeface="Comic Sans MS"/>
                <a:cs typeface="Comic Sans MS"/>
              </a:rPr>
              <a:t> </a:t>
            </a:r>
            <a:r>
              <a:rPr lang="en-US" sz="2400" spc="-5" dirty="0">
                <a:latin typeface="Comic Sans MS"/>
                <a:cs typeface="Comic Sans MS"/>
              </a:rPr>
              <a:t>+</a:t>
            </a:r>
            <a:r>
              <a:rPr sz="2400" spc="-5" dirty="0" smtClean="0">
                <a:latin typeface="Comic Sans MS"/>
                <a:cs typeface="Comic Sans MS"/>
              </a:rPr>
              <a:t>1]</a:t>
            </a:r>
            <a:r>
              <a:rPr lang="en-US" sz="2400" spc="-5" dirty="0" smtClean="0">
                <a:latin typeface="Comic Sans MS"/>
                <a:cs typeface="Comic Sans MS"/>
              </a:rPr>
              <a:t> </a:t>
            </a:r>
            <a:r>
              <a:rPr lang="en-US" sz="2400" b="1" spc="-5" dirty="0" smtClean="0">
                <a:latin typeface="Comic Sans MS"/>
                <a:cs typeface="Comic Sans MS"/>
              </a:rPr>
              <a:t>then</a:t>
            </a:r>
            <a:endParaRPr sz="2400" b="1" dirty="0">
              <a:latin typeface="Comic Sans MS"/>
              <a:cs typeface="Comic Sans MS"/>
            </a:endParaRPr>
          </a:p>
          <a:p>
            <a:pPr marL="2515235">
              <a:lnSpc>
                <a:spcPts val="2675"/>
              </a:lnSpc>
              <a:spcBef>
                <a:spcPts val="580"/>
              </a:spcBef>
            </a:pPr>
            <a:r>
              <a:rPr sz="2400" spc="-5" dirty="0" smtClean="0">
                <a:latin typeface="Arial"/>
                <a:cs typeface="Arial"/>
              </a:rPr>
              <a:t>exchange </a:t>
            </a:r>
            <a:r>
              <a:rPr sz="2400" spc="-5" dirty="0" smtClean="0">
                <a:latin typeface="Comic Sans MS"/>
                <a:cs typeface="Comic Sans MS"/>
              </a:rPr>
              <a:t>A[j</a:t>
            </a:r>
            <a:r>
              <a:rPr sz="2400" spc="-5" dirty="0">
                <a:latin typeface="Comic Sans MS"/>
                <a:cs typeface="Comic Sans MS"/>
              </a:rPr>
              <a:t>] </a:t>
            </a:r>
            <a:r>
              <a:rPr sz="2400" dirty="0" smtClean="0">
                <a:latin typeface="Symbol"/>
                <a:cs typeface="Symbol"/>
              </a:rPr>
              <a:t></a:t>
            </a:r>
            <a:r>
              <a:rPr sz="2400" spc="6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Comic Sans MS"/>
                <a:cs typeface="Comic Sans MS"/>
              </a:rPr>
              <a:t>A[j-1]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0314" y="4927389"/>
            <a:ext cx="2528570" cy="76200"/>
          </a:xfrm>
          <a:custGeom>
            <a:avLst/>
            <a:gdLst/>
            <a:ahLst/>
            <a:cxnLst/>
            <a:rect l="l" t="t" r="r" b="b"/>
            <a:pathLst>
              <a:path w="2528570" h="76200">
                <a:moveTo>
                  <a:pt x="2452116" y="0"/>
                </a:moveTo>
                <a:lnTo>
                  <a:pt x="2452116" y="76200"/>
                </a:lnTo>
                <a:lnTo>
                  <a:pt x="2515616" y="44450"/>
                </a:lnTo>
                <a:lnTo>
                  <a:pt x="2464816" y="44450"/>
                </a:lnTo>
                <a:lnTo>
                  <a:pt x="2464816" y="31750"/>
                </a:lnTo>
                <a:lnTo>
                  <a:pt x="2515616" y="31750"/>
                </a:lnTo>
                <a:lnTo>
                  <a:pt x="2452116" y="0"/>
                </a:lnTo>
                <a:close/>
              </a:path>
              <a:path w="2528570" h="76200">
                <a:moveTo>
                  <a:pt x="24521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452116" y="44450"/>
                </a:lnTo>
                <a:lnTo>
                  <a:pt x="2452116" y="31750"/>
                </a:lnTo>
                <a:close/>
              </a:path>
              <a:path w="2528570" h="76200">
                <a:moveTo>
                  <a:pt x="2515616" y="31750"/>
                </a:moveTo>
                <a:lnTo>
                  <a:pt x="2464816" y="31750"/>
                </a:lnTo>
                <a:lnTo>
                  <a:pt x="2464816" y="44450"/>
                </a:lnTo>
                <a:lnTo>
                  <a:pt x="2515616" y="44450"/>
                </a:lnTo>
                <a:lnTo>
                  <a:pt x="2528316" y="38100"/>
                </a:lnTo>
                <a:lnTo>
                  <a:pt x="251561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36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Agenda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76400"/>
            <a:ext cx="6207760" cy="46865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5692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698500" lvl="1" indent="-228600">
              <a:spcBef>
                <a:spcPts val="484"/>
              </a:spcBef>
              <a:buClr>
                <a:schemeClr val="tx2"/>
              </a:buClr>
              <a:buChar char="•"/>
              <a:tabLst>
                <a:tab pos="1155700" algn="l"/>
                <a:tab pos="11563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698500" lvl="1" indent="-228600">
              <a:spcBef>
                <a:spcPts val="480"/>
              </a:spcBef>
              <a:buClr>
                <a:schemeClr val="tx2"/>
              </a:buClr>
              <a:buChar char="•"/>
              <a:tabLst>
                <a:tab pos="1155700" algn="l"/>
                <a:tab pos="115633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Insertion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355600" indent="-342900">
              <a:spcBef>
                <a:spcPts val="57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56920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lang="en-US" sz="2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spcBef>
                <a:spcPts val="489"/>
              </a:spcBef>
              <a:buClr>
                <a:schemeClr val="tx2"/>
              </a:buClr>
              <a:buChar char="•"/>
              <a:tabLst>
                <a:tab pos="1155700" algn="l"/>
                <a:tab pos="11563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698500" lvl="1" indent="-228600">
              <a:spcBef>
                <a:spcPts val="480"/>
              </a:spcBef>
              <a:buClr>
                <a:schemeClr val="tx2"/>
              </a:buClr>
              <a:buChar char="•"/>
              <a:tabLst>
                <a:tab pos="1155700" algn="l"/>
                <a:tab pos="11563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Bubble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57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56920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spcBef>
                <a:spcPts val="484"/>
              </a:spcBef>
              <a:buClr>
                <a:schemeClr val="tx2"/>
              </a:buClr>
              <a:buChar char="•"/>
              <a:tabLst>
                <a:tab pos="1155700" algn="l"/>
                <a:tab pos="11563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698500" lvl="1" indent="-228600">
              <a:spcBef>
                <a:spcPts val="480"/>
              </a:spcBef>
              <a:buClr>
                <a:schemeClr val="tx2"/>
              </a:buClr>
              <a:buChar char="•"/>
              <a:tabLst>
                <a:tab pos="1155700" algn="l"/>
                <a:tab pos="11563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Selection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z="2000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z="2000"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08000"/>
            <a:ext cx="6010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Bubble-Sort Running Time</a:t>
            </a:r>
            <a:endParaRPr sz="4000" dirty="0"/>
          </a:p>
        </p:txBody>
      </p:sp>
      <p:sp>
        <p:nvSpPr>
          <p:cNvPr id="12" name="object 12"/>
          <p:cNvSpPr txBox="1"/>
          <p:nvPr/>
        </p:nvSpPr>
        <p:spPr>
          <a:xfrm>
            <a:off x="1282065" y="5793066"/>
            <a:ext cx="3137535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mic Sans MS"/>
                <a:cs typeface="Comic Sans MS"/>
              </a:rPr>
              <a:t>Thus,T(n) </a:t>
            </a:r>
            <a:r>
              <a:rPr sz="2200" dirty="0" smtClean="0">
                <a:latin typeface="Comic Sans MS"/>
                <a:cs typeface="Comic Sans MS"/>
              </a:rPr>
              <a:t>=</a:t>
            </a:r>
            <a:r>
              <a:rPr lang="en-US" sz="2200" spc="-5" dirty="0">
                <a:latin typeface="Symbol"/>
                <a:cs typeface="Symbol"/>
              </a:rPr>
              <a:t> </a:t>
            </a:r>
            <a:r>
              <a:rPr sz="2200" spc="-30" dirty="0" smtClean="0"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333399"/>
                </a:solidFill>
                <a:latin typeface="Comic Sans MS"/>
                <a:cs typeface="Comic Sans MS"/>
              </a:rPr>
              <a:t>(n</a:t>
            </a:r>
            <a:r>
              <a:rPr sz="2200" spc="-7" baseline="24305" dirty="0">
                <a:solidFill>
                  <a:srgbClr val="333399"/>
                </a:solidFill>
                <a:latin typeface="Comic Sans MS"/>
                <a:cs typeface="Comic Sans MS"/>
              </a:rPr>
              <a:t>2</a:t>
            </a:r>
            <a:r>
              <a:rPr sz="2200" spc="-5" dirty="0">
                <a:solidFill>
                  <a:srgbClr val="333399"/>
                </a:solidFill>
                <a:latin typeface="Comic Sans MS"/>
                <a:cs typeface="Comic Sans MS"/>
              </a:rPr>
              <a:t>)</a:t>
            </a:r>
            <a:endParaRPr sz="2200" dirty="0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1211714" y="5381590"/>
                <a:ext cx="7456153" cy="541687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  <a:tabLst>
                    <a:tab pos="953135" algn="l"/>
                    <a:tab pos="4309745" algn="l"/>
                  </a:tabLst>
                </a:pPr>
                <a:r>
                  <a:rPr lang="en-US" sz="2000" i="1" spc="5" dirty="0" smtClean="0">
                    <a:latin typeface="Times New Roman"/>
                    <a:cs typeface="Times New Roman"/>
                  </a:rPr>
                  <a:t>wh</a:t>
                </a:r>
                <a:r>
                  <a:rPr lang="en-US" sz="2000" i="1" spc="-10" dirty="0">
                    <a:latin typeface="Times New Roman"/>
                    <a:cs typeface="Times New Roman"/>
                  </a:rPr>
                  <a:t>e</a:t>
                </a:r>
                <a:r>
                  <a:rPr lang="en-US" sz="2000" i="1" spc="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30" dirty="0">
                    <a:latin typeface="Times New Roman"/>
                    <a:cs typeface="Times New Roman"/>
                  </a:rPr>
                  <a:t>e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ar-EG" sz="2200" b="1" i="1" spc="217" baseline="-3654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200" b="1" i="1" spc="217" baseline="-3654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=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sz="22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14" y="5381590"/>
                <a:ext cx="7456153" cy="541687"/>
              </a:xfrm>
              <a:prstGeom prst="rect">
                <a:avLst/>
              </a:prstGeom>
              <a:blipFill rotWithShape="0">
                <a:blip r:embed="rId3"/>
                <a:stretch>
                  <a:fillRect l="-1962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5"/>
              <p:cNvSpPr txBox="1"/>
              <p:nvPr/>
            </p:nvSpPr>
            <p:spPr>
              <a:xfrm>
                <a:off x="491254" y="4038600"/>
                <a:ext cx="8805146" cy="32573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r>
                  <a:rPr lang="en-US" sz="2000" b="1" spc="-10" dirty="0" smtClean="0">
                    <a:latin typeface="Comic Sans MS"/>
                    <a:cs typeface="Comic Sans MS"/>
                  </a:rPr>
                  <a:t>T(n)</a:t>
                </a:r>
                <a:r>
                  <a:rPr lang="en-US" sz="2000" b="1" spc="10" dirty="0">
                    <a:latin typeface="Comic Sans MS"/>
                    <a:cs typeface="Comic Sans MS"/>
                  </a:rPr>
                  <a:t> </a:t>
                </a:r>
                <a:r>
                  <a:rPr lang="en-US" sz="2000" b="1" spc="-5" dirty="0">
                    <a:latin typeface="Comic Sans MS"/>
                    <a:cs typeface="Comic Sans MS"/>
                  </a:rPr>
                  <a:t>=	</a:t>
                </a:r>
                <a:r>
                  <a:rPr lang="en-US" sz="2000" b="1" spc="-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000" b="1" spc="-7" baseline="-21021" dirty="0" smtClean="0">
                    <a:latin typeface="Comic Sans MS"/>
                    <a:cs typeface="Comic Sans MS"/>
                  </a:rPr>
                  <a:t>1</a:t>
                </a:r>
                <a:r>
                  <a:rPr lang="en-US" sz="2000" b="1" spc="-5" dirty="0" smtClean="0">
                    <a:latin typeface="Comic Sans MS"/>
                    <a:cs typeface="Comic Sans MS"/>
                  </a:rPr>
                  <a:t>(n)</a:t>
                </a:r>
                <a:r>
                  <a:rPr lang="en-US" sz="2000" b="1" spc="15" dirty="0" smtClean="0">
                    <a:latin typeface="Comic Sans MS"/>
                    <a:cs typeface="Comic Sans MS"/>
                  </a:rPr>
                  <a:t> </a:t>
                </a:r>
                <a:r>
                  <a:rPr lang="en-US" sz="2000" b="1" spc="-5" dirty="0" smtClean="0">
                    <a:latin typeface="Comic Sans MS"/>
                    <a:cs typeface="Comic Sans MS"/>
                  </a:rPr>
                  <a:t>+</a:t>
                </a:r>
                <a:r>
                  <a:rPr lang="en-US" sz="20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000" b="1" spc="7" baseline="-21021" dirty="0" smtClean="0">
                    <a:latin typeface="Comic Sans MS"/>
                    <a:cs typeface="Comic Sans MS"/>
                  </a:rPr>
                  <a:t>2</a:t>
                </a:r>
                <a:r>
                  <a:rPr lang="en-US" sz="2000" b="1" spc="-82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0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EG" sz="2000" b="1" spc="7" baseline="7625" dirty="0" smtClean="0">
                    <a:latin typeface="Symbol"/>
                    <a:cs typeface="Symbol"/>
                  </a:rPr>
                  <a:t></a:t>
                </a:r>
                <a:r>
                  <a:rPr lang="ar-EG" sz="2000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000" b="1" spc="5" dirty="0">
                    <a:latin typeface="Comic Sans MS"/>
                    <a:cs typeface="Comic Sans MS"/>
                  </a:rPr>
                  <a:t>c</a:t>
                </a:r>
                <a:r>
                  <a:rPr lang="en-US" sz="2000" b="1" spc="7" baseline="-21021" dirty="0">
                    <a:latin typeface="Comic Sans MS"/>
                    <a:cs typeface="Comic Sans MS"/>
                  </a:rPr>
                  <a:t>3</a:t>
                </a:r>
                <a:r>
                  <a:rPr lang="en-US" sz="2000" b="1" spc="-89" baseline="-21021" dirty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0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EG" sz="2000" b="1" spc="22" baseline="7777" dirty="0" smtClean="0">
                    <a:latin typeface="Symbol"/>
                    <a:cs typeface="Symbol"/>
                  </a:rPr>
                  <a:t></a:t>
                </a:r>
                <a:r>
                  <a:rPr lang="en-US" sz="20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000" b="1" spc="7" baseline="-21021" dirty="0" smtClean="0">
                    <a:latin typeface="Comic Sans MS"/>
                    <a:cs typeface="Comic Sans MS"/>
                  </a:rPr>
                  <a:t>4</a:t>
                </a:r>
                <a:r>
                  <a:rPr lang="en-US" sz="2000" b="1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0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sz="2000" b="1" baseline="-21021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2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4" y="4038600"/>
                <a:ext cx="8805146" cy="325730"/>
              </a:xfrm>
              <a:prstGeom prst="rect">
                <a:avLst/>
              </a:prstGeom>
              <a:blipFill rotWithShape="0">
                <a:blip r:embed="rId4"/>
                <a:stretch>
                  <a:fillRect l="-1662" t="-90566" b="-15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30"/>
              <p:cNvSpPr txBox="1"/>
              <p:nvPr/>
            </p:nvSpPr>
            <p:spPr>
              <a:xfrm>
                <a:off x="1103765" y="4684415"/>
                <a:ext cx="4718050" cy="5540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000" spc="-5" dirty="0" smtClean="0">
                    <a:latin typeface="Comic Sans MS"/>
                    <a:cs typeface="Comic Sans MS"/>
                  </a:rPr>
                  <a:t>= </a:t>
                </a:r>
                <a:r>
                  <a:rPr lang="en-US" sz="2000" spc="-5" dirty="0">
                    <a:latin typeface="Symbol"/>
                    <a:cs typeface="Symbol"/>
                  </a:rPr>
                  <a:t></a:t>
                </a:r>
                <a:r>
                  <a:rPr lang="en-US" sz="2000" spc="-5" dirty="0">
                    <a:latin typeface="Comic Sans MS"/>
                    <a:cs typeface="Comic Sans MS"/>
                  </a:rPr>
                  <a:t>(n) + </a:t>
                </a:r>
                <a:r>
                  <a:rPr lang="en-US" sz="2000" dirty="0">
                    <a:latin typeface="Comic Sans MS"/>
                    <a:cs typeface="Comic Sans MS"/>
                  </a:rPr>
                  <a:t>(c</a:t>
                </a:r>
                <a:r>
                  <a:rPr lang="en-US" sz="2000" baseline="-19519" dirty="0">
                    <a:latin typeface="Comic Sans MS"/>
                    <a:cs typeface="Comic Sans MS"/>
                  </a:rPr>
                  <a:t>2 </a:t>
                </a:r>
                <a:r>
                  <a:rPr lang="en-US" sz="2000" spc="-5" dirty="0">
                    <a:latin typeface="Comic Sans MS"/>
                    <a:cs typeface="Comic Sans MS"/>
                  </a:rPr>
                  <a:t>+ </a:t>
                </a:r>
                <a:r>
                  <a:rPr lang="en-US" sz="2000" spc="5" dirty="0">
                    <a:latin typeface="Comic Sans MS"/>
                    <a:cs typeface="Comic Sans MS"/>
                  </a:rPr>
                  <a:t>c</a:t>
                </a:r>
                <a:r>
                  <a:rPr lang="en-US" sz="2000" spc="7" baseline="-19519" dirty="0">
                    <a:latin typeface="Arial"/>
                    <a:cs typeface="Arial"/>
                  </a:rPr>
                  <a:t>3 </a:t>
                </a:r>
                <a:r>
                  <a:rPr lang="en-US" sz="2000" spc="-5" dirty="0">
                    <a:latin typeface="Comic Sans MS"/>
                    <a:cs typeface="Comic Sans MS"/>
                  </a:rPr>
                  <a:t>+ </a:t>
                </a:r>
                <a:r>
                  <a:rPr lang="en-US" sz="2000" dirty="0">
                    <a:latin typeface="Comic Sans MS"/>
                    <a:cs typeface="Comic Sans MS"/>
                  </a:rPr>
                  <a:t>c</a:t>
                </a:r>
                <a:r>
                  <a:rPr lang="en-US" sz="2000" baseline="-19519" dirty="0">
                    <a:latin typeface="Comic Sans MS"/>
                    <a:cs typeface="Comic Sans MS"/>
                  </a:rPr>
                  <a:t>4</a:t>
                </a:r>
                <a:r>
                  <a:rPr lang="en-US" sz="2000" dirty="0">
                    <a:latin typeface="Comic Sans MS"/>
                    <a:cs typeface="Comic Sans MS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36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36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sz="3200" baseline="88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65" y="4684415"/>
                <a:ext cx="4718050" cy="554062"/>
              </a:xfrm>
              <a:prstGeom prst="rect">
                <a:avLst/>
              </a:prstGeom>
              <a:blipFill rotWithShape="0">
                <a:blip r:embed="rId5"/>
                <a:stretch>
                  <a:fillRect l="-2972" b="-19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8"/>
          <p:cNvSpPr txBox="1"/>
          <p:nvPr/>
        </p:nvSpPr>
        <p:spPr>
          <a:xfrm>
            <a:off x="304801" y="1600200"/>
            <a:ext cx="5972220" cy="22499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lang="en-US" sz="2400" i="1" spc="-55" dirty="0" smtClean="0">
                <a:solidFill>
                  <a:schemeClr val="tx1"/>
                </a:solidFill>
                <a:latin typeface="Calibri"/>
                <a:cs typeface="Calibri"/>
              </a:rPr>
              <a:t>Algorithm</a:t>
            </a:r>
            <a:r>
              <a:rPr lang="en-US" sz="2400" i="1" spc="-55" dirty="0" smtClean="0">
                <a:solidFill>
                  <a:srgbClr val="DD0011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Bubble-sort</a:t>
            </a:r>
            <a:r>
              <a:rPr sz="2400" spc="-5" dirty="0" smtClean="0">
                <a:latin typeface="Arial"/>
                <a:cs typeface="Arial"/>
              </a:rPr>
              <a:t>(A</a:t>
            </a:r>
            <a:r>
              <a:rPr lang="en-US" sz="2400" spc="-5" dirty="0" smtClean="0">
                <a:latin typeface="Arial"/>
                <a:cs typeface="Arial"/>
              </a:rPr>
              <a:t>, n</a:t>
            </a:r>
            <a:r>
              <a:rPr sz="2400" spc="-5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Arial"/>
                <a:cs typeface="Arial"/>
              </a:rPr>
              <a:t>for </a:t>
            </a:r>
            <a:r>
              <a:rPr sz="2400" dirty="0" err="1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dirty="0" smtClean="0">
                <a:latin typeface="Symbol"/>
                <a:cs typeface="Symbol"/>
              </a:rPr>
              <a:t>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Comic Sans MS"/>
                <a:cs typeface="Comic Sans MS"/>
              </a:rPr>
              <a:t>1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Comic Sans MS"/>
                <a:cs typeface="Comic Sans MS"/>
              </a:rPr>
              <a:t>n-1 </a:t>
            </a:r>
            <a:r>
              <a:rPr lang="en-US" sz="2400" b="1" spc="-5" dirty="0" smtClean="0">
                <a:latin typeface="Comic Sans MS"/>
                <a:cs typeface="Comic Sans MS"/>
              </a:rPr>
              <a:t>do</a:t>
            </a:r>
            <a:endParaRPr sz="2400" b="1" dirty="0" smtClean="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dirty="0" smtClean="0">
                <a:latin typeface="Arial"/>
                <a:cs typeface="Arial"/>
              </a:rPr>
              <a:t>for </a:t>
            </a:r>
            <a:r>
              <a:rPr sz="2400" dirty="0" smtClean="0">
                <a:latin typeface="Comic Sans MS"/>
                <a:cs typeface="Comic Sans MS"/>
              </a:rPr>
              <a:t>j </a:t>
            </a:r>
            <a:r>
              <a:rPr sz="2400" dirty="0" smtClean="0">
                <a:latin typeface="Symbol"/>
                <a:cs typeface="Symbol"/>
              </a:rPr>
              <a:t>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omic Sans MS"/>
                <a:cs typeface="Comic Sans MS"/>
              </a:rPr>
              <a:t>1 </a:t>
            </a:r>
            <a:r>
              <a:rPr sz="2400" b="1" dirty="0" smtClean="0">
                <a:latin typeface="Arial"/>
                <a:cs typeface="Arial"/>
              </a:rPr>
              <a:t>to </a:t>
            </a:r>
            <a:r>
              <a:rPr lang="en-US" sz="2400" dirty="0" smtClean="0">
                <a:latin typeface="Comic Sans MS"/>
                <a:cs typeface="Arial"/>
              </a:rPr>
              <a:t>n-</a:t>
            </a:r>
            <a:r>
              <a:rPr lang="en-US" sz="2400" dirty="0" err="1" smtClean="0">
                <a:latin typeface="Comic Sans MS"/>
                <a:cs typeface="Arial"/>
              </a:rPr>
              <a:t>i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r>
              <a:rPr lang="en-US" sz="2400" b="1" dirty="0" smtClean="0">
                <a:latin typeface="Comic Sans MS"/>
                <a:cs typeface="Comic Sans MS"/>
              </a:rPr>
              <a:t>do</a:t>
            </a:r>
            <a:endParaRPr sz="2400" b="1" dirty="0" smtClean="0">
              <a:latin typeface="Comic Sans MS"/>
              <a:cs typeface="Comic Sans MS"/>
            </a:endParaRPr>
          </a:p>
          <a:p>
            <a:pPr marL="1769745">
              <a:lnSpc>
                <a:spcPct val="100000"/>
              </a:lnSpc>
              <a:spcBef>
                <a:spcPts val="575"/>
              </a:spcBef>
            </a:pPr>
            <a:r>
              <a:rPr sz="2400" b="1" dirty="0" smtClean="0">
                <a:latin typeface="Arial"/>
                <a:cs typeface="Arial"/>
              </a:rPr>
              <a:t>if </a:t>
            </a:r>
            <a:r>
              <a:rPr sz="2400" spc="-5" dirty="0">
                <a:latin typeface="Comic Sans MS"/>
                <a:cs typeface="Comic Sans MS"/>
              </a:rPr>
              <a:t>A[j] </a:t>
            </a:r>
            <a:r>
              <a:rPr lang="en-US" sz="2400" dirty="0" smtClean="0">
                <a:latin typeface="Comic Sans MS"/>
                <a:cs typeface="Comic Sans MS"/>
              </a:rPr>
              <a:t>&gt; </a:t>
            </a:r>
            <a:r>
              <a:rPr sz="2400" spc="-5" dirty="0" smtClean="0">
                <a:latin typeface="Comic Sans MS"/>
                <a:cs typeface="Comic Sans MS"/>
              </a:rPr>
              <a:t>A[j</a:t>
            </a:r>
            <a:r>
              <a:rPr sz="2400" spc="-110" dirty="0" smtClean="0">
                <a:latin typeface="Comic Sans MS"/>
                <a:cs typeface="Comic Sans MS"/>
              </a:rPr>
              <a:t> </a:t>
            </a:r>
            <a:r>
              <a:rPr lang="en-US" sz="2400" spc="-5" dirty="0">
                <a:latin typeface="Comic Sans MS"/>
                <a:cs typeface="Comic Sans MS"/>
              </a:rPr>
              <a:t>+</a:t>
            </a:r>
            <a:r>
              <a:rPr sz="2400" spc="-5" dirty="0" smtClean="0">
                <a:latin typeface="Comic Sans MS"/>
                <a:cs typeface="Comic Sans MS"/>
              </a:rPr>
              <a:t>1]</a:t>
            </a:r>
            <a:r>
              <a:rPr lang="en-US" sz="2400" spc="-5" dirty="0" smtClean="0">
                <a:latin typeface="Comic Sans MS"/>
                <a:cs typeface="Comic Sans MS"/>
              </a:rPr>
              <a:t> </a:t>
            </a:r>
            <a:r>
              <a:rPr lang="en-US" sz="2400" b="1" spc="-5" dirty="0" smtClean="0">
                <a:latin typeface="Comic Sans MS"/>
                <a:cs typeface="Comic Sans MS"/>
              </a:rPr>
              <a:t>then</a:t>
            </a:r>
            <a:endParaRPr sz="2400" b="1" dirty="0">
              <a:latin typeface="Comic Sans MS"/>
              <a:cs typeface="Comic Sans MS"/>
            </a:endParaRPr>
          </a:p>
          <a:p>
            <a:pPr marL="2515235">
              <a:lnSpc>
                <a:spcPts val="2675"/>
              </a:lnSpc>
              <a:spcBef>
                <a:spcPts val="580"/>
              </a:spcBef>
            </a:pPr>
            <a:r>
              <a:rPr sz="2400" spc="-5" dirty="0" smtClean="0">
                <a:latin typeface="Arial"/>
                <a:cs typeface="Arial"/>
              </a:rPr>
              <a:t>exchange </a:t>
            </a:r>
            <a:r>
              <a:rPr sz="2400" spc="-5" dirty="0" smtClean="0">
                <a:latin typeface="Comic Sans MS"/>
                <a:cs typeface="Comic Sans MS"/>
              </a:rPr>
              <a:t>A[j</a:t>
            </a:r>
            <a:r>
              <a:rPr sz="2400" spc="-5" dirty="0">
                <a:latin typeface="Comic Sans MS"/>
                <a:cs typeface="Comic Sans MS"/>
              </a:rPr>
              <a:t>] </a:t>
            </a:r>
            <a:r>
              <a:rPr sz="2400" dirty="0" smtClean="0">
                <a:latin typeface="Symbol"/>
                <a:cs typeface="Symbol"/>
              </a:rPr>
              <a:t></a:t>
            </a:r>
            <a:r>
              <a:rPr sz="2400" spc="6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Comic Sans MS"/>
                <a:cs typeface="Comic Sans MS"/>
              </a:rPr>
              <a:t>A[j-1]</a:t>
            </a:r>
            <a:endParaRPr sz="2400" dirty="0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143000"/>
                <a:ext cx="10192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43000"/>
                <a:ext cx="1019234" cy="28623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48634" y="1650061"/>
                <a:ext cx="1019234" cy="241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anose="02040503050406030204" pitchFamily="18" charset="0"/>
                  </a:rPr>
                  <a:t>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pc="217" baseline="-3654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pc="217" baseline="-3654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pc="217" baseline="-3654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pc="217" baseline="-3654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pc="217" baseline="-3654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634" y="1650061"/>
                <a:ext cx="1019234" cy="2417906"/>
              </a:xfrm>
              <a:prstGeom prst="rect">
                <a:avLst/>
              </a:prstGeom>
              <a:blipFill rotWithShape="0">
                <a:blip r:embed="rId7"/>
                <a:stretch>
                  <a:fillRect l="-5389" t="-1768" r="-2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08195" y="1447800"/>
            <a:ext cx="585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Cambria Math" panose="02040503050406030204" pitchFamily="18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9029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772" y="511512"/>
            <a:ext cx="439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</a:t>
            </a:r>
            <a:r>
              <a:rPr sz="4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64" y="1524000"/>
            <a:ext cx="4610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array </a:t>
            </a:r>
            <a:r>
              <a:rPr sz="2800" spc="-5" dirty="0">
                <a:solidFill>
                  <a:schemeClr val="tx2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already sorted</a:t>
            </a:r>
          </a:p>
        </p:txBody>
      </p:sp>
      <p:sp>
        <p:nvSpPr>
          <p:cNvPr id="7" name="object 12"/>
          <p:cNvSpPr txBox="1"/>
          <p:nvPr/>
        </p:nvSpPr>
        <p:spPr>
          <a:xfrm>
            <a:off x="1282065" y="4116666"/>
            <a:ext cx="3137535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mic Sans MS"/>
                <a:cs typeface="Comic Sans MS"/>
              </a:rPr>
              <a:t>Thus,T(n) </a:t>
            </a:r>
            <a:r>
              <a:rPr sz="2200" dirty="0" smtClean="0">
                <a:latin typeface="Comic Sans MS"/>
                <a:cs typeface="Comic Sans MS"/>
              </a:rPr>
              <a:t>=</a:t>
            </a:r>
            <a:r>
              <a:rPr lang="en-US" sz="2200" spc="-5" dirty="0">
                <a:latin typeface="Symbol"/>
                <a:cs typeface="Symbol"/>
              </a:rPr>
              <a:t> </a:t>
            </a:r>
            <a:r>
              <a:rPr sz="2200" spc="-30" dirty="0" smtClean="0"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333399"/>
                </a:solidFill>
                <a:latin typeface="Comic Sans MS"/>
                <a:cs typeface="Comic Sans MS"/>
              </a:rPr>
              <a:t>(n</a:t>
            </a:r>
            <a:r>
              <a:rPr sz="2200" spc="-7" baseline="24305" dirty="0">
                <a:solidFill>
                  <a:srgbClr val="333399"/>
                </a:solidFill>
                <a:latin typeface="Comic Sans MS"/>
                <a:cs typeface="Comic Sans MS"/>
              </a:rPr>
              <a:t>2</a:t>
            </a:r>
            <a:r>
              <a:rPr sz="2200" spc="-5" dirty="0">
                <a:solidFill>
                  <a:srgbClr val="333399"/>
                </a:solidFill>
                <a:latin typeface="Comic Sans MS"/>
                <a:cs typeface="Comic Sans MS"/>
              </a:rPr>
              <a:t>)</a:t>
            </a:r>
            <a:endParaRPr sz="2200" dirty="0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5"/>
              <p:cNvSpPr txBox="1"/>
              <p:nvPr/>
            </p:nvSpPr>
            <p:spPr>
              <a:xfrm>
                <a:off x="1211714" y="3705190"/>
                <a:ext cx="7456153" cy="541687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  <a:tabLst>
                    <a:tab pos="953135" algn="l"/>
                    <a:tab pos="4309745" algn="l"/>
                  </a:tabLst>
                </a:pPr>
                <a:r>
                  <a:rPr lang="en-US" sz="2000" i="1" spc="5" dirty="0" smtClean="0">
                    <a:latin typeface="Times New Roman"/>
                    <a:cs typeface="Times New Roman"/>
                  </a:rPr>
                  <a:t>wh</a:t>
                </a:r>
                <a:r>
                  <a:rPr lang="en-US" sz="2000" i="1" spc="-10" dirty="0">
                    <a:latin typeface="Times New Roman"/>
                    <a:cs typeface="Times New Roman"/>
                  </a:rPr>
                  <a:t>e</a:t>
                </a:r>
                <a:r>
                  <a:rPr lang="en-US" sz="2000" i="1" spc="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30" dirty="0">
                    <a:latin typeface="Times New Roman"/>
                    <a:cs typeface="Times New Roman"/>
                  </a:rPr>
                  <a:t>e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ar-EG" sz="2200" b="1" i="1" spc="217" baseline="-3654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200" b="1" i="1" spc="217" baseline="-3654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sz="22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8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14" y="3705190"/>
                <a:ext cx="7456153" cy="541687"/>
              </a:xfrm>
              <a:prstGeom prst="rect">
                <a:avLst/>
              </a:prstGeom>
              <a:blipFill rotWithShape="0">
                <a:blip r:embed="rId3"/>
                <a:stretch>
                  <a:fillRect l="-1962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5"/>
              <p:cNvSpPr txBox="1"/>
              <p:nvPr/>
            </p:nvSpPr>
            <p:spPr>
              <a:xfrm>
                <a:off x="1024654" y="2362200"/>
                <a:ext cx="8805146" cy="32573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r>
                  <a:rPr lang="en-US" sz="2000" b="1" spc="-10" dirty="0" smtClean="0">
                    <a:latin typeface="Comic Sans MS"/>
                    <a:cs typeface="Comic Sans MS"/>
                  </a:rPr>
                  <a:t>T(n)</a:t>
                </a:r>
                <a:r>
                  <a:rPr lang="en-US" sz="2000" b="1" spc="10" dirty="0">
                    <a:latin typeface="Comic Sans MS"/>
                    <a:cs typeface="Comic Sans MS"/>
                  </a:rPr>
                  <a:t> </a:t>
                </a:r>
                <a:r>
                  <a:rPr lang="en-US" sz="2000" b="1" spc="-5" dirty="0">
                    <a:latin typeface="Comic Sans MS"/>
                    <a:cs typeface="Comic Sans MS"/>
                  </a:rPr>
                  <a:t>=	c</a:t>
                </a:r>
                <a:r>
                  <a:rPr lang="en-US" sz="2000" b="1" spc="-7" baseline="-21021" dirty="0">
                    <a:latin typeface="Comic Sans MS"/>
                    <a:cs typeface="Comic Sans MS"/>
                  </a:rPr>
                  <a:t>1</a:t>
                </a:r>
                <a:r>
                  <a:rPr lang="en-US" sz="2000" b="1" spc="-5" dirty="0">
                    <a:latin typeface="Comic Sans MS"/>
                    <a:cs typeface="Comic Sans MS"/>
                  </a:rPr>
                  <a:t>(n+1)</a:t>
                </a:r>
                <a:r>
                  <a:rPr lang="en-US" sz="2000" b="1" spc="15" dirty="0">
                    <a:latin typeface="Comic Sans MS"/>
                    <a:cs typeface="Comic Sans MS"/>
                  </a:rPr>
                  <a:t> </a:t>
                </a:r>
                <a:r>
                  <a:rPr lang="en-US" sz="2000" b="1" spc="-5" dirty="0" smtClean="0">
                    <a:latin typeface="Comic Sans MS"/>
                    <a:cs typeface="Comic Sans MS"/>
                  </a:rPr>
                  <a:t>+</a:t>
                </a:r>
                <a:r>
                  <a:rPr lang="en-US" sz="20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000" b="1" spc="7" baseline="-21021" dirty="0" smtClean="0">
                    <a:latin typeface="Comic Sans MS"/>
                    <a:cs typeface="Comic Sans MS"/>
                  </a:rPr>
                  <a:t>2</a:t>
                </a:r>
                <a:r>
                  <a:rPr lang="en-US" sz="2000" b="1" spc="-82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0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EG" sz="2000" b="1" spc="7" baseline="7625" dirty="0" smtClean="0">
                    <a:latin typeface="Symbol"/>
                    <a:cs typeface="Symbol"/>
                  </a:rPr>
                  <a:t></a:t>
                </a:r>
                <a:r>
                  <a:rPr lang="ar-EG" sz="2000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000" b="1" spc="5" dirty="0">
                    <a:latin typeface="Comic Sans MS"/>
                    <a:cs typeface="Comic Sans MS"/>
                  </a:rPr>
                  <a:t>c</a:t>
                </a:r>
                <a:r>
                  <a:rPr lang="en-US" sz="2000" b="1" spc="7" baseline="-21021" dirty="0">
                    <a:latin typeface="Comic Sans MS"/>
                    <a:cs typeface="Comic Sans MS"/>
                  </a:rPr>
                  <a:t>3</a:t>
                </a:r>
                <a:r>
                  <a:rPr lang="en-US" sz="2000" b="1" spc="-89" baseline="-21021" dirty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0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sz="2000" b="1" baseline="-21021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9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54" y="2362200"/>
                <a:ext cx="8805146" cy="325730"/>
              </a:xfrm>
              <a:prstGeom prst="rect">
                <a:avLst/>
              </a:prstGeom>
              <a:blipFill rotWithShape="0">
                <a:blip r:embed="rId4"/>
                <a:stretch>
                  <a:fillRect l="-1592" t="-90566" b="-15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0"/>
              <p:cNvSpPr txBox="1"/>
              <p:nvPr/>
            </p:nvSpPr>
            <p:spPr>
              <a:xfrm>
                <a:off x="1103765" y="3008015"/>
                <a:ext cx="4718050" cy="5540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Comic Sans MS"/>
                    <a:cs typeface="Comic Sans MS"/>
                  </a:rPr>
                  <a:t>= </a:t>
                </a:r>
                <a:r>
                  <a:rPr sz="2000" spc="-5" dirty="0">
                    <a:latin typeface="Symbol"/>
                    <a:cs typeface="Symbol"/>
                  </a:rPr>
                  <a:t></a:t>
                </a:r>
                <a:r>
                  <a:rPr sz="2000" spc="-5" dirty="0">
                    <a:latin typeface="Comic Sans MS"/>
                    <a:cs typeface="Comic Sans MS"/>
                  </a:rPr>
                  <a:t>(n) + </a:t>
                </a:r>
                <a:r>
                  <a:rPr sz="2000" dirty="0">
                    <a:latin typeface="Comic Sans MS"/>
                    <a:cs typeface="Comic Sans MS"/>
                  </a:rPr>
                  <a:t>(c</a:t>
                </a:r>
                <a:r>
                  <a:rPr sz="2000" baseline="-19519" dirty="0">
                    <a:latin typeface="Comic Sans MS"/>
                    <a:cs typeface="Comic Sans MS"/>
                  </a:rPr>
                  <a:t>2 </a:t>
                </a:r>
                <a:r>
                  <a:rPr sz="2000" spc="-5" dirty="0">
                    <a:latin typeface="Comic Sans MS"/>
                    <a:cs typeface="Comic Sans MS"/>
                  </a:rPr>
                  <a:t>+ </a:t>
                </a:r>
                <a:r>
                  <a:rPr sz="2000" spc="5" dirty="0">
                    <a:latin typeface="Comic Sans MS"/>
                    <a:cs typeface="Comic Sans MS"/>
                  </a:rPr>
                  <a:t>c</a:t>
                </a:r>
                <a:r>
                  <a:rPr sz="2000" spc="7" baseline="-19519" dirty="0">
                    <a:latin typeface="Arial"/>
                    <a:cs typeface="Arial"/>
                  </a:rPr>
                  <a:t>3 </a:t>
                </a:r>
                <a:r>
                  <a:rPr sz="2000" dirty="0" smtClean="0">
                    <a:latin typeface="Comic Sans MS"/>
                    <a:cs typeface="Comic Sans MS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36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sz="3200" baseline="88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65" y="3008015"/>
                <a:ext cx="4718050" cy="554062"/>
              </a:xfrm>
              <a:prstGeom prst="rect">
                <a:avLst/>
              </a:prstGeom>
              <a:blipFill rotWithShape="0">
                <a:blip r:embed="rId5"/>
                <a:stretch>
                  <a:fillRect l="-2972" b="-19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584" y="576820"/>
            <a:ext cx="47091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  <a:r>
              <a:rPr sz="4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464" y="1629283"/>
            <a:ext cx="8401050" cy="4437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  <a:defRPr sz="2800" spc="-5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The array is in reverse sorted order</a:t>
            </a:r>
          </a:p>
        </p:txBody>
      </p:sp>
      <p:sp>
        <p:nvSpPr>
          <p:cNvPr id="15" name="object 12"/>
          <p:cNvSpPr txBox="1"/>
          <p:nvPr/>
        </p:nvSpPr>
        <p:spPr>
          <a:xfrm>
            <a:off x="1282065" y="4192866"/>
            <a:ext cx="3137535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mic Sans MS"/>
                <a:cs typeface="Comic Sans MS"/>
              </a:rPr>
              <a:t>Thus,T(n) </a:t>
            </a:r>
            <a:r>
              <a:rPr sz="2200" dirty="0" smtClean="0">
                <a:latin typeface="Comic Sans MS"/>
                <a:cs typeface="Comic Sans MS"/>
              </a:rPr>
              <a:t>=</a:t>
            </a:r>
            <a:r>
              <a:rPr lang="en-US" sz="2200" spc="-5" dirty="0">
                <a:latin typeface="Symbol"/>
                <a:cs typeface="Symbol"/>
              </a:rPr>
              <a:t> </a:t>
            </a:r>
            <a:r>
              <a:rPr sz="2200" spc="-30" dirty="0" smtClean="0"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333399"/>
                </a:solidFill>
                <a:latin typeface="Comic Sans MS"/>
                <a:cs typeface="Comic Sans MS"/>
              </a:rPr>
              <a:t>(n</a:t>
            </a:r>
            <a:r>
              <a:rPr sz="2200" spc="-7" baseline="24305" dirty="0">
                <a:solidFill>
                  <a:srgbClr val="333399"/>
                </a:solidFill>
                <a:latin typeface="Comic Sans MS"/>
                <a:cs typeface="Comic Sans MS"/>
              </a:rPr>
              <a:t>2</a:t>
            </a:r>
            <a:r>
              <a:rPr sz="2200" spc="-5" dirty="0">
                <a:solidFill>
                  <a:srgbClr val="333399"/>
                </a:solidFill>
                <a:latin typeface="Comic Sans MS"/>
                <a:cs typeface="Comic Sans MS"/>
              </a:rPr>
              <a:t>)</a:t>
            </a:r>
            <a:endParaRPr sz="2200" dirty="0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>
              <a:xfrm>
                <a:off x="1211714" y="3781390"/>
                <a:ext cx="7456153" cy="541687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  <a:tabLst>
                    <a:tab pos="953135" algn="l"/>
                    <a:tab pos="4309745" algn="l"/>
                  </a:tabLst>
                </a:pPr>
                <a:r>
                  <a:rPr lang="en-US" sz="2000" i="1" spc="5" dirty="0" smtClean="0">
                    <a:latin typeface="Times New Roman"/>
                    <a:cs typeface="Times New Roman"/>
                  </a:rPr>
                  <a:t>wh</a:t>
                </a:r>
                <a:r>
                  <a:rPr lang="en-US" sz="2000" i="1" spc="-10" dirty="0">
                    <a:latin typeface="Times New Roman"/>
                    <a:cs typeface="Times New Roman"/>
                  </a:rPr>
                  <a:t>e</a:t>
                </a:r>
                <a:r>
                  <a:rPr lang="en-US" sz="2000" i="1" spc="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30" dirty="0">
                    <a:latin typeface="Times New Roman"/>
                    <a:cs typeface="Times New Roman"/>
                  </a:rPr>
                  <a:t>e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ar-EG" sz="2200" b="1" i="1" spc="217" baseline="-3654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200" b="1" i="1" spc="217" baseline="-3654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sz="22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14" y="3781390"/>
                <a:ext cx="7456153" cy="541687"/>
              </a:xfrm>
              <a:prstGeom prst="rect">
                <a:avLst/>
              </a:prstGeom>
              <a:blipFill rotWithShape="0">
                <a:blip r:embed="rId3"/>
                <a:stretch>
                  <a:fillRect l="-1962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5"/>
              <p:cNvSpPr txBox="1"/>
              <p:nvPr/>
            </p:nvSpPr>
            <p:spPr>
              <a:xfrm>
                <a:off x="1177054" y="2438400"/>
                <a:ext cx="8805146" cy="32573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r>
                  <a:rPr lang="en-US" sz="2000" b="1" spc="-10" dirty="0" smtClean="0">
                    <a:latin typeface="Comic Sans MS"/>
                    <a:cs typeface="Comic Sans MS"/>
                  </a:rPr>
                  <a:t>T(n)</a:t>
                </a:r>
                <a:r>
                  <a:rPr lang="en-US" sz="2000" b="1" spc="10" dirty="0">
                    <a:latin typeface="Comic Sans MS"/>
                    <a:cs typeface="Comic Sans MS"/>
                  </a:rPr>
                  <a:t> </a:t>
                </a:r>
                <a:r>
                  <a:rPr lang="en-US" sz="2000" b="1" spc="-5" dirty="0">
                    <a:latin typeface="Comic Sans MS"/>
                    <a:cs typeface="Comic Sans MS"/>
                  </a:rPr>
                  <a:t>=	c</a:t>
                </a:r>
                <a:r>
                  <a:rPr lang="en-US" sz="2000" b="1" spc="-7" baseline="-21021" dirty="0">
                    <a:latin typeface="Comic Sans MS"/>
                    <a:cs typeface="Comic Sans MS"/>
                  </a:rPr>
                  <a:t>1</a:t>
                </a:r>
                <a:r>
                  <a:rPr lang="en-US" sz="2000" b="1" spc="-5" dirty="0">
                    <a:latin typeface="Comic Sans MS"/>
                    <a:cs typeface="Comic Sans MS"/>
                  </a:rPr>
                  <a:t>(n+1)</a:t>
                </a:r>
                <a:r>
                  <a:rPr lang="en-US" sz="2000" b="1" spc="15" dirty="0">
                    <a:latin typeface="Comic Sans MS"/>
                    <a:cs typeface="Comic Sans MS"/>
                  </a:rPr>
                  <a:t> </a:t>
                </a:r>
                <a:r>
                  <a:rPr lang="en-US" sz="2000" b="1" spc="-5" dirty="0" smtClean="0">
                    <a:latin typeface="Comic Sans MS"/>
                    <a:cs typeface="Comic Sans MS"/>
                  </a:rPr>
                  <a:t>+</a:t>
                </a:r>
                <a:r>
                  <a:rPr lang="en-US" sz="20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000" b="1" spc="7" baseline="-21021" dirty="0" smtClean="0">
                    <a:latin typeface="Comic Sans MS"/>
                    <a:cs typeface="Comic Sans MS"/>
                  </a:rPr>
                  <a:t>2</a:t>
                </a:r>
                <a:r>
                  <a:rPr lang="en-US" sz="2000" b="1" spc="-82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0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EG" sz="2000" b="1" spc="7" baseline="7625" dirty="0" smtClean="0">
                    <a:latin typeface="Symbol"/>
                    <a:cs typeface="Symbol"/>
                  </a:rPr>
                  <a:t></a:t>
                </a:r>
                <a:r>
                  <a:rPr lang="ar-EG" sz="2000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000" b="1" spc="5" dirty="0">
                    <a:latin typeface="Comic Sans MS"/>
                    <a:cs typeface="Comic Sans MS"/>
                  </a:rPr>
                  <a:t>c</a:t>
                </a:r>
                <a:r>
                  <a:rPr lang="en-US" sz="2000" b="1" spc="7" baseline="-21021" dirty="0">
                    <a:latin typeface="Comic Sans MS"/>
                    <a:cs typeface="Comic Sans MS"/>
                  </a:rPr>
                  <a:t>3</a:t>
                </a:r>
                <a:r>
                  <a:rPr lang="en-US" sz="2000" b="1" spc="-89" baseline="-21021" dirty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0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EG" sz="2000" b="1" spc="22" baseline="7777" dirty="0" smtClean="0">
                    <a:latin typeface="Symbol"/>
                    <a:cs typeface="Symbol"/>
                  </a:rPr>
                  <a:t></a:t>
                </a:r>
                <a:r>
                  <a:rPr lang="en-US" sz="20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000" b="1" spc="7" baseline="-21021" dirty="0" smtClean="0">
                    <a:latin typeface="Comic Sans MS"/>
                    <a:cs typeface="Comic Sans MS"/>
                  </a:rPr>
                  <a:t>4</a:t>
                </a:r>
                <a:r>
                  <a:rPr lang="en-US" sz="2000" b="1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0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20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sz="2000" b="1" baseline="-21021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17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54" y="2438400"/>
                <a:ext cx="8805146" cy="325730"/>
              </a:xfrm>
              <a:prstGeom prst="rect">
                <a:avLst/>
              </a:prstGeom>
              <a:blipFill rotWithShape="0">
                <a:blip r:embed="rId4"/>
                <a:stretch>
                  <a:fillRect l="-1592" t="-90566" b="-15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30"/>
              <p:cNvSpPr txBox="1"/>
              <p:nvPr/>
            </p:nvSpPr>
            <p:spPr>
              <a:xfrm>
                <a:off x="1103765" y="3084215"/>
                <a:ext cx="4718050" cy="5540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Comic Sans MS"/>
                    <a:cs typeface="Comic Sans MS"/>
                  </a:rPr>
                  <a:t>= </a:t>
                </a:r>
                <a:r>
                  <a:rPr sz="2000" spc="-5" dirty="0">
                    <a:latin typeface="Symbol"/>
                    <a:cs typeface="Symbol"/>
                  </a:rPr>
                  <a:t></a:t>
                </a:r>
                <a:r>
                  <a:rPr sz="2000" spc="-5" dirty="0">
                    <a:latin typeface="Comic Sans MS"/>
                    <a:cs typeface="Comic Sans MS"/>
                  </a:rPr>
                  <a:t>(n) + </a:t>
                </a:r>
                <a:r>
                  <a:rPr sz="2000" dirty="0">
                    <a:latin typeface="Comic Sans MS"/>
                    <a:cs typeface="Comic Sans MS"/>
                  </a:rPr>
                  <a:t>(c</a:t>
                </a:r>
                <a:r>
                  <a:rPr sz="2000" baseline="-19519" dirty="0">
                    <a:latin typeface="Comic Sans MS"/>
                    <a:cs typeface="Comic Sans MS"/>
                  </a:rPr>
                  <a:t>2 </a:t>
                </a:r>
                <a:r>
                  <a:rPr sz="2000" spc="-5" dirty="0">
                    <a:latin typeface="Comic Sans MS"/>
                    <a:cs typeface="Comic Sans MS"/>
                  </a:rPr>
                  <a:t>+ </a:t>
                </a:r>
                <a:r>
                  <a:rPr sz="2000" spc="5" dirty="0">
                    <a:latin typeface="Comic Sans MS"/>
                    <a:cs typeface="Comic Sans MS"/>
                  </a:rPr>
                  <a:t>c</a:t>
                </a:r>
                <a:r>
                  <a:rPr sz="2000" spc="7" baseline="-19519" dirty="0">
                    <a:latin typeface="Arial"/>
                    <a:cs typeface="Arial"/>
                  </a:rPr>
                  <a:t>3 </a:t>
                </a:r>
                <a:r>
                  <a:rPr sz="2000" spc="-5" dirty="0">
                    <a:latin typeface="Comic Sans MS"/>
                    <a:cs typeface="Comic Sans MS"/>
                  </a:rPr>
                  <a:t>+ </a:t>
                </a:r>
                <a:r>
                  <a:rPr sz="2000" dirty="0">
                    <a:latin typeface="Comic Sans MS"/>
                    <a:cs typeface="Comic Sans MS"/>
                  </a:rPr>
                  <a:t>c</a:t>
                </a:r>
                <a:r>
                  <a:rPr sz="2000" baseline="-19519" dirty="0">
                    <a:latin typeface="Comic Sans MS"/>
                    <a:cs typeface="Comic Sans MS"/>
                  </a:rPr>
                  <a:t>4</a:t>
                </a:r>
                <a:r>
                  <a:rPr sz="2000" dirty="0">
                    <a:latin typeface="Comic Sans MS"/>
                    <a:cs typeface="Comic Sans MS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36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ar-EG" sz="36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sz="3200" baseline="88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8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65" y="3084215"/>
                <a:ext cx="4718050" cy="554062"/>
              </a:xfrm>
              <a:prstGeom prst="rect">
                <a:avLst/>
              </a:prstGeom>
              <a:blipFill rotWithShape="0">
                <a:blip r:embed="rId5"/>
                <a:stretch>
                  <a:fillRect l="-2972" b="-19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21793"/>
            <a:ext cx="530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64" y="1846760"/>
            <a:ext cx="8036559" cy="424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 best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case) 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in ascending order the number  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elements is the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case: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sz="2400" spc="-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case: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sz="2400" spc="-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optimize bubble sort in case sorted array ?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457200" y="3200400"/>
            <a:ext cx="8686800" cy="1143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Selection sort</a:t>
            </a:r>
            <a:endParaRPr sz="115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318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/>
              <a:t>Selection</a:t>
            </a:r>
            <a:r>
              <a:rPr sz="4000" b="1" spc="-45" dirty="0"/>
              <a:t> </a:t>
            </a:r>
            <a:r>
              <a:rPr sz="4000" b="1" spc="-5" dirty="0"/>
              <a:t>Sort</a:t>
            </a:r>
            <a:endParaRPr sz="40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446150" y="1676400"/>
            <a:ext cx="8393050" cy="3206647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8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Idea:</a:t>
            </a:r>
            <a:endParaRPr sz="2800" dirty="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9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element 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smallest element and exchange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the element 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until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  <a:tab pos="356235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256" y="606297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90052"/>
              </p:ext>
            </p:extLst>
          </p:nvPr>
        </p:nvGraphicFramePr>
        <p:xfrm>
          <a:off x="490727" y="2159507"/>
          <a:ext cx="3152136" cy="42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222498" y="2177034"/>
            <a:ext cx="425450" cy="394970"/>
          </a:xfrm>
          <a:custGeom>
            <a:avLst/>
            <a:gdLst/>
            <a:ahLst/>
            <a:cxnLst/>
            <a:rect l="l" t="t" r="r" b="b"/>
            <a:pathLst>
              <a:path w="425450" h="394969">
                <a:moveTo>
                  <a:pt x="0" y="197358"/>
                </a:moveTo>
                <a:lnTo>
                  <a:pt x="5611" y="152115"/>
                </a:lnTo>
                <a:lnTo>
                  <a:pt x="21598" y="110578"/>
                </a:lnTo>
                <a:lnTo>
                  <a:pt x="46686" y="73933"/>
                </a:lnTo>
                <a:lnTo>
                  <a:pt x="79603" y="43367"/>
                </a:lnTo>
                <a:lnTo>
                  <a:pt x="119076" y="20065"/>
                </a:lnTo>
                <a:lnTo>
                  <a:pt x="163832" y="5214"/>
                </a:lnTo>
                <a:lnTo>
                  <a:pt x="212598" y="0"/>
                </a:lnTo>
                <a:lnTo>
                  <a:pt x="261363" y="5214"/>
                </a:lnTo>
                <a:lnTo>
                  <a:pt x="306119" y="20065"/>
                </a:lnTo>
                <a:lnTo>
                  <a:pt x="345592" y="43367"/>
                </a:lnTo>
                <a:lnTo>
                  <a:pt x="378509" y="73933"/>
                </a:lnTo>
                <a:lnTo>
                  <a:pt x="403597" y="110578"/>
                </a:lnTo>
                <a:lnTo>
                  <a:pt x="419584" y="152115"/>
                </a:lnTo>
                <a:lnTo>
                  <a:pt x="425196" y="197358"/>
                </a:lnTo>
                <a:lnTo>
                  <a:pt x="419584" y="242600"/>
                </a:lnTo>
                <a:lnTo>
                  <a:pt x="403597" y="284137"/>
                </a:lnTo>
                <a:lnTo>
                  <a:pt x="378509" y="320782"/>
                </a:lnTo>
                <a:lnTo>
                  <a:pt x="345592" y="351348"/>
                </a:lnTo>
                <a:lnTo>
                  <a:pt x="306119" y="374650"/>
                </a:lnTo>
                <a:lnTo>
                  <a:pt x="261363" y="389501"/>
                </a:lnTo>
                <a:lnTo>
                  <a:pt x="212598" y="394716"/>
                </a:lnTo>
                <a:lnTo>
                  <a:pt x="163832" y="389501"/>
                </a:lnTo>
                <a:lnTo>
                  <a:pt x="119076" y="374650"/>
                </a:lnTo>
                <a:lnTo>
                  <a:pt x="79603" y="351348"/>
                </a:lnTo>
                <a:lnTo>
                  <a:pt x="46686" y="320782"/>
                </a:lnTo>
                <a:lnTo>
                  <a:pt x="21598" y="284137"/>
                </a:lnTo>
                <a:lnTo>
                  <a:pt x="5611" y="242600"/>
                </a:lnTo>
                <a:lnTo>
                  <a:pt x="0" y="197358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88323"/>
              </p:ext>
            </p:extLst>
          </p:nvPr>
        </p:nvGraphicFramePr>
        <p:xfrm>
          <a:off x="490727" y="2811780"/>
          <a:ext cx="3152136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311145" y="2839974"/>
            <a:ext cx="425450" cy="393700"/>
          </a:xfrm>
          <a:custGeom>
            <a:avLst/>
            <a:gdLst/>
            <a:ahLst/>
            <a:cxnLst/>
            <a:rect l="l" t="t" r="r" b="b"/>
            <a:pathLst>
              <a:path w="425450" h="393700">
                <a:moveTo>
                  <a:pt x="0" y="196595"/>
                </a:moveTo>
                <a:lnTo>
                  <a:pt x="5611" y="151515"/>
                </a:lnTo>
                <a:lnTo>
                  <a:pt x="21598" y="110134"/>
                </a:lnTo>
                <a:lnTo>
                  <a:pt x="46686" y="73631"/>
                </a:lnTo>
                <a:lnTo>
                  <a:pt x="79603" y="43187"/>
                </a:lnTo>
                <a:lnTo>
                  <a:pt x="119076" y="19980"/>
                </a:lnTo>
                <a:lnTo>
                  <a:pt x="163832" y="5191"/>
                </a:lnTo>
                <a:lnTo>
                  <a:pt x="212598" y="0"/>
                </a:lnTo>
                <a:lnTo>
                  <a:pt x="261363" y="5191"/>
                </a:lnTo>
                <a:lnTo>
                  <a:pt x="306119" y="19980"/>
                </a:lnTo>
                <a:lnTo>
                  <a:pt x="345592" y="43187"/>
                </a:lnTo>
                <a:lnTo>
                  <a:pt x="378509" y="73631"/>
                </a:lnTo>
                <a:lnTo>
                  <a:pt x="403597" y="110134"/>
                </a:lnTo>
                <a:lnTo>
                  <a:pt x="419584" y="151515"/>
                </a:lnTo>
                <a:lnTo>
                  <a:pt x="425196" y="196595"/>
                </a:lnTo>
                <a:lnTo>
                  <a:pt x="419584" y="241676"/>
                </a:lnTo>
                <a:lnTo>
                  <a:pt x="403597" y="283057"/>
                </a:lnTo>
                <a:lnTo>
                  <a:pt x="378509" y="319560"/>
                </a:lnTo>
                <a:lnTo>
                  <a:pt x="345592" y="350004"/>
                </a:lnTo>
                <a:lnTo>
                  <a:pt x="306119" y="373211"/>
                </a:lnTo>
                <a:lnTo>
                  <a:pt x="261363" y="388000"/>
                </a:lnTo>
                <a:lnTo>
                  <a:pt x="212598" y="393191"/>
                </a:lnTo>
                <a:lnTo>
                  <a:pt x="163832" y="388000"/>
                </a:lnTo>
                <a:lnTo>
                  <a:pt x="119076" y="373211"/>
                </a:lnTo>
                <a:lnTo>
                  <a:pt x="79603" y="350004"/>
                </a:lnTo>
                <a:lnTo>
                  <a:pt x="46686" y="319560"/>
                </a:lnTo>
                <a:lnTo>
                  <a:pt x="21598" y="283057"/>
                </a:lnTo>
                <a:lnTo>
                  <a:pt x="5611" y="241676"/>
                </a:lnTo>
                <a:lnTo>
                  <a:pt x="0" y="196595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10651"/>
              </p:ext>
            </p:extLst>
          </p:nvPr>
        </p:nvGraphicFramePr>
        <p:xfrm>
          <a:off x="490727" y="3474720"/>
          <a:ext cx="3152136" cy="42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3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766822" y="3495293"/>
            <a:ext cx="425450" cy="393700"/>
          </a:xfrm>
          <a:custGeom>
            <a:avLst/>
            <a:gdLst/>
            <a:ahLst/>
            <a:cxnLst/>
            <a:rect l="l" t="t" r="r" b="b"/>
            <a:pathLst>
              <a:path w="425450" h="393700">
                <a:moveTo>
                  <a:pt x="0" y="196596"/>
                </a:moveTo>
                <a:lnTo>
                  <a:pt x="5611" y="151515"/>
                </a:lnTo>
                <a:lnTo>
                  <a:pt x="21598" y="110134"/>
                </a:lnTo>
                <a:lnTo>
                  <a:pt x="46686" y="73631"/>
                </a:lnTo>
                <a:lnTo>
                  <a:pt x="79603" y="43187"/>
                </a:lnTo>
                <a:lnTo>
                  <a:pt x="119076" y="19980"/>
                </a:lnTo>
                <a:lnTo>
                  <a:pt x="163832" y="5191"/>
                </a:lnTo>
                <a:lnTo>
                  <a:pt x="212597" y="0"/>
                </a:lnTo>
                <a:lnTo>
                  <a:pt x="261363" y="5191"/>
                </a:lnTo>
                <a:lnTo>
                  <a:pt x="306119" y="19980"/>
                </a:lnTo>
                <a:lnTo>
                  <a:pt x="345592" y="43187"/>
                </a:lnTo>
                <a:lnTo>
                  <a:pt x="378509" y="73631"/>
                </a:lnTo>
                <a:lnTo>
                  <a:pt x="403597" y="110134"/>
                </a:lnTo>
                <a:lnTo>
                  <a:pt x="419584" y="151515"/>
                </a:lnTo>
                <a:lnTo>
                  <a:pt x="425195" y="196596"/>
                </a:lnTo>
                <a:lnTo>
                  <a:pt x="419584" y="241676"/>
                </a:lnTo>
                <a:lnTo>
                  <a:pt x="403597" y="283057"/>
                </a:lnTo>
                <a:lnTo>
                  <a:pt x="378509" y="319560"/>
                </a:lnTo>
                <a:lnTo>
                  <a:pt x="345592" y="350004"/>
                </a:lnTo>
                <a:lnTo>
                  <a:pt x="306119" y="373211"/>
                </a:lnTo>
                <a:lnTo>
                  <a:pt x="261363" y="388000"/>
                </a:lnTo>
                <a:lnTo>
                  <a:pt x="212597" y="393192"/>
                </a:lnTo>
                <a:lnTo>
                  <a:pt x="163832" y="388000"/>
                </a:lnTo>
                <a:lnTo>
                  <a:pt x="119076" y="373211"/>
                </a:lnTo>
                <a:lnTo>
                  <a:pt x="79603" y="350004"/>
                </a:lnTo>
                <a:lnTo>
                  <a:pt x="46686" y="319560"/>
                </a:lnTo>
                <a:lnTo>
                  <a:pt x="21598" y="283057"/>
                </a:lnTo>
                <a:lnTo>
                  <a:pt x="5611" y="241676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7626"/>
              </p:ext>
            </p:extLst>
          </p:nvPr>
        </p:nvGraphicFramePr>
        <p:xfrm>
          <a:off x="490727" y="4146804"/>
          <a:ext cx="3152136" cy="42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48944"/>
                <a:gridCol w="448944"/>
                <a:gridCol w="451485"/>
              </a:tblGrid>
              <a:tr h="425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314194" y="4167377"/>
            <a:ext cx="425450" cy="393700"/>
          </a:xfrm>
          <a:custGeom>
            <a:avLst/>
            <a:gdLst/>
            <a:ahLst/>
            <a:cxnLst/>
            <a:rect l="l" t="t" r="r" b="b"/>
            <a:pathLst>
              <a:path w="425450" h="393700">
                <a:moveTo>
                  <a:pt x="0" y="196596"/>
                </a:moveTo>
                <a:lnTo>
                  <a:pt x="5611" y="151515"/>
                </a:lnTo>
                <a:lnTo>
                  <a:pt x="21598" y="110134"/>
                </a:lnTo>
                <a:lnTo>
                  <a:pt x="46686" y="73631"/>
                </a:lnTo>
                <a:lnTo>
                  <a:pt x="79603" y="43187"/>
                </a:lnTo>
                <a:lnTo>
                  <a:pt x="119076" y="19980"/>
                </a:lnTo>
                <a:lnTo>
                  <a:pt x="163832" y="5191"/>
                </a:lnTo>
                <a:lnTo>
                  <a:pt x="212598" y="0"/>
                </a:lnTo>
                <a:lnTo>
                  <a:pt x="261363" y="5191"/>
                </a:lnTo>
                <a:lnTo>
                  <a:pt x="306119" y="19980"/>
                </a:lnTo>
                <a:lnTo>
                  <a:pt x="345592" y="43187"/>
                </a:lnTo>
                <a:lnTo>
                  <a:pt x="378509" y="73631"/>
                </a:lnTo>
                <a:lnTo>
                  <a:pt x="403597" y="110134"/>
                </a:lnTo>
                <a:lnTo>
                  <a:pt x="419584" y="151515"/>
                </a:lnTo>
                <a:lnTo>
                  <a:pt x="425195" y="196596"/>
                </a:lnTo>
                <a:lnTo>
                  <a:pt x="419584" y="241676"/>
                </a:lnTo>
                <a:lnTo>
                  <a:pt x="403597" y="283057"/>
                </a:lnTo>
                <a:lnTo>
                  <a:pt x="378509" y="319560"/>
                </a:lnTo>
                <a:lnTo>
                  <a:pt x="345592" y="350004"/>
                </a:lnTo>
                <a:lnTo>
                  <a:pt x="306119" y="373211"/>
                </a:lnTo>
                <a:lnTo>
                  <a:pt x="261363" y="388000"/>
                </a:lnTo>
                <a:lnTo>
                  <a:pt x="212598" y="393192"/>
                </a:lnTo>
                <a:lnTo>
                  <a:pt x="163832" y="388000"/>
                </a:lnTo>
                <a:lnTo>
                  <a:pt x="119076" y="373211"/>
                </a:lnTo>
                <a:lnTo>
                  <a:pt x="79603" y="350004"/>
                </a:lnTo>
                <a:lnTo>
                  <a:pt x="46686" y="319560"/>
                </a:lnTo>
                <a:lnTo>
                  <a:pt x="21598" y="283057"/>
                </a:lnTo>
                <a:lnTo>
                  <a:pt x="5611" y="241676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31745"/>
              </p:ext>
            </p:extLst>
          </p:nvPr>
        </p:nvGraphicFramePr>
        <p:xfrm>
          <a:off x="4841747" y="2811780"/>
          <a:ext cx="3152773" cy="42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50850"/>
                <a:gridCol w="447675"/>
                <a:gridCol w="451485"/>
              </a:tblGrid>
              <a:tr h="4236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116318" y="2181606"/>
            <a:ext cx="425450" cy="394970"/>
          </a:xfrm>
          <a:custGeom>
            <a:avLst/>
            <a:gdLst/>
            <a:ahLst/>
            <a:cxnLst/>
            <a:rect l="l" t="t" r="r" b="b"/>
            <a:pathLst>
              <a:path w="425450" h="394969">
                <a:moveTo>
                  <a:pt x="0" y="197358"/>
                </a:moveTo>
                <a:lnTo>
                  <a:pt x="5611" y="152115"/>
                </a:lnTo>
                <a:lnTo>
                  <a:pt x="21598" y="110578"/>
                </a:lnTo>
                <a:lnTo>
                  <a:pt x="46686" y="73933"/>
                </a:lnTo>
                <a:lnTo>
                  <a:pt x="79603" y="43367"/>
                </a:lnTo>
                <a:lnTo>
                  <a:pt x="119076" y="20065"/>
                </a:lnTo>
                <a:lnTo>
                  <a:pt x="163832" y="5214"/>
                </a:lnTo>
                <a:lnTo>
                  <a:pt x="212598" y="0"/>
                </a:lnTo>
                <a:lnTo>
                  <a:pt x="261363" y="5214"/>
                </a:lnTo>
                <a:lnTo>
                  <a:pt x="306119" y="20065"/>
                </a:lnTo>
                <a:lnTo>
                  <a:pt x="345592" y="43367"/>
                </a:lnTo>
                <a:lnTo>
                  <a:pt x="378509" y="73933"/>
                </a:lnTo>
                <a:lnTo>
                  <a:pt x="403597" y="110578"/>
                </a:lnTo>
                <a:lnTo>
                  <a:pt x="419584" y="152115"/>
                </a:lnTo>
                <a:lnTo>
                  <a:pt x="425196" y="197358"/>
                </a:lnTo>
                <a:lnTo>
                  <a:pt x="419584" y="242600"/>
                </a:lnTo>
                <a:lnTo>
                  <a:pt x="403597" y="284137"/>
                </a:lnTo>
                <a:lnTo>
                  <a:pt x="378509" y="320782"/>
                </a:lnTo>
                <a:lnTo>
                  <a:pt x="345592" y="351348"/>
                </a:lnTo>
                <a:lnTo>
                  <a:pt x="306119" y="374650"/>
                </a:lnTo>
                <a:lnTo>
                  <a:pt x="261363" y="389501"/>
                </a:lnTo>
                <a:lnTo>
                  <a:pt x="212598" y="394715"/>
                </a:lnTo>
                <a:lnTo>
                  <a:pt x="163832" y="389501"/>
                </a:lnTo>
                <a:lnTo>
                  <a:pt x="119076" y="374650"/>
                </a:lnTo>
                <a:lnTo>
                  <a:pt x="79603" y="351348"/>
                </a:lnTo>
                <a:lnTo>
                  <a:pt x="46686" y="320782"/>
                </a:lnTo>
                <a:lnTo>
                  <a:pt x="21598" y="284137"/>
                </a:lnTo>
                <a:lnTo>
                  <a:pt x="5611" y="242600"/>
                </a:lnTo>
                <a:lnTo>
                  <a:pt x="0" y="197358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84185" y="2850642"/>
            <a:ext cx="425450" cy="393700"/>
          </a:xfrm>
          <a:custGeom>
            <a:avLst/>
            <a:gdLst/>
            <a:ahLst/>
            <a:cxnLst/>
            <a:rect l="l" t="t" r="r" b="b"/>
            <a:pathLst>
              <a:path w="425450" h="393700">
                <a:moveTo>
                  <a:pt x="0" y="196596"/>
                </a:moveTo>
                <a:lnTo>
                  <a:pt x="5611" y="151515"/>
                </a:lnTo>
                <a:lnTo>
                  <a:pt x="21598" y="110134"/>
                </a:lnTo>
                <a:lnTo>
                  <a:pt x="46686" y="73631"/>
                </a:lnTo>
                <a:lnTo>
                  <a:pt x="79603" y="43187"/>
                </a:lnTo>
                <a:lnTo>
                  <a:pt x="119076" y="19980"/>
                </a:lnTo>
                <a:lnTo>
                  <a:pt x="163832" y="5191"/>
                </a:lnTo>
                <a:lnTo>
                  <a:pt x="212598" y="0"/>
                </a:lnTo>
                <a:lnTo>
                  <a:pt x="261363" y="5191"/>
                </a:lnTo>
                <a:lnTo>
                  <a:pt x="306119" y="19980"/>
                </a:lnTo>
                <a:lnTo>
                  <a:pt x="345592" y="43187"/>
                </a:lnTo>
                <a:lnTo>
                  <a:pt x="378509" y="73631"/>
                </a:lnTo>
                <a:lnTo>
                  <a:pt x="403597" y="110134"/>
                </a:lnTo>
                <a:lnTo>
                  <a:pt x="419584" y="151515"/>
                </a:lnTo>
                <a:lnTo>
                  <a:pt x="425196" y="196596"/>
                </a:lnTo>
                <a:lnTo>
                  <a:pt x="419584" y="241676"/>
                </a:lnTo>
                <a:lnTo>
                  <a:pt x="403597" y="283057"/>
                </a:lnTo>
                <a:lnTo>
                  <a:pt x="378509" y="319560"/>
                </a:lnTo>
                <a:lnTo>
                  <a:pt x="345592" y="350004"/>
                </a:lnTo>
                <a:lnTo>
                  <a:pt x="306119" y="373211"/>
                </a:lnTo>
                <a:lnTo>
                  <a:pt x="261363" y="388000"/>
                </a:lnTo>
                <a:lnTo>
                  <a:pt x="212598" y="393191"/>
                </a:lnTo>
                <a:lnTo>
                  <a:pt x="163832" y="388000"/>
                </a:lnTo>
                <a:lnTo>
                  <a:pt x="119076" y="373211"/>
                </a:lnTo>
                <a:lnTo>
                  <a:pt x="79603" y="350004"/>
                </a:lnTo>
                <a:lnTo>
                  <a:pt x="46686" y="319560"/>
                </a:lnTo>
                <a:lnTo>
                  <a:pt x="21598" y="283057"/>
                </a:lnTo>
                <a:lnTo>
                  <a:pt x="5611" y="241676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5578"/>
              </p:ext>
            </p:extLst>
          </p:nvPr>
        </p:nvGraphicFramePr>
        <p:xfrm>
          <a:off x="4841747" y="2159507"/>
          <a:ext cx="3152773" cy="42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50850"/>
                <a:gridCol w="447675"/>
                <a:gridCol w="451485"/>
              </a:tblGrid>
              <a:tr h="4236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5351"/>
              </p:ext>
            </p:extLst>
          </p:nvPr>
        </p:nvGraphicFramePr>
        <p:xfrm>
          <a:off x="4841747" y="3474720"/>
          <a:ext cx="3152773" cy="42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50850"/>
                <a:gridCol w="447675"/>
                <a:gridCol w="451485"/>
              </a:tblGrid>
              <a:tr h="4236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570469" y="3501389"/>
            <a:ext cx="425450" cy="393700"/>
          </a:xfrm>
          <a:custGeom>
            <a:avLst/>
            <a:gdLst/>
            <a:ahLst/>
            <a:cxnLst/>
            <a:rect l="l" t="t" r="r" b="b"/>
            <a:pathLst>
              <a:path w="425450" h="393700">
                <a:moveTo>
                  <a:pt x="0" y="196596"/>
                </a:moveTo>
                <a:lnTo>
                  <a:pt x="5611" y="151515"/>
                </a:lnTo>
                <a:lnTo>
                  <a:pt x="21598" y="110134"/>
                </a:lnTo>
                <a:lnTo>
                  <a:pt x="46686" y="73631"/>
                </a:lnTo>
                <a:lnTo>
                  <a:pt x="79603" y="43187"/>
                </a:lnTo>
                <a:lnTo>
                  <a:pt x="119076" y="19980"/>
                </a:lnTo>
                <a:lnTo>
                  <a:pt x="163832" y="5191"/>
                </a:lnTo>
                <a:lnTo>
                  <a:pt x="212598" y="0"/>
                </a:lnTo>
                <a:lnTo>
                  <a:pt x="261363" y="5191"/>
                </a:lnTo>
                <a:lnTo>
                  <a:pt x="306119" y="19980"/>
                </a:lnTo>
                <a:lnTo>
                  <a:pt x="345592" y="43187"/>
                </a:lnTo>
                <a:lnTo>
                  <a:pt x="378509" y="73631"/>
                </a:lnTo>
                <a:lnTo>
                  <a:pt x="403597" y="110134"/>
                </a:lnTo>
                <a:lnTo>
                  <a:pt x="419584" y="151515"/>
                </a:lnTo>
                <a:lnTo>
                  <a:pt x="425196" y="196596"/>
                </a:lnTo>
                <a:lnTo>
                  <a:pt x="419584" y="241676"/>
                </a:lnTo>
                <a:lnTo>
                  <a:pt x="403597" y="283057"/>
                </a:lnTo>
                <a:lnTo>
                  <a:pt x="378509" y="319560"/>
                </a:lnTo>
                <a:lnTo>
                  <a:pt x="345592" y="350004"/>
                </a:lnTo>
                <a:lnTo>
                  <a:pt x="306119" y="373211"/>
                </a:lnTo>
                <a:lnTo>
                  <a:pt x="261363" y="388000"/>
                </a:lnTo>
                <a:lnTo>
                  <a:pt x="212598" y="393191"/>
                </a:lnTo>
                <a:lnTo>
                  <a:pt x="163832" y="388000"/>
                </a:lnTo>
                <a:lnTo>
                  <a:pt x="119076" y="373211"/>
                </a:lnTo>
                <a:lnTo>
                  <a:pt x="79603" y="350004"/>
                </a:lnTo>
                <a:lnTo>
                  <a:pt x="46686" y="319560"/>
                </a:lnTo>
                <a:lnTo>
                  <a:pt x="21598" y="283057"/>
                </a:lnTo>
                <a:lnTo>
                  <a:pt x="5611" y="241676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77354"/>
              </p:ext>
            </p:extLst>
          </p:nvPr>
        </p:nvGraphicFramePr>
        <p:xfrm>
          <a:off x="4841747" y="4146804"/>
          <a:ext cx="3152773" cy="42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2119"/>
                <a:gridCol w="450850"/>
                <a:gridCol w="447675"/>
                <a:gridCol w="451485"/>
              </a:tblGrid>
              <a:tr h="42519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318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sz="4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99532" y="1793748"/>
          <a:ext cx="3154043" cy="42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49579"/>
                <a:gridCol w="450850"/>
                <a:gridCol w="450850"/>
                <a:gridCol w="450850"/>
                <a:gridCol w="449580"/>
                <a:gridCol w="452119"/>
              </a:tblGrid>
              <a:tr h="4251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129778" y="1812798"/>
            <a:ext cx="426720" cy="393700"/>
          </a:xfrm>
          <a:custGeom>
            <a:avLst/>
            <a:gdLst/>
            <a:ahLst/>
            <a:cxnLst/>
            <a:rect l="l" t="t" r="r" b="b"/>
            <a:pathLst>
              <a:path w="426720" h="393700">
                <a:moveTo>
                  <a:pt x="0" y="196596"/>
                </a:moveTo>
                <a:lnTo>
                  <a:pt x="5633" y="151515"/>
                </a:lnTo>
                <a:lnTo>
                  <a:pt x="21682" y="110134"/>
                </a:lnTo>
                <a:lnTo>
                  <a:pt x="46866" y="73631"/>
                </a:lnTo>
                <a:lnTo>
                  <a:pt x="79905" y="43187"/>
                </a:lnTo>
                <a:lnTo>
                  <a:pt x="119520" y="19980"/>
                </a:lnTo>
                <a:lnTo>
                  <a:pt x="164432" y="5191"/>
                </a:lnTo>
                <a:lnTo>
                  <a:pt x="213360" y="0"/>
                </a:lnTo>
                <a:lnTo>
                  <a:pt x="262287" y="5191"/>
                </a:lnTo>
                <a:lnTo>
                  <a:pt x="307199" y="19980"/>
                </a:lnTo>
                <a:lnTo>
                  <a:pt x="346814" y="43187"/>
                </a:lnTo>
                <a:lnTo>
                  <a:pt x="379853" y="73631"/>
                </a:lnTo>
                <a:lnTo>
                  <a:pt x="405037" y="110134"/>
                </a:lnTo>
                <a:lnTo>
                  <a:pt x="421086" y="151515"/>
                </a:lnTo>
                <a:lnTo>
                  <a:pt x="426720" y="196596"/>
                </a:lnTo>
                <a:lnTo>
                  <a:pt x="421086" y="241676"/>
                </a:lnTo>
                <a:lnTo>
                  <a:pt x="405037" y="283057"/>
                </a:lnTo>
                <a:lnTo>
                  <a:pt x="379853" y="319560"/>
                </a:lnTo>
                <a:lnTo>
                  <a:pt x="346814" y="350004"/>
                </a:lnTo>
                <a:lnTo>
                  <a:pt x="307199" y="373211"/>
                </a:lnTo>
                <a:lnTo>
                  <a:pt x="262287" y="388000"/>
                </a:lnTo>
                <a:lnTo>
                  <a:pt x="213360" y="393191"/>
                </a:lnTo>
                <a:lnTo>
                  <a:pt x="164432" y="388000"/>
                </a:lnTo>
                <a:lnTo>
                  <a:pt x="119520" y="373211"/>
                </a:lnTo>
                <a:lnTo>
                  <a:pt x="79905" y="350004"/>
                </a:lnTo>
                <a:lnTo>
                  <a:pt x="46866" y="319560"/>
                </a:lnTo>
                <a:lnTo>
                  <a:pt x="21682" y="283057"/>
                </a:lnTo>
                <a:lnTo>
                  <a:pt x="5633" y="241676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533400" y="1793748"/>
            <a:ext cx="5826355" cy="42607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20014" rIns="0" bIns="0" rtlCol="0">
            <a:spAutoFit/>
          </a:bodyPr>
          <a:lstStyle/>
          <a:p>
            <a:pPr marR="1959610" algn="ctr">
              <a:lnSpc>
                <a:spcPct val="150000"/>
              </a:lnSpc>
              <a:spcBef>
                <a:spcPts val="944"/>
              </a:spcBef>
            </a:pPr>
            <a:r>
              <a:rPr lang="en-US" sz="2400" i="1" spc="-65" dirty="0" smtClean="0">
                <a:solidFill>
                  <a:schemeClr val="tx1"/>
                </a:solidFill>
                <a:latin typeface="Calibri"/>
                <a:cs typeface="Calibri"/>
              </a:rPr>
              <a:t>Algorithm</a:t>
            </a:r>
            <a:r>
              <a:rPr lang="en-US" sz="2400" i="1" spc="-65" dirty="0" smtClean="0">
                <a:solidFill>
                  <a:srgbClr val="DD0011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Selection-sort</a:t>
            </a:r>
            <a:r>
              <a:rPr sz="2200" i="1" spc="-5" dirty="0" smtClean="0">
                <a:latin typeface="Arial"/>
                <a:cs typeface="Arial"/>
              </a:rPr>
              <a:t>(</a:t>
            </a:r>
            <a:r>
              <a:rPr sz="2200" i="1" spc="-5" dirty="0" err="1" smtClean="0">
                <a:latin typeface="Arial"/>
                <a:cs typeface="Arial"/>
              </a:rPr>
              <a:t>A</a:t>
            </a:r>
            <a:r>
              <a:rPr lang="en-US" sz="2200" i="1" spc="-5" dirty="0" err="1" smtClean="0">
                <a:latin typeface="Arial"/>
                <a:cs typeface="Arial"/>
              </a:rPr>
              <a:t>,n</a:t>
            </a:r>
            <a:r>
              <a:rPr sz="2200" i="1" spc="-5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50000"/>
              </a:lnSpc>
              <a:spcBef>
                <a:spcPts val="675"/>
              </a:spcBef>
            </a:pPr>
            <a:r>
              <a:rPr sz="2200" b="1" spc="-5" dirty="0" smtClean="0">
                <a:latin typeface="Arial"/>
                <a:cs typeface="Arial"/>
              </a:rPr>
              <a:t>for </a:t>
            </a:r>
            <a:r>
              <a:rPr sz="2200" spc="-5" dirty="0">
                <a:latin typeface="Comic Sans MS"/>
                <a:cs typeface="Comic Sans MS"/>
              </a:rPr>
              <a:t>j </a:t>
            </a:r>
            <a:r>
              <a:rPr sz="2200" spc="-5" dirty="0">
                <a:latin typeface="Times New Roman"/>
                <a:cs typeface="Times New Roman"/>
              </a:rPr>
              <a:t>← </a:t>
            </a:r>
            <a:r>
              <a:rPr sz="2200" spc="-5" dirty="0">
                <a:latin typeface="Comic Sans MS"/>
                <a:cs typeface="Comic Sans MS"/>
              </a:rPr>
              <a:t>1 </a:t>
            </a:r>
            <a:r>
              <a:rPr sz="2200" b="1" spc="-5" dirty="0">
                <a:latin typeface="Arial"/>
                <a:cs typeface="Arial"/>
              </a:rPr>
              <a:t>to </a:t>
            </a:r>
            <a:r>
              <a:rPr sz="2200" spc="-5" dirty="0">
                <a:latin typeface="Comic Sans MS"/>
                <a:cs typeface="Comic Sans MS"/>
              </a:rPr>
              <a:t>n </a:t>
            </a:r>
            <a:r>
              <a:rPr lang="en-US" sz="2200" spc="-5" dirty="0" smtClean="0">
                <a:latin typeface="Comic Sans MS"/>
                <a:cs typeface="Comic Sans MS"/>
              </a:rPr>
              <a:t>–</a:t>
            </a:r>
            <a:r>
              <a:rPr sz="2200" spc="95" dirty="0" smtClean="0">
                <a:latin typeface="Comic Sans MS"/>
                <a:cs typeface="Comic Sans MS"/>
              </a:rPr>
              <a:t> </a:t>
            </a:r>
            <a:r>
              <a:rPr sz="2200" spc="-5" dirty="0" smtClean="0">
                <a:latin typeface="Comic Sans MS"/>
                <a:cs typeface="Comic Sans MS"/>
              </a:rPr>
              <a:t>1</a:t>
            </a:r>
            <a:r>
              <a:rPr lang="en-US" sz="2200" spc="-5" dirty="0" smtClean="0">
                <a:latin typeface="Comic Sans MS"/>
                <a:cs typeface="Comic Sans MS"/>
              </a:rPr>
              <a:t> </a:t>
            </a:r>
            <a:r>
              <a:rPr lang="en-US" sz="2200" b="1" spc="-5" dirty="0" smtClean="0">
                <a:latin typeface="Comic Sans MS"/>
                <a:cs typeface="Comic Sans MS"/>
              </a:rPr>
              <a:t>do</a:t>
            </a:r>
            <a:endParaRPr sz="2200" b="1" dirty="0">
              <a:latin typeface="Comic Sans MS"/>
              <a:cs typeface="Comic Sans MS"/>
            </a:endParaRPr>
          </a:p>
          <a:p>
            <a:pPr marR="1844675" algn="ctr">
              <a:lnSpc>
                <a:spcPct val="150000"/>
              </a:lnSpc>
              <a:spcBef>
                <a:spcPts val="670"/>
              </a:spcBef>
            </a:pPr>
            <a:r>
              <a:rPr sz="2200" spc="-5" dirty="0" smtClean="0">
                <a:latin typeface="Comic Sans MS"/>
                <a:cs typeface="Comic Sans MS"/>
              </a:rPr>
              <a:t>smallest </a:t>
            </a:r>
            <a:r>
              <a:rPr sz="2200" spc="-5" dirty="0">
                <a:latin typeface="Arial"/>
                <a:cs typeface="Arial"/>
              </a:rPr>
              <a:t>←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j</a:t>
            </a:r>
            <a:endParaRPr sz="2200" dirty="0">
              <a:latin typeface="Comic Sans MS"/>
              <a:cs typeface="Comic Sans MS"/>
            </a:endParaRPr>
          </a:p>
          <a:p>
            <a:pPr marL="1517015">
              <a:lnSpc>
                <a:spcPct val="150000"/>
              </a:lnSpc>
              <a:spcBef>
                <a:spcPts val="675"/>
              </a:spcBef>
            </a:pPr>
            <a:r>
              <a:rPr sz="2200" b="1" spc="-5" dirty="0">
                <a:latin typeface="Arial"/>
                <a:cs typeface="Arial"/>
              </a:rPr>
              <a:t>for </a:t>
            </a:r>
            <a:r>
              <a:rPr sz="2200" spc="-5" dirty="0">
                <a:latin typeface="Comic Sans MS"/>
                <a:cs typeface="Comic Sans MS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← </a:t>
            </a:r>
            <a:r>
              <a:rPr sz="2200" spc="-5" dirty="0">
                <a:latin typeface="Comic Sans MS"/>
                <a:cs typeface="Comic Sans MS"/>
              </a:rPr>
              <a:t>j + 1 </a:t>
            </a:r>
            <a:r>
              <a:rPr sz="2200" b="1" spc="-5" dirty="0">
                <a:latin typeface="Arial"/>
                <a:cs typeface="Arial"/>
              </a:rPr>
              <a:t>to</a:t>
            </a:r>
            <a:r>
              <a:rPr sz="2200" b="1" spc="10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Comic Sans MS"/>
                <a:cs typeface="Comic Sans MS"/>
              </a:rPr>
              <a:t>n</a:t>
            </a:r>
            <a:r>
              <a:rPr lang="en-US" sz="2200" spc="-5" dirty="0" smtClean="0">
                <a:latin typeface="Comic Sans MS"/>
                <a:cs typeface="Comic Sans MS"/>
              </a:rPr>
              <a:t> </a:t>
            </a:r>
            <a:r>
              <a:rPr lang="en-US" sz="2200" b="1" spc="-5" dirty="0" smtClean="0">
                <a:latin typeface="Comic Sans MS"/>
                <a:cs typeface="Comic Sans MS"/>
              </a:rPr>
              <a:t>do</a:t>
            </a:r>
            <a:endParaRPr sz="2200" b="1" dirty="0">
              <a:latin typeface="Comic Sans MS"/>
              <a:cs typeface="Comic Sans MS"/>
            </a:endParaRPr>
          </a:p>
          <a:p>
            <a:pPr marL="2137410">
              <a:lnSpc>
                <a:spcPct val="150000"/>
              </a:lnSpc>
              <a:spcBef>
                <a:spcPts val="670"/>
              </a:spcBef>
            </a:pPr>
            <a:r>
              <a:rPr sz="2200" b="1" spc="-5" dirty="0" smtClean="0">
                <a:latin typeface="Arial"/>
                <a:cs typeface="Arial"/>
              </a:rPr>
              <a:t>if </a:t>
            </a:r>
            <a:r>
              <a:rPr sz="2200" spc="-10" dirty="0">
                <a:latin typeface="Comic Sans MS"/>
                <a:cs typeface="Comic Sans MS"/>
              </a:rPr>
              <a:t>A[i] </a:t>
            </a:r>
            <a:r>
              <a:rPr sz="2200" spc="-5" dirty="0">
                <a:latin typeface="Comic Sans MS"/>
                <a:cs typeface="Comic Sans MS"/>
              </a:rPr>
              <a:t>&lt;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A[smallest]</a:t>
            </a:r>
            <a:endParaRPr sz="2200" dirty="0">
              <a:latin typeface="Comic Sans MS"/>
              <a:cs typeface="Comic Sans MS"/>
            </a:endParaRPr>
          </a:p>
          <a:p>
            <a:pPr marL="3051810">
              <a:lnSpc>
                <a:spcPct val="150000"/>
              </a:lnSpc>
              <a:spcBef>
                <a:spcPts val="675"/>
              </a:spcBef>
            </a:pPr>
            <a:r>
              <a:rPr sz="2200" b="1" spc="-5" dirty="0">
                <a:latin typeface="Arial"/>
                <a:cs typeface="Arial"/>
              </a:rPr>
              <a:t>then </a:t>
            </a:r>
            <a:r>
              <a:rPr sz="2200" spc="-5" dirty="0">
                <a:latin typeface="Comic Sans MS"/>
                <a:cs typeface="Comic Sans MS"/>
              </a:rPr>
              <a:t>smallest </a:t>
            </a:r>
            <a:r>
              <a:rPr sz="2200" spc="-5" dirty="0">
                <a:latin typeface="Times New Roman"/>
                <a:cs typeface="Times New Roman"/>
              </a:rPr>
              <a:t>←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endParaRPr sz="2200" dirty="0">
              <a:latin typeface="Comic Sans MS"/>
              <a:cs typeface="Comic Sans MS"/>
            </a:endParaRPr>
          </a:p>
          <a:p>
            <a:pPr marL="1517015">
              <a:lnSpc>
                <a:spcPct val="150000"/>
              </a:lnSpc>
              <a:spcBef>
                <a:spcPts val="675"/>
              </a:spcBef>
            </a:pPr>
            <a:r>
              <a:rPr sz="2200" dirty="0">
                <a:latin typeface="Arial"/>
                <a:cs typeface="Arial"/>
              </a:rPr>
              <a:t>exchange </a:t>
            </a:r>
            <a:r>
              <a:rPr sz="2200" spc="-10" dirty="0">
                <a:latin typeface="Comic Sans MS"/>
                <a:cs typeface="Comic Sans MS"/>
              </a:rPr>
              <a:t>A[j] </a:t>
            </a:r>
            <a:r>
              <a:rPr sz="2200" spc="-5" dirty="0">
                <a:latin typeface="Times New Roman"/>
                <a:cs typeface="Times New Roman"/>
              </a:rPr>
              <a:t>↔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A[smallest]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812" y="517321"/>
            <a:ext cx="875338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/>
              <a:t>Analysis of Selection </a:t>
            </a:r>
            <a:r>
              <a:rPr sz="4000" b="1" spc="-5" dirty="0" smtClean="0"/>
              <a:t>Sort</a:t>
            </a:r>
            <a:r>
              <a:rPr lang="en-US" sz="4000" b="1" spc="-5" dirty="0" smtClean="0"/>
              <a:t>: running time</a:t>
            </a:r>
            <a:endParaRPr sz="4000" b="1" dirty="0"/>
          </a:p>
        </p:txBody>
      </p:sp>
      <p:sp>
        <p:nvSpPr>
          <p:cNvPr id="13" name="object 13"/>
          <p:cNvSpPr txBox="1"/>
          <p:nvPr/>
        </p:nvSpPr>
        <p:spPr>
          <a:xfrm>
            <a:off x="6542278" y="1330739"/>
            <a:ext cx="1888489" cy="1957587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5"/>
              </a:spcBef>
              <a:tabLst>
                <a:tab pos="1013460" algn="l"/>
              </a:tabLst>
            </a:pPr>
            <a:r>
              <a:rPr sz="2800" spc="-5" dirty="0">
                <a:latin typeface="Arial"/>
                <a:cs typeface="Arial"/>
              </a:rPr>
              <a:t>cost	times</a:t>
            </a:r>
            <a:endParaRPr sz="2800" dirty="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1680"/>
              </a:spcBef>
              <a:tabLst>
                <a:tab pos="1245870" algn="l"/>
              </a:tabLst>
            </a:pPr>
            <a:r>
              <a:rPr sz="2800" spc="5" dirty="0" smtClean="0">
                <a:latin typeface="Comic Sans MS"/>
                <a:cs typeface="Comic Sans MS"/>
              </a:rPr>
              <a:t>c</a:t>
            </a:r>
            <a:r>
              <a:rPr lang="en-US" sz="2775" spc="7" baseline="-21021" dirty="0" smtClean="0">
                <a:latin typeface="Comic Sans MS"/>
                <a:cs typeface="Comic Sans MS"/>
              </a:rPr>
              <a:t>1</a:t>
            </a:r>
            <a:r>
              <a:rPr sz="2775" spc="7" baseline="-21021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endParaRPr sz="2800" dirty="0">
              <a:latin typeface="Comic Sans MS"/>
              <a:cs typeface="Comic Sans MS"/>
            </a:endParaRPr>
          </a:p>
          <a:p>
            <a:pPr marL="226060">
              <a:lnSpc>
                <a:spcPct val="100000"/>
              </a:lnSpc>
              <a:spcBef>
                <a:spcPts val="1685"/>
              </a:spcBef>
              <a:tabLst>
                <a:tab pos="1245870" algn="l"/>
              </a:tabLst>
            </a:pPr>
            <a:r>
              <a:rPr sz="2800" spc="5" dirty="0" smtClean="0">
                <a:latin typeface="Comic Sans MS"/>
                <a:cs typeface="Comic Sans MS"/>
              </a:rPr>
              <a:t>c</a:t>
            </a:r>
            <a:r>
              <a:rPr lang="en-US" sz="2775" spc="7" baseline="-21021" dirty="0" smtClean="0">
                <a:latin typeface="Comic Sans MS"/>
                <a:cs typeface="Comic Sans MS"/>
              </a:rPr>
              <a:t>2</a:t>
            </a:r>
            <a:r>
              <a:rPr sz="2775" spc="7" baseline="-21021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n-1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5638" y="3395513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8898" y="3599729"/>
            <a:ext cx="1708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50" spc="10" dirty="0" smtClean="0">
                <a:latin typeface="Comic Sans MS"/>
                <a:cs typeface="Comic Sans MS"/>
              </a:rPr>
              <a:t>3</a:t>
            </a:r>
            <a:endParaRPr sz="1850" dirty="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5638" y="4035847"/>
            <a:ext cx="35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 smtClean="0">
                <a:latin typeface="Comic Sans MS"/>
                <a:cs typeface="Comic Sans MS"/>
              </a:rPr>
              <a:t>c</a:t>
            </a:r>
            <a:r>
              <a:rPr lang="en-US" sz="2775" spc="15" baseline="-21021" dirty="0" smtClean="0">
                <a:latin typeface="Comic Sans MS"/>
                <a:cs typeface="Comic Sans MS"/>
              </a:rPr>
              <a:t>4</a:t>
            </a:r>
            <a:endParaRPr sz="2775" baseline="-21021" dirty="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5000" y="4485640"/>
            <a:ext cx="6407150" cy="130556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547495">
              <a:lnSpc>
                <a:spcPct val="100000"/>
              </a:lnSpc>
              <a:spcBef>
                <a:spcPts val="1775"/>
              </a:spcBef>
              <a:tabLst>
                <a:tab pos="4879975" algn="l"/>
              </a:tabLst>
            </a:pPr>
            <a:r>
              <a:rPr sz="2800" spc="-5" dirty="0" smtClean="0">
                <a:latin typeface="Comic Sans MS"/>
                <a:cs typeface="Comic Sans MS"/>
              </a:rPr>
              <a:t>	</a:t>
            </a:r>
            <a:r>
              <a:rPr sz="2800" spc="5" dirty="0" smtClean="0">
                <a:latin typeface="Comic Sans MS"/>
                <a:cs typeface="Comic Sans MS"/>
              </a:rPr>
              <a:t>c</a:t>
            </a:r>
            <a:r>
              <a:rPr lang="en-US" sz="2775" spc="7" baseline="-21021" dirty="0" smtClean="0">
                <a:latin typeface="Comic Sans MS"/>
                <a:cs typeface="Comic Sans MS"/>
              </a:rPr>
              <a:t>5</a:t>
            </a:r>
            <a:endParaRPr sz="2775" baseline="-21021" dirty="0" smtClean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5899785" algn="l"/>
              </a:tabLst>
            </a:pPr>
            <a:r>
              <a:rPr lang="en-US" sz="2800" dirty="0" smtClean="0">
                <a:latin typeface="Comic Sans MS"/>
                <a:cs typeface="Comic Sans MS"/>
              </a:rPr>
              <a:t>                                              </a:t>
            </a:r>
            <a:r>
              <a:rPr sz="2800" dirty="0" smtClean="0">
                <a:latin typeface="Comic Sans MS"/>
                <a:cs typeface="Comic Sans MS"/>
              </a:rPr>
              <a:t>c</a:t>
            </a:r>
            <a:r>
              <a:rPr lang="en-US" sz="2775" spc="15" baseline="-21021" dirty="0" smtClean="0">
                <a:latin typeface="Comic Sans MS"/>
                <a:cs typeface="Comic Sans MS"/>
              </a:rPr>
              <a:t>6</a:t>
            </a:r>
            <a:r>
              <a:rPr sz="2775" baseline="-21021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n-</a:t>
            </a:r>
            <a:r>
              <a:rPr sz="2800" spc="-5" dirty="0">
                <a:latin typeface="Comic Sans MS"/>
                <a:cs typeface="Comic Sans MS"/>
              </a:rPr>
              <a:t>1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06835" y="3429275"/>
            <a:ext cx="30988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5" dirty="0">
                <a:latin typeface="Symbol"/>
                <a:cs typeface="Symbol"/>
              </a:rPr>
              <a:t>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0878" y="3352800"/>
            <a:ext cx="270510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5080" indent="-29209">
              <a:lnSpc>
                <a:spcPct val="151700"/>
              </a:lnSpc>
              <a:spcBef>
                <a:spcPts val="95"/>
              </a:spcBef>
            </a:pPr>
            <a:r>
              <a:rPr sz="1200" i="1" spc="95" dirty="0">
                <a:latin typeface="Times New Roman"/>
                <a:cs typeface="Times New Roman"/>
              </a:rPr>
              <a:t>n</a:t>
            </a:r>
            <a:r>
              <a:rPr sz="1200" spc="-50" dirty="0">
                <a:latin typeface="Symbol"/>
                <a:cs typeface="Symbol"/>
              </a:rPr>
              <a:t></a:t>
            </a:r>
            <a:r>
              <a:rPr sz="1200" spc="5" dirty="0">
                <a:latin typeface="Times New Roman"/>
                <a:cs typeface="Times New Roman"/>
              </a:rPr>
              <a:t>1  </a:t>
            </a:r>
            <a:r>
              <a:rPr sz="1200" i="1" spc="5" dirty="0">
                <a:latin typeface="Times New Roman"/>
                <a:cs typeface="Times New Roman"/>
              </a:rPr>
              <a:t>j</a:t>
            </a:r>
            <a:r>
              <a:rPr sz="1200" i="1" spc="-25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Symbol"/>
                <a:cs typeface="Symbol"/>
              </a:rPr>
              <a:t></a:t>
            </a:r>
            <a:r>
              <a:rPr sz="1200" spc="-20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9224" y="3500007"/>
            <a:ext cx="105346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45" dirty="0">
                <a:latin typeface="Times New Roman"/>
                <a:cs typeface="Times New Roman"/>
              </a:rPr>
              <a:t>(</a:t>
            </a:r>
            <a:r>
              <a:rPr sz="2050" i="1" spc="45" dirty="0">
                <a:latin typeface="Times New Roman"/>
                <a:cs typeface="Times New Roman"/>
              </a:rPr>
              <a:t>n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j</a:t>
            </a:r>
            <a:r>
              <a:rPr sz="2050" i="1" spc="-7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Symbol"/>
                <a:cs typeface="Symbol"/>
              </a:rPr>
              <a:t></a:t>
            </a:r>
            <a:r>
              <a:rPr sz="2050" spc="30" dirty="0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8505" y="4057212"/>
            <a:ext cx="30670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35" dirty="0">
                <a:latin typeface="Symbol"/>
                <a:cs typeface="Symbol"/>
              </a:rPr>
              <a:t>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7600" y="3981817"/>
            <a:ext cx="26670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49500"/>
              </a:lnSpc>
              <a:spcBef>
                <a:spcPts val="100"/>
              </a:spcBef>
            </a:pPr>
            <a:r>
              <a:rPr sz="1200" i="1" spc="85" dirty="0">
                <a:latin typeface="Times New Roman"/>
                <a:cs typeface="Times New Roman"/>
              </a:rPr>
              <a:t>n</a:t>
            </a:r>
            <a:r>
              <a:rPr sz="1200" spc="-60" dirty="0">
                <a:latin typeface="Symbol"/>
                <a:cs typeface="Symbol"/>
              </a:rPr>
              <a:t></a:t>
            </a:r>
            <a:r>
              <a:rPr sz="1200" dirty="0">
                <a:latin typeface="Times New Roman"/>
                <a:cs typeface="Times New Roman"/>
              </a:rPr>
              <a:t>1   </a:t>
            </a:r>
            <a:r>
              <a:rPr sz="1200" i="1" dirty="0">
                <a:latin typeface="Times New Roman"/>
                <a:cs typeface="Times New Roman"/>
              </a:rPr>
              <a:t>j</a:t>
            </a:r>
            <a:r>
              <a:rPr sz="1200" i="1" spc="-26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Symbol"/>
                <a:cs typeface="Symbol"/>
              </a:rPr>
              <a:t></a:t>
            </a:r>
            <a:r>
              <a:rPr sz="1200" spc="-3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61290" y="4126945"/>
            <a:ext cx="71691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35" dirty="0">
                <a:latin typeface="Times New Roman"/>
                <a:cs typeface="Times New Roman"/>
              </a:rPr>
              <a:t>(</a:t>
            </a:r>
            <a:r>
              <a:rPr sz="2050" i="1" spc="35" dirty="0">
                <a:latin typeface="Times New Roman"/>
                <a:cs typeface="Times New Roman"/>
              </a:rPr>
              <a:t>n </a:t>
            </a:r>
            <a:r>
              <a:rPr sz="2050" spc="5" dirty="0">
                <a:latin typeface="Symbol"/>
                <a:cs typeface="Symbol"/>
              </a:rPr>
              <a:t>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j</a:t>
            </a:r>
            <a:r>
              <a:rPr sz="2050" spc="6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17691" y="4735392"/>
            <a:ext cx="30670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35" dirty="0">
                <a:latin typeface="Symbol"/>
                <a:cs typeface="Symbol"/>
              </a:rPr>
              <a:t>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07104" y="4659997"/>
            <a:ext cx="26670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49500"/>
              </a:lnSpc>
              <a:spcBef>
                <a:spcPts val="100"/>
              </a:spcBef>
            </a:pPr>
            <a:r>
              <a:rPr sz="1200" i="1" spc="85" dirty="0">
                <a:latin typeface="Times New Roman"/>
                <a:cs typeface="Times New Roman"/>
              </a:rPr>
              <a:t>n</a:t>
            </a:r>
            <a:r>
              <a:rPr sz="1200" spc="-60" dirty="0">
                <a:latin typeface="Symbol"/>
                <a:cs typeface="Symbol"/>
              </a:rPr>
              <a:t></a:t>
            </a:r>
            <a:r>
              <a:rPr sz="1200" dirty="0">
                <a:latin typeface="Times New Roman"/>
                <a:cs typeface="Times New Roman"/>
              </a:rPr>
              <a:t>1   </a:t>
            </a:r>
            <a:r>
              <a:rPr sz="1200" i="1" dirty="0">
                <a:latin typeface="Times New Roman"/>
                <a:cs typeface="Times New Roman"/>
              </a:rPr>
              <a:t>j</a:t>
            </a:r>
            <a:r>
              <a:rPr sz="1200" i="1" spc="-254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Symbol"/>
                <a:cs typeface="Symbol"/>
              </a:rPr>
              <a:t></a:t>
            </a:r>
            <a:r>
              <a:rPr sz="1200" spc="-3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71083" y="4805125"/>
            <a:ext cx="71755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35" dirty="0">
                <a:latin typeface="Times New Roman"/>
                <a:cs typeface="Times New Roman"/>
              </a:rPr>
              <a:t>(</a:t>
            </a:r>
            <a:r>
              <a:rPr sz="2050" i="1" spc="35" dirty="0">
                <a:latin typeface="Times New Roman"/>
                <a:cs typeface="Times New Roman"/>
              </a:rPr>
              <a:t>n </a:t>
            </a:r>
            <a:r>
              <a:rPr sz="2050" spc="10" dirty="0">
                <a:latin typeface="Symbol"/>
                <a:cs typeface="Symbol"/>
              </a:rPr>
              <a:t>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j</a:t>
            </a:r>
            <a:r>
              <a:rPr sz="2050" spc="6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5" name="object 4"/>
          <p:cNvSpPr txBox="1"/>
          <p:nvPr/>
        </p:nvSpPr>
        <p:spPr>
          <a:xfrm>
            <a:off x="424038" y="1804242"/>
            <a:ext cx="5826355" cy="42607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20014" rIns="0" bIns="0" rtlCol="0">
            <a:spAutoFit/>
          </a:bodyPr>
          <a:lstStyle/>
          <a:p>
            <a:pPr marR="1959610" algn="ctr">
              <a:lnSpc>
                <a:spcPct val="150000"/>
              </a:lnSpc>
              <a:spcBef>
                <a:spcPts val="944"/>
              </a:spcBef>
            </a:pPr>
            <a:r>
              <a:rPr lang="en-US" sz="2400" i="1" spc="-65" dirty="0" smtClean="0">
                <a:solidFill>
                  <a:schemeClr val="tx1"/>
                </a:solidFill>
                <a:latin typeface="Calibri"/>
                <a:cs typeface="Calibri"/>
              </a:rPr>
              <a:t>Algorithm</a:t>
            </a:r>
            <a:r>
              <a:rPr lang="en-US" sz="2400" i="1" spc="-65" dirty="0" smtClean="0">
                <a:solidFill>
                  <a:srgbClr val="DD0011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Selection-sort</a:t>
            </a:r>
            <a:r>
              <a:rPr sz="2200" i="1" spc="-5" dirty="0" smtClean="0">
                <a:latin typeface="Arial"/>
                <a:cs typeface="Arial"/>
              </a:rPr>
              <a:t>(</a:t>
            </a:r>
            <a:r>
              <a:rPr sz="2200" i="1" spc="-5" dirty="0" err="1" smtClean="0">
                <a:latin typeface="Arial"/>
                <a:cs typeface="Arial"/>
              </a:rPr>
              <a:t>A</a:t>
            </a:r>
            <a:r>
              <a:rPr lang="en-US" sz="2200" i="1" spc="-5" dirty="0" err="1" smtClean="0">
                <a:latin typeface="Arial"/>
                <a:cs typeface="Arial"/>
              </a:rPr>
              <a:t>,n</a:t>
            </a:r>
            <a:r>
              <a:rPr sz="2200" i="1" spc="-5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50000"/>
              </a:lnSpc>
              <a:spcBef>
                <a:spcPts val="675"/>
              </a:spcBef>
            </a:pPr>
            <a:r>
              <a:rPr sz="2200" b="1" spc="-5" dirty="0" smtClean="0">
                <a:latin typeface="Arial"/>
                <a:cs typeface="Arial"/>
              </a:rPr>
              <a:t>for </a:t>
            </a:r>
            <a:r>
              <a:rPr sz="2200" spc="-5" dirty="0">
                <a:latin typeface="Comic Sans MS"/>
                <a:cs typeface="Comic Sans MS"/>
              </a:rPr>
              <a:t>j </a:t>
            </a:r>
            <a:r>
              <a:rPr sz="2200" spc="-5" dirty="0">
                <a:latin typeface="Times New Roman"/>
                <a:cs typeface="Times New Roman"/>
              </a:rPr>
              <a:t>← </a:t>
            </a:r>
            <a:r>
              <a:rPr sz="2200" spc="-5" dirty="0">
                <a:latin typeface="Comic Sans MS"/>
                <a:cs typeface="Comic Sans MS"/>
              </a:rPr>
              <a:t>1 </a:t>
            </a:r>
            <a:r>
              <a:rPr sz="2200" b="1" spc="-5" dirty="0">
                <a:latin typeface="Arial"/>
                <a:cs typeface="Arial"/>
              </a:rPr>
              <a:t>to </a:t>
            </a:r>
            <a:r>
              <a:rPr sz="2200" spc="-5" dirty="0">
                <a:latin typeface="Comic Sans MS"/>
                <a:cs typeface="Comic Sans MS"/>
              </a:rPr>
              <a:t>n </a:t>
            </a:r>
            <a:r>
              <a:rPr lang="en-US" sz="2200" spc="-5" dirty="0" smtClean="0">
                <a:latin typeface="Comic Sans MS"/>
                <a:cs typeface="Comic Sans MS"/>
              </a:rPr>
              <a:t>–</a:t>
            </a:r>
            <a:r>
              <a:rPr sz="2200" spc="95" dirty="0" smtClean="0">
                <a:latin typeface="Comic Sans MS"/>
                <a:cs typeface="Comic Sans MS"/>
              </a:rPr>
              <a:t> </a:t>
            </a:r>
            <a:r>
              <a:rPr sz="2200" spc="-5" dirty="0" smtClean="0">
                <a:latin typeface="Comic Sans MS"/>
                <a:cs typeface="Comic Sans MS"/>
              </a:rPr>
              <a:t>1</a:t>
            </a:r>
            <a:r>
              <a:rPr lang="en-US" sz="2200" spc="-5" dirty="0" smtClean="0">
                <a:latin typeface="Comic Sans MS"/>
                <a:cs typeface="Comic Sans MS"/>
              </a:rPr>
              <a:t> </a:t>
            </a:r>
            <a:r>
              <a:rPr lang="en-US" sz="2200" b="1" spc="-5" dirty="0" smtClean="0">
                <a:latin typeface="Comic Sans MS"/>
                <a:cs typeface="Comic Sans MS"/>
              </a:rPr>
              <a:t>do</a:t>
            </a:r>
            <a:endParaRPr sz="2200" b="1" dirty="0">
              <a:latin typeface="Comic Sans MS"/>
              <a:cs typeface="Comic Sans MS"/>
            </a:endParaRPr>
          </a:p>
          <a:p>
            <a:pPr marR="1844675" algn="ctr">
              <a:lnSpc>
                <a:spcPct val="150000"/>
              </a:lnSpc>
              <a:spcBef>
                <a:spcPts val="670"/>
              </a:spcBef>
            </a:pPr>
            <a:r>
              <a:rPr sz="2200" spc="-5" dirty="0" smtClean="0">
                <a:latin typeface="Comic Sans MS"/>
                <a:cs typeface="Comic Sans MS"/>
              </a:rPr>
              <a:t>smallest </a:t>
            </a:r>
            <a:r>
              <a:rPr sz="2200" spc="-5" dirty="0">
                <a:latin typeface="Arial"/>
                <a:cs typeface="Arial"/>
              </a:rPr>
              <a:t>←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j</a:t>
            </a:r>
            <a:endParaRPr sz="2200" dirty="0">
              <a:latin typeface="Comic Sans MS"/>
              <a:cs typeface="Comic Sans MS"/>
            </a:endParaRPr>
          </a:p>
          <a:p>
            <a:pPr marL="1517015">
              <a:lnSpc>
                <a:spcPct val="150000"/>
              </a:lnSpc>
              <a:spcBef>
                <a:spcPts val="675"/>
              </a:spcBef>
            </a:pPr>
            <a:r>
              <a:rPr sz="2200" b="1" spc="-5" dirty="0">
                <a:latin typeface="Arial"/>
                <a:cs typeface="Arial"/>
              </a:rPr>
              <a:t>for </a:t>
            </a:r>
            <a:r>
              <a:rPr sz="2200" spc="-5" dirty="0">
                <a:latin typeface="Comic Sans MS"/>
                <a:cs typeface="Comic Sans MS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← </a:t>
            </a:r>
            <a:r>
              <a:rPr sz="2200" spc="-5" dirty="0">
                <a:latin typeface="Comic Sans MS"/>
                <a:cs typeface="Comic Sans MS"/>
              </a:rPr>
              <a:t>j + 1 </a:t>
            </a:r>
            <a:r>
              <a:rPr sz="2200" b="1" spc="-5" dirty="0">
                <a:latin typeface="Arial"/>
                <a:cs typeface="Arial"/>
              </a:rPr>
              <a:t>to</a:t>
            </a:r>
            <a:r>
              <a:rPr sz="2200" b="1" spc="10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Comic Sans MS"/>
                <a:cs typeface="Comic Sans MS"/>
              </a:rPr>
              <a:t>n</a:t>
            </a:r>
            <a:r>
              <a:rPr lang="en-US" sz="2200" spc="-5" dirty="0" smtClean="0">
                <a:latin typeface="Comic Sans MS"/>
                <a:cs typeface="Comic Sans MS"/>
              </a:rPr>
              <a:t> </a:t>
            </a:r>
            <a:r>
              <a:rPr lang="en-US" sz="2200" b="1" spc="-5" dirty="0" smtClean="0">
                <a:latin typeface="Comic Sans MS"/>
                <a:cs typeface="Comic Sans MS"/>
              </a:rPr>
              <a:t>do</a:t>
            </a:r>
            <a:endParaRPr sz="2200" b="1" dirty="0">
              <a:latin typeface="Comic Sans MS"/>
              <a:cs typeface="Comic Sans MS"/>
            </a:endParaRPr>
          </a:p>
          <a:p>
            <a:pPr marL="2137410">
              <a:lnSpc>
                <a:spcPct val="150000"/>
              </a:lnSpc>
              <a:spcBef>
                <a:spcPts val="670"/>
              </a:spcBef>
            </a:pPr>
            <a:r>
              <a:rPr sz="2200" b="1" spc="-5" dirty="0" smtClean="0">
                <a:latin typeface="Arial"/>
                <a:cs typeface="Arial"/>
              </a:rPr>
              <a:t>if </a:t>
            </a:r>
            <a:r>
              <a:rPr sz="2200" spc="-10" dirty="0">
                <a:latin typeface="Comic Sans MS"/>
                <a:cs typeface="Comic Sans MS"/>
              </a:rPr>
              <a:t>A[i] </a:t>
            </a:r>
            <a:r>
              <a:rPr sz="2200" spc="-5" dirty="0">
                <a:latin typeface="Comic Sans MS"/>
                <a:cs typeface="Comic Sans MS"/>
              </a:rPr>
              <a:t>&lt;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A[smallest]</a:t>
            </a:r>
            <a:endParaRPr sz="2200" dirty="0">
              <a:latin typeface="Comic Sans MS"/>
              <a:cs typeface="Comic Sans MS"/>
            </a:endParaRPr>
          </a:p>
          <a:p>
            <a:pPr marL="3051810">
              <a:lnSpc>
                <a:spcPct val="150000"/>
              </a:lnSpc>
              <a:spcBef>
                <a:spcPts val="675"/>
              </a:spcBef>
            </a:pPr>
            <a:r>
              <a:rPr sz="2200" b="1" spc="-5" dirty="0">
                <a:latin typeface="Arial"/>
                <a:cs typeface="Arial"/>
              </a:rPr>
              <a:t>then </a:t>
            </a:r>
            <a:r>
              <a:rPr sz="2200" spc="-5" dirty="0">
                <a:latin typeface="Comic Sans MS"/>
                <a:cs typeface="Comic Sans MS"/>
              </a:rPr>
              <a:t>smallest </a:t>
            </a:r>
            <a:r>
              <a:rPr sz="2200" spc="-5" dirty="0">
                <a:latin typeface="Times New Roman"/>
                <a:cs typeface="Times New Roman"/>
              </a:rPr>
              <a:t>←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endParaRPr sz="2200" dirty="0">
              <a:latin typeface="Comic Sans MS"/>
              <a:cs typeface="Comic Sans MS"/>
            </a:endParaRPr>
          </a:p>
          <a:p>
            <a:pPr marL="1517015">
              <a:lnSpc>
                <a:spcPct val="150000"/>
              </a:lnSpc>
              <a:spcBef>
                <a:spcPts val="675"/>
              </a:spcBef>
            </a:pPr>
            <a:r>
              <a:rPr sz="2200" dirty="0">
                <a:latin typeface="Arial"/>
                <a:cs typeface="Arial"/>
              </a:rPr>
              <a:t>exchange </a:t>
            </a:r>
            <a:r>
              <a:rPr sz="2200" spc="-10" dirty="0">
                <a:latin typeface="Comic Sans MS"/>
                <a:cs typeface="Comic Sans MS"/>
              </a:rPr>
              <a:t>A[j] </a:t>
            </a:r>
            <a:r>
              <a:rPr sz="2200" spc="-5" dirty="0">
                <a:latin typeface="Times New Roman"/>
                <a:cs typeface="Times New Roman"/>
              </a:rPr>
              <a:t>↔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A[smallest]</a:t>
            </a:r>
            <a:endParaRPr sz="2200" dirty="0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0" y="6155910"/>
                <a:ext cx="9448800" cy="778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r>
                  <a:rPr lang="en-US" b="1" spc="-10" dirty="0" smtClean="0">
                    <a:latin typeface="Comic Sans MS"/>
                    <a:cs typeface="Comic Sans MS"/>
                  </a:rPr>
                  <a:t>T(n)</a:t>
                </a:r>
                <a:r>
                  <a:rPr lang="en-US" b="1" spc="10" dirty="0">
                    <a:latin typeface="Comic Sans MS"/>
                    <a:cs typeface="Comic Sans MS"/>
                  </a:rPr>
                  <a:t> </a:t>
                </a:r>
                <a:r>
                  <a:rPr lang="en-US" b="1" spc="-5" dirty="0" smtClean="0">
                    <a:latin typeface="Comic Sans MS"/>
                    <a:cs typeface="Comic Sans MS"/>
                  </a:rPr>
                  <a:t>= c</a:t>
                </a:r>
                <a:r>
                  <a:rPr lang="en-US" b="1" spc="-7" baseline="-21021" dirty="0" smtClean="0">
                    <a:latin typeface="Comic Sans MS"/>
                    <a:cs typeface="Comic Sans MS"/>
                  </a:rPr>
                  <a:t>1 </a:t>
                </a:r>
                <a:r>
                  <a:rPr lang="en-US" i="1" spc="155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i="1" spc="-80" dirty="0" smtClean="0">
                    <a:latin typeface="Times New Roman"/>
                    <a:cs typeface="Times New Roman"/>
                  </a:rPr>
                  <a:t> </a:t>
                </a:r>
                <a:r>
                  <a:rPr lang="ar-EG" b="1" spc="7" baseline="7625" dirty="0" smtClean="0">
                    <a:latin typeface="Symbol"/>
                    <a:cs typeface="Symbol"/>
                  </a:rPr>
                  <a:t></a:t>
                </a:r>
                <a:r>
                  <a:rPr lang="ar-EG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b="1" spc="7" baseline="-21021" dirty="0" smtClean="0">
                    <a:latin typeface="Comic Sans MS"/>
                    <a:cs typeface="Comic Sans MS"/>
                  </a:rPr>
                  <a:t>2</a:t>
                </a:r>
                <a:r>
                  <a:rPr lang="en-US" b="1" spc="-89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pc="217" baseline="-3654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pc="217" baseline="-3654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pc="217" baseline="-3654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pc="217" baseline="-3654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pc="217" baseline="-3654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EG" b="1" spc="22" baseline="7777" dirty="0">
                    <a:latin typeface="Symbol"/>
                    <a:cs typeface="Symbol"/>
                  </a:rPr>
                  <a:t></a:t>
                </a:r>
                <a:r>
                  <a:rPr lang="en-US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b="1" spc="7" baseline="-21021" dirty="0" smtClean="0">
                    <a:latin typeface="Comic Sans MS"/>
                    <a:cs typeface="Comic Sans MS"/>
                  </a:rPr>
                  <a:t>3</a:t>
                </a:r>
                <a:r>
                  <a:rPr lang="en-US" b="1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pc="217" baseline="-3654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EG" b="1" spc="22" baseline="7777" dirty="0">
                    <a:latin typeface="Symbol"/>
                    <a:cs typeface="Symbol"/>
                  </a:rPr>
                  <a:t></a:t>
                </a:r>
                <a:r>
                  <a:rPr lang="en-US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b="1" spc="7" baseline="-21021" dirty="0" smtClean="0">
                    <a:latin typeface="Comic Sans MS"/>
                    <a:cs typeface="Comic Sans MS"/>
                  </a:rPr>
                  <a:t>4</a:t>
                </a:r>
                <a:r>
                  <a:rPr lang="en-US" b="1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1" i="1" spc="217" baseline="-3654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1" spc="5" dirty="0">
                        <a:latin typeface="Comic Sans MS"/>
                        <a:cs typeface="Comic Sans MS"/>
                      </a:rPr>
                      <m:t>c</m:t>
                    </m:r>
                    <m:r>
                      <m:rPr>
                        <m:nor/>
                      </m:rPr>
                      <a:rPr lang="en-US" b="1" i="0" spc="7" baseline="-21021" dirty="0" smtClean="0">
                        <a:latin typeface="Comic Sans MS"/>
                        <a:cs typeface="Comic Sans MS"/>
                      </a:rPr>
                      <m:t>5</m:t>
                    </m:r>
                    <m:r>
                      <m:rPr>
                        <m:nor/>
                      </m:rPr>
                      <a:rPr lang="en-US" b="1" baseline="-21021" dirty="0">
                        <a:latin typeface="Comic Sans MS"/>
                        <a:cs typeface="Comic Sans MS"/>
                      </a:rPr>
                      <m:t> </m:t>
                    </m:r>
                    <m:nary>
                      <m:naryPr>
                        <m:chr m:val="∑"/>
                        <m:ctrlPr>
                          <a:rPr lang="ar-EG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baseline="-21021" dirty="0" smtClean="0">
                    <a:latin typeface="Comic Sans MS"/>
                    <a:cs typeface="Comic Sans MS"/>
                  </a:rPr>
                  <a:t>+ </a:t>
                </a:r>
                <a:r>
                  <a:rPr lang="en-US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b="1" spc="7" baseline="-21021" dirty="0" smtClean="0">
                    <a:latin typeface="Comic Sans MS"/>
                    <a:cs typeface="Comic Sans MS"/>
                  </a:rPr>
                  <a:t>6</a:t>
                </a:r>
                <a:r>
                  <a:rPr lang="en-US" b="1" spc="-89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pc="217" baseline="-3654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pc="217" baseline="-3654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pc="217" baseline="-3654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pc="217" baseline="-3654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pc="217" baseline="-3654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-21021" dirty="0" smtClean="0">
                    <a:latin typeface="Comic Sans MS"/>
                    <a:cs typeface="Comic Sans MS"/>
                  </a:rPr>
                  <a:t>= </a:t>
                </a:r>
                <a:r>
                  <a:rPr lang="en-US" spc="-5" dirty="0">
                    <a:solidFill>
                      <a:srgbClr val="333399"/>
                    </a:solidFill>
                    <a:latin typeface="Symbol"/>
                    <a:cs typeface="Symbol"/>
                  </a:rPr>
                  <a:t></a:t>
                </a:r>
                <a:r>
                  <a:rPr lang="en-US" spc="-5" dirty="0">
                    <a:solidFill>
                      <a:srgbClr val="333399"/>
                    </a:solidFill>
                    <a:latin typeface="Comic Sans MS"/>
                    <a:cs typeface="Comic Sans MS"/>
                  </a:rPr>
                  <a:t>(n</a:t>
                </a:r>
                <a:r>
                  <a:rPr lang="en-US" spc="-7" baseline="24305" dirty="0">
                    <a:solidFill>
                      <a:srgbClr val="333399"/>
                    </a:solidFill>
                    <a:latin typeface="Comic Sans MS"/>
                    <a:cs typeface="Comic Sans MS"/>
                  </a:rPr>
                  <a:t>2</a:t>
                </a:r>
                <a:r>
                  <a:rPr lang="en-US" spc="-5" dirty="0">
                    <a:solidFill>
                      <a:srgbClr val="333399"/>
                    </a:solidFill>
                    <a:latin typeface="Comic Sans MS"/>
                    <a:cs typeface="Comic Sans MS"/>
                  </a:rPr>
                  <a:t>)</a:t>
                </a:r>
                <a:endParaRPr lang="en-US" dirty="0">
                  <a:latin typeface="Comic Sans MS"/>
                  <a:cs typeface="Comic Sans MS"/>
                </a:endParaRPr>
              </a:p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endParaRPr lang="ar-EG" b="1" baseline="-21021" dirty="0">
                  <a:latin typeface="Comic Sans MS"/>
                  <a:cs typeface="Comic Sans MS"/>
                </a:endParaRPr>
              </a:p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endParaRPr lang="ar-EG" b="1" baseline="-21021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55910"/>
                <a:ext cx="9448800" cy="778290"/>
              </a:xfrm>
              <a:prstGeom prst="rect">
                <a:avLst/>
              </a:prstGeom>
              <a:blipFill rotWithShape="0">
                <a:blip r:embed="rId3"/>
                <a:stretch>
                  <a:fillRect l="-387" t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772" y="511512"/>
            <a:ext cx="439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</a:t>
            </a:r>
            <a:r>
              <a:rPr sz="4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6017" y="2514600"/>
                <a:ext cx="8677983" cy="1809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r>
                  <a:rPr lang="en-US" sz="3200" b="1" spc="-10" dirty="0" smtClean="0">
                    <a:latin typeface="Comic Sans MS"/>
                    <a:cs typeface="Comic Sans MS"/>
                  </a:rPr>
                  <a:t>T(n)</a:t>
                </a:r>
                <a:r>
                  <a:rPr lang="en-US" sz="3200" b="1" spc="10" dirty="0">
                    <a:latin typeface="Comic Sans MS"/>
                    <a:cs typeface="Comic Sans MS"/>
                  </a:rPr>
                  <a:t> </a:t>
                </a:r>
                <a:r>
                  <a:rPr lang="en-US" sz="3200" b="1" spc="-5" dirty="0" smtClean="0">
                    <a:latin typeface="Comic Sans MS"/>
                    <a:cs typeface="Comic Sans MS"/>
                  </a:rPr>
                  <a:t>=</a:t>
                </a:r>
                <a:r>
                  <a:rPr lang="en-US" sz="32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3200" b="1" spc="7" baseline="-21021" dirty="0" smtClean="0">
                    <a:latin typeface="Comic Sans MS"/>
                    <a:cs typeface="Comic Sans MS"/>
                  </a:rPr>
                  <a:t>1</a:t>
                </a:r>
                <a:r>
                  <a:rPr lang="en-US" sz="3200" i="1" spc="155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3200" i="1" spc="-80" dirty="0" smtClean="0">
                    <a:latin typeface="Times New Roman"/>
                    <a:cs typeface="Times New Roman"/>
                  </a:rPr>
                  <a:t> </a:t>
                </a:r>
                <a:r>
                  <a:rPr lang="ar-EG" sz="3200" b="1" spc="7" baseline="7625" dirty="0" smtClean="0">
                    <a:latin typeface="Symbol"/>
                    <a:cs typeface="Symbol"/>
                  </a:rPr>
                  <a:t></a:t>
                </a:r>
                <a:r>
                  <a:rPr lang="ar-EG" sz="3200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3200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32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3200" b="1" spc="7" baseline="-21021" dirty="0" smtClean="0">
                    <a:latin typeface="Comic Sans MS"/>
                    <a:cs typeface="Comic Sans MS"/>
                  </a:rPr>
                  <a:t>2</a:t>
                </a:r>
                <a:r>
                  <a:rPr lang="en-US" sz="3200" b="1" spc="-89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pc="217" baseline="-3654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pc="217" baseline="-3654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pc="217" baseline="-3654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pc="217" baseline="-3654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pc="217" baseline="-3654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EG" sz="3200" b="1" spc="22" baseline="7777" dirty="0">
                    <a:latin typeface="Symbol"/>
                    <a:cs typeface="Symbol"/>
                  </a:rPr>
                  <a:t></a:t>
                </a:r>
                <a:r>
                  <a:rPr lang="en-US" sz="32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3200" b="1" spc="7" baseline="-21021" dirty="0" smtClean="0">
                    <a:latin typeface="Comic Sans MS"/>
                    <a:cs typeface="Comic Sans MS"/>
                  </a:rPr>
                  <a:t>3</a:t>
                </a:r>
                <a:r>
                  <a:rPr lang="en-US" sz="3200" b="1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3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3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200" b="1" i="1" spc="217" baseline="-3654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EG" sz="3200" b="1" spc="22" baseline="7777" dirty="0">
                    <a:latin typeface="Symbol"/>
                    <a:cs typeface="Symbol"/>
                  </a:rPr>
                  <a:t></a:t>
                </a:r>
                <a:r>
                  <a:rPr lang="en-US" sz="32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3200" b="1" spc="7" baseline="-21021" dirty="0" smtClean="0">
                    <a:latin typeface="Comic Sans MS"/>
                    <a:cs typeface="Comic Sans MS"/>
                  </a:rPr>
                  <a:t>4</a:t>
                </a:r>
                <a:r>
                  <a:rPr lang="en-US" sz="3200" b="1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3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32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baseline="-21021" dirty="0" smtClean="0">
                    <a:latin typeface="Comic Sans MS"/>
                    <a:cs typeface="Comic Sans MS"/>
                  </a:rPr>
                  <a:t> + </a:t>
                </a:r>
                <a:r>
                  <a:rPr lang="en-US" sz="32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3200" b="1" spc="7" baseline="-21021" dirty="0" smtClean="0">
                    <a:latin typeface="Comic Sans MS"/>
                    <a:cs typeface="Comic Sans MS"/>
                  </a:rPr>
                  <a:t>6</a:t>
                </a:r>
                <a:r>
                  <a:rPr lang="en-US" sz="3200" b="1" spc="-89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pc="217" baseline="-3654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pc="217" baseline="-3654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pc="217" baseline="-3654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pc="217" baseline="-3654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pc="217" baseline="-3654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baseline="-21021" dirty="0" smtClean="0">
                    <a:latin typeface="Comic Sans MS"/>
                    <a:cs typeface="Comic Sans MS"/>
                  </a:rPr>
                  <a:t>= </a:t>
                </a:r>
                <a:r>
                  <a:rPr lang="en-US" sz="3200" spc="-5" dirty="0">
                    <a:solidFill>
                      <a:srgbClr val="333399"/>
                    </a:solidFill>
                    <a:latin typeface="Symbol"/>
                    <a:cs typeface="Symbol"/>
                  </a:rPr>
                  <a:t></a:t>
                </a:r>
                <a:r>
                  <a:rPr lang="en-US" sz="3200" spc="-5" dirty="0">
                    <a:solidFill>
                      <a:srgbClr val="333399"/>
                    </a:solidFill>
                    <a:latin typeface="Comic Sans MS"/>
                    <a:cs typeface="Comic Sans MS"/>
                  </a:rPr>
                  <a:t>(n</a:t>
                </a:r>
                <a:r>
                  <a:rPr lang="en-US" sz="3200" spc="-7" baseline="24305" dirty="0">
                    <a:solidFill>
                      <a:srgbClr val="333399"/>
                    </a:solidFill>
                    <a:latin typeface="Comic Sans MS"/>
                    <a:cs typeface="Comic Sans MS"/>
                  </a:rPr>
                  <a:t>2</a:t>
                </a:r>
                <a:r>
                  <a:rPr lang="en-US" sz="3200" spc="-5" dirty="0">
                    <a:solidFill>
                      <a:srgbClr val="333399"/>
                    </a:solidFill>
                    <a:latin typeface="Comic Sans MS"/>
                    <a:cs typeface="Comic Sans MS"/>
                  </a:rPr>
                  <a:t>)</a:t>
                </a:r>
                <a:endParaRPr lang="en-US" sz="3200" dirty="0">
                  <a:latin typeface="Comic Sans MS"/>
                  <a:cs typeface="Comic Sans MS"/>
                </a:endParaRPr>
              </a:p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endParaRPr lang="ar-EG" sz="3200" b="1" baseline="-21021" dirty="0">
                  <a:latin typeface="Comic Sans MS"/>
                  <a:cs typeface="Comic Sans MS"/>
                </a:endParaRPr>
              </a:p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endParaRPr lang="ar-EG" sz="3200" b="1" baseline="-21021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7" y="2514600"/>
                <a:ext cx="8677983" cy="1809085"/>
              </a:xfrm>
              <a:prstGeom prst="rect">
                <a:avLst/>
              </a:prstGeom>
              <a:blipFill rotWithShape="0">
                <a:blip r:embed="rId3"/>
                <a:stretch>
                  <a:fillRect l="-1615" t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33876"/>
            <a:ext cx="3046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1723390"/>
            <a:ext cx="7882890" cy="4874732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469900" indent="-457200" algn="just">
              <a:lnSpc>
                <a:spcPct val="150000"/>
              </a:lnSpc>
              <a:spcBef>
                <a:spcPts val="117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like sorting </a:t>
            </a:r>
            <a:r>
              <a:rPr sz="2400" spc="-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hand of 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r>
              <a:rPr sz="2400" spc="7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</a:p>
          <a:p>
            <a:pPr marL="812800" marR="428625" lvl="1" indent="-342900" algn="just">
              <a:lnSpc>
                <a:spcPct val="150000"/>
              </a:lnSpc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hand 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facing  down 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 algn="just">
              <a:lnSpc>
                <a:spcPct val="150000"/>
              </a:lnSpc>
              <a:spcBef>
                <a:spcPts val="86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one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at a time from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correct position 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marR="121920" lvl="2" indent="-228600" algn="just">
              <a:lnSpc>
                <a:spcPct val="150000"/>
              </a:lnSpc>
              <a:spcBef>
                <a:spcPts val="5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it with each of the cards already in </a:t>
            </a:r>
            <a:r>
              <a:rPr sz="2400" spc="-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hand,</a:t>
            </a:r>
            <a:r>
              <a:rPr sz="2400" spc="-21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right to</a:t>
            </a:r>
            <a:r>
              <a:rPr sz="2400" spc="-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pPr marL="812800" lvl="1" indent="-342900" algn="just">
              <a:lnSpc>
                <a:spcPct val="150000"/>
              </a:lnSpc>
              <a:spcBef>
                <a:spcPts val="81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hand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584" y="576820"/>
            <a:ext cx="47091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  <a:r>
              <a:rPr sz="4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1282065" y="3880145"/>
            <a:ext cx="3137535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mic Sans MS"/>
                <a:cs typeface="Comic Sans MS"/>
              </a:rPr>
              <a:t>Thus,T(n) </a:t>
            </a:r>
            <a:r>
              <a:rPr sz="2200" dirty="0" smtClean="0">
                <a:latin typeface="Comic Sans MS"/>
                <a:cs typeface="Comic Sans MS"/>
              </a:rPr>
              <a:t>=</a:t>
            </a:r>
            <a:r>
              <a:rPr lang="en-US" sz="2200" spc="-5" dirty="0">
                <a:latin typeface="Symbol"/>
                <a:cs typeface="Symbol"/>
              </a:rPr>
              <a:t> </a:t>
            </a:r>
            <a:r>
              <a:rPr sz="2200" spc="-30" dirty="0" smtClean="0"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333399"/>
                </a:solidFill>
                <a:latin typeface="Comic Sans MS"/>
                <a:cs typeface="Comic Sans MS"/>
              </a:rPr>
              <a:t>(n</a:t>
            </a:r>
            <a:r>
              <a:rPr sz="2200" spc="-7" baseline="24305" dirty="0">
                <a:solidFill>
                  <a:srgbClr val="333399"/>
                </a:solidFill>
                <a:latin typeface="Comic Sans MS"/>
                <a:cs typeface="Comic Sans MS"/>
              </a:rPr>
              <a:t>2</a:t>
            </a:r>
            <a:r>
              <a:rPr sz="2200" spc="-5" dirty="0">
                <a:solidFill>
                  <a:srgbClr val="333399"/>
                </a:solidFill>
                <a:latin typeface="Comic Sans MS"/>
                <a:cs typeface="Comic Sans MS"/>
              </a:rPr>
              <a:t>)</a:t>
            </a:r>
            <a:endParaRPr sz="2200" dirty="0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>
              <a:xfrm>
                <a:off x="1211714" y="3468669"/>
                <a:ext cx="7456153" cy="541687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  <a:tabLst>
                    <a:tab pos="953135" algn="l"/>
                    <a:tab pos="4309745" algn="l"/>
                  </a:tabLst>
                </a:pPr>
                <a:r>
                  <a:rPr lang="en-US" sz="2000" i="1" spc="5" dirty="0" smtClean="0">
                    <a:latin typeface="Times New Roman"/>
                    <a:cs typeface="Times New Roman"/>
                  </a:rPr>
                  <a:t>wh</a:t>
                </a:r>
                <a:r>
                  <a:rPr lang="en-US" sz="2000" i="1" spc="-10" dirty="0">
                    <a:latin typeface="Times New Roman"/>
                    <a:cs typeface="Times New Roman"/>
                  </a:rPr>
                  <a:t>e</a:t>
                </a:r>
                <a:r>
                  <a:rPr lang="en-US" sz="2000" i="1" spc="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30" dirty="0">
                    <a:latin typeface="Times New Roman"/>
                    <a:cs typeface="Times New Roman"/>
                  </a:rPr>
                  <a:t>e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ar-EG" sz="2200" b="1" i="1" spc="217" baseline="-3654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200" b="1" i="1" spc="217" baseline="-3654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ar-EG" sz="22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2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200" b="1" i="1" spc="217" baseline="-3654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Symbol"/>
                    <a:cs typeface="Symbol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sz="22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14" y="3468669"/>
                <a:ext cx="7456153" cy="541687"/>
              </a:xfrm>
              <a:prstGeom prst="rect">
                <a:avLst/>
              </a:prstGeom>
              <a:blipFill rotWithShape="0">
                <a:blip r:embed="rId3"/>
                <a:stretch>
                  <a:fillRect l="-1962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0600" y="1959162"/>
                <a:ext cx="8763000" cy="1297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r>
                  <a:rPr lang="en-US" sz="2800" b="1" spc="-10" dirty="0" smtClean="0">
                    <a:latin typeface="Comic Sans MS"/>
                    <a:cs typeface="Comic Sans MS"/>
                  </a:rPr>
                  <a:t>T(n)</a:t>
                </a:r>
                <a:r>
                  <a:rPr lang="en-US" sz="2800" b="1" spc="10" dirty="0">
                    <a:latin typeface="Comic Sans MS"/>
                    <a:cs typeface="Comic Sans MS"/>
                  </a:rPr>
                  <a:t> </a:t>
                </a:r>
                <a:r>
                  <a:rPr lang="en-US" sz="2800" b="1" spc="-5" dirty="0" smtClean="0">
                    <a:latin typeface="Comic Sans MS"/>
                    <a:cs typeface="Comic Sans MS"/>
                  </a:rPr>
                  <a:t>= </a:t>
                </a:r>
                <a:r>
                  <a:rPr lang="en-US" sz="28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800" b="1" spc="7" baseline="-21021" dirty="0" smtClean="0">
                    <a:latin typeface="Comic Sans MS"/>
                    <a:cs typeface="Comic Sans MS"/>
                  </a:rPr>
                  <a:t>1</a:t>
                </a:r>
                <a:r>
                  <a:rPr lang="en-US" sz="2800" i="1" spc="155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800" i="1" spc="-80" dirty="0" smtClean="0">
                    <a:latin typeface="Times New Roman"/>
                    <a:cs typeface="Times New Roman"/>
                  </a:rPr>
                  <a:t> </a:t>
                </a:r>
                <a:r>
                  <a:rPr lang="ar-EG" sz="2800" b="1" spc="7" baseline="7625" dirty="0" smtClean="0">
                    <a:latin typeface="Symbol"/>
                    <a:cs typeface="Symbol"/>
                  </a:rPr>
                  <a:t></a:t>
                </a:r>
                <a:r>
                  <a:rPr lang="ar-EG" sz="2800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800" b="1" spc="82" baseline="7625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8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800" b="1" spc="7" baseline="-21021" dirty="0" smtClean="0">
                    <a:latin typeface="Comic Sans MS"/>
                    <a:cs typeface="Comic Sans MS"/>
                  </a:rPr>
                  <a:t>2</a:t>
                </a:r>
                <a:r>
                  <a:rPr lang="en-US" sz="2800" b="1" spc="-89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pc="217" baseline="-3654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pc="217" baseline="-3654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pc="217" baseline="-3654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pc="217" baseline="-3654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pc="217" baseline="-3654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EG" sz="2800" b="1" spc="22" baseline="7777" dirty="0">
                    <a:latin typeface="Symbol"/>
                    <a:cs typeface="Symbol"/>
                  </a:rPr>
                  <a:t></a:t>
                </a:r>
                <a:r>
                  <a:rPr lang="en-US" sz="28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800" b="1" spc="7" baseline="-21021" dirty="0" smtClean="0">
                    <a:latin typeface="Comic Sans MS"/>
                    <a:cs typeface="Comic Sans MS"/>
                  </a:rPr>
                  <a:t>3</a:t>
                </a:r>
                <a:r>
                  <a:rPr lang="en-US" sz="2800" b="1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8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217" baseline="-3654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800" b="1" i="1" spc="217" baseline="-3654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217" baseline="-3654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800" b="1" i="1" spc="217" baseline="-3654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EG" sz="2800" b="1" spc="22" baseline="7777" dirty="0">
                    <a:latin typeface="Symbol"/>
                    <a:cs typeface="Symbol"/>
                  </a:rPr>
                  <a:t></a:t>
                </a:r>
                <a:r>
                  <a:rPr lang="en-US" sz="28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800" b="1" spc="7" baseline="-21021" dirty="0" smtClean="0">
                    <a:latin typeface="Comic Sans MS"/>
                    <a:cs typeface="Comic Sans MS"/>
                  </a:rPr>
                  <a:t>4</a:t>
                </a:r>
                <a:r>
                  <a:rPr lang="en-US" sz="2800" b="1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sz="28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1" i="1" spc="217" baseline="-3654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800" b="1" spc="5" dirty="0">
                        <a:latin typeface="Comic Sans MS"/>
                        <a:cs typeface="Comic Sans MS"/>
                      </a:rPr>
                      <m:t>c</m:t>
                    </m:r>
                    <m:r>
                      <m:rPr>
                        <m:nor/>
                      </m:rPr>
                      <a:rPr lang="en-US" sz="2800" b="1" i="0" spc="7" baseline="-21021" dirty="0" smtClean="0">
                        <a:latin typeface="Comic Sans MS"/>
                        <a:cs typeface="Comic Sans MS"/>
                      </a:rPr>
                      <m:t>5</m:t>
                    </m:r>
                    <m:r>
                      <m:rPr>
                        <m:nor/>
                      </m:rPr>
                      <a:rPr lang="en-US" sz="2800" b="1" baseline="-21021" dirty="0">
                        <a:latin typeface="Comic Sans MS"/>
                        <a:cs typeface="Comic Sans MS"/>
                      </a:rPr>
                      <m:t> </m:t>
                    </m:r>
                    <m:nary>
                      <m:naryPr>
                        <m:chr m:val="∑"/>
                        <m:ctrlPr>
                          <a:rPr lang="ar-EG" sz="2800" b="1" i="1" spc="217" baseline="-3654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217" baseline="-3654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217" baseline="-3654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ar-EG" sz="2800" b="1" i="1" spc="217" baseline="-3654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b="1" baseline="-21021" dirty="0" smtClean="0">
                    <a:latin typeface="Comic Sans MS"/>
                    <a:cs typeface="Comic Sans MS"/>
                  </a:rPr>
                  <a:t>+ </a:t>
                </a:r>
                <a:r>
                  <a:rPr lang="en-US" sz="2800" b="1" spc="5" dirty="0" smtClean="0">
                    <a:latin typeface="Comic Sans MS"/>
                    <a:cs typeface="Comic Sans MS"/>
                  </a:rPr>
                  <a:t>c</a:t>
                </a:r>
                <a:r>
                  <a:rPr lang="en-US" sz="2800" b="1" spc="7" baseline="-21021" dirty="0" smtClean="0">
                    <a:latin typeface="Comic Sans MS"/>
                    <a:cs typeface="Comic Sans MS"/>
                  </a:rPr>
                  <a:t>6</a:t>
                </a:r>
                <a:r>
                  <a:rPr lang="en-US" sz="2800" b="1" spc="-89" baseline="-21021" dirty="0" smtClean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pc="217" baseline="-3654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pc="217" baseline="-3654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pc="217" baseline="-3654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pc="217" baseline="-3654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pc="217" baseline="-3654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baseline="-21021" dirty="0" smtClean="0">
                    <a:latin typeface="Comic Sans MS"/>
                    <a:cs typeface="Comic Sans MS"/>
                  </a:rPr>
                  <a:t>=</a:t>
                </a:r>
                <a:endParaRPr lang="ar-EG" sz="2800" b="1" baseline="-21021" dirty="0">
                  <a:latin typeface="Comic Sans MS"/>
                  <a:cs typeface="Comic Sans MS"/>
                </a:endParaRPr>
              </a:p>
              <a:p>
                <a:pPr marL="12700">
                  <a:spcBef>
                    <a:spcPts val="140"/>
                  </a:spcBef>
                  <a:tabLst>
                    <a:tab pos="1201420" algn="l"/>
                    <a:tab pos="2717800" algn="l"/>
                  </a:tabLst>
                </a:pPr>
                <a:endParaRPr lang="ar-EG" sz="2800" b="1" baseline="-21021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59162"/>
                <a:ext cx="8763000" cy="1297663"/>
              </a:xfrm>
              <a:prstGeom prst="rect">
                <a:avLst/>
              </a:prstGeom>
              <a:blipFill rotWithShape="0">
                <a:blip r:embed="rId4"/>
                <a:stretch>
                  <a:fillRect l="-1322" t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71E26D-E915-4F37-8B5F-7AB3128FD4A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2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Bubble sort and Insertion sort 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and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array is already sorted.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array is reverse sorted.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Selection sort 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Best, average and worst case 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independent of distribution of data.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9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685800" y="3200400"/>
            <a:ext cx="7848600" cy="1143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Th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a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nk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endParaRPr sz="1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9163" y="2015490"/>
            <a:ext cx="4019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990033"/>
                </a:solidFill>
                <a:latin typeface="Arial"/>
                <a:cs typeface="Arial"/>
              </a:rPr>
              <a:t>To </a:t>
            </a:r>
            <a:r>
              <a:rPr sz="2400" b="1" dirty="0">
                <a:solidFill>
                  <a:srgbClr val="990033"/>
                </a:solidFill>
                <a:latin typeface="Arial"/>
                <a:cs typeface="Arial"/>
              </a:rPr>
              <a:t>insert </a:t>
            </a:r>
            <a:r>
              <a:rPr sz="2400" b="1" spc="-5" dirty="0">
                <a:solidFill>
                  <a:srgbClr val="990033"/>
                </a:solidFill>
                <a:latin typeface="Arial"/>
                <a:cs typeface="Arial"/>
              </a:rPr>
              <a:t>12, </a:t>
            </a:r>
            <a:r>
              <a:rPr sz="2400" b="1" spc="10" dirty="0">
                <a:solidFill>
                  <a:srgbClr val="990033"/>
                </a:solidFill>
                <a:latin typeface="Arial"/>
                <a:cs typeface="Arial"/>
              </a:rPr>
              <a:t>we </a:t>
            </a:r>
            <a:r>
              <a:rPr sz="2400" b="1" spc="-5" dirty="0">
                <a:solidFill>
                  <a:srgbClr val="990033"/>
                </a:solidFill>
                <a:latin typeface="Arial"/>
                <a:cs typeface="Arial"/>
              </a:rPr>
              <a:t>need </a:t>
            </a:r>
            <a:r>
              <a:rPr sz="2400" b="1" dirty="0">
                <a:solidFill>
                  <a:srgbClr val="990033"/>
                </a:solidFill>
                <a:latin typeface="Arial"/>
                <a:cs typeface="Arial"/>
              </a:rPr>
              <a:t>to  </a:t>
            </a:r>
            <a:r>
              <a:rPr sz="2400" b="1" spc="-5" dirty="0">
                <a:solidFill>
                  <a:srgbClr val="990033"/>
                </a:solidFill>
                <a:latin typeface="Arial"/>
                <a:cs typeface="Arial"/>
              </a:rPr>
              <a:t>make </a:t>
            </a:r>
            <a:r>
              <a:rPr sz="2400" b="1" dirty="0">
                <a:solidFill>
                  <a:srgbClr val="990033"/>
                </a:solidFill>
                <a:latin typeface="Arial"/>
                <a:cs typeface="Arial"/>
              </a:rPr>
              <a:t>room for it by</a:t>
            </a:r>
            <a:r>
              <a:rPr sz="2400" b="1" spc="-1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33"/>
                </a:solidFill>
                <a:latin typeface="Arial"/>
                <a:cs typeface="Arial"/>
              </a:rPr>
              <a:t>moving  first </a:t>
            </a:r>
            <a:r>
              <a:rPr sz="2400" b="1" spc="-5" dirty="0">
                <a:solidFill>
                  <a:srgbClr val="990033"/>
                </a:solidFill>
                <a:latin typeface="Arial"/>
                <a:cs typeface="Arial"/>
              </a:rPr>
              <a:t>36 </a:t>
            </a:r>
            <a:r>
              <a:rPr sz="2400" b="1" dirty="0">
                <a:solidFill>
                  <a:srgbClr val="990033"/>
                </a:solidFill>
                <a:latin typeface="Arial"/>
                <a:cs typeface="Arial"/>
              </a:rPr>
              <a:t>and then</a:t>
            </a:r>
            <a:r>
              <a:rPr sz="2400" b="1" spc="-5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3"/>
                </a:solidFill>
                <a:latin typeface="Arial"/>
                <a:cs typeface="Arial"/>
              </a:rPr>
              <a:t>24.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210" y="3015257"/>
            <a:ext cx="1005205" cy="1219835"/>
          </a:xfrm>
          <a:custGeom>
            <a:avLst/>
            <a:gdLst/>
            <a:ahLst/>
            <a:cxnLst/>
            <a:rect l="l" t="t" r="r" b="b"/>
            <a:pathLst>
              <a:path w="1005205" h="1219835">
                <a:moveTo>
                  <a:pt x="609161" y="0"/>
                </a:moveTo>
                <a:lnTo>
                  <a:pt x="59816" y="192381"/>
                </a:lnTo>
                <a:lnTo>
                  <a:pt x="8436" y="239402"/>
                </a:lnTo>
                <a:lnTo>
                  <a:pt x="0" y="273284"/>
                </a:lnTo>
                <a:lnTo>
                  <a:pt x="5396" y="309094"/>
                </a:lnTo>
                <a:lnTo>
                  <a:pt x="315048" y="1159740"/>
                </a:lnTo>
                <a:lnTo>
                  <a:pt x="333891" y="1190595"/>
                </a:lnTo>
                <a:lnTo>
                  <a:pt x="362125" y="1211127"/>
                </a:lnTo>
                <a:lnTo>
                  <a:pt x="395995" y="1219586"/>
                </a:lnTo>
                <a:lnTo>
                  <a:pt x="431748" y="1214223"/>
                </a:lnTo>
                <a:lnTo>
                  <a:pt x="945400" y="1027279"/>
                </a:lnTo>
                <a:lnTo>
                  <a:pt x="976235" y="1008399"/>
                </a:lnTo>
                <a:lnTo>
                  <a:pt x="996723" y="980162"/>
                </a:lnTo>
                <a:lnTo>
                  <a:pt x="1005139" y="946304"/>
                </a:lnTo>
                <a:lnTo>
                  <a:pt x="999756" y="910566"/>
                </a:lnTo>
                <a:lnTo>
                  <a:pt x="690130" y="59793"/>
                </a:lnTo>
                <a:lnTo>
                  <a:pt x="671252" y="28940"/>
                </a:lnTo>
                <a:lnTo>
                  <a:pt x="643017" y="8421"/>
                </a:lnTo>
                <a:lnTo>
                  <a:pt x="60916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210" y="3015257"/>
            <a:ext cx="1005205" cy="1219835"/>
          </a:xfrm>
          <a:custGeom>
            <a:avLst/>
            <a:gdLst/>
            <a:ahLst/>
            <a:cxnLst/>
            <a:rect l="l" t="t" r="r" b="b"/>
            <a:pathLst>
              <a:path w="1005205" h="1219835">
                <a:moveTo>
                  <a:pt x="5396" y="309094"/>
                </a:moveTo>
                <a:lnTo>
                  <a:pt x="8436" y="239402"/>
                </a:lnTo>
                <a:lnTo>
                  <a:pt x="59816" y="192381"/>
                </a:lnTo>
                <a:lnTo>
                  <a:pt x="573417" y="5437"/>
                </a:lnTo>
                <a:lnTo>
                  <a:pt x="609161" y="0"/>
                </a:lnTo>
                <a:lnTo>
                  <a:pt x="643017" y="8421"/>
                </a:lnTo>
                <a:lnTo>
                  <a:pt x="671252" y="28940"/>
                </a:lnTo>
                <a:lnTo>
                  <a:pt x="690130" y="59793"/>
                </a:lnTo>
                <a:lnTo>
                  <a:pt x="999756" y="910566"/>
                </a:lnTo>
                <a:lnTo>
                  <a:pt x="1005139" y="946304"/>
                </a:lnTo>
                <a:lnTo>
                  <a:pt x="996723" y="980162"/>
                </a:lnTo>
                <a:lnTo>
                  <a:pt x="976235" y="1008399"/>
                </a:lnTo>
                <a:lnTo>
                  <a:pt x="945400" y="1027279"/>
                </a:lnTo>
                <a:lnTo>
                  <a:pt x="431748" y="1214223"/>
                </a:lnTo>
                <a:lnTo>
                  <a:pt x="395995" y="1219586"/>
                </a:lnTo>
                <a:lnTo>
                  <a:pt x="362125" y="1211127"/>
                </a:lnTo>
                <a:lnTo>
                  <a:pt x="333891" y="1190595"/>
                </a:lnTo>
                <a:lnTo>
                  <a:pt x="315048" y="1159740"/>
                </a:lnTo>
                <a:lnTo>
                  <a:pt x="5396" y="3090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5575" y="2904489"/>
            <a:ext cx="831850" cy="1144270"/>
          </a:xfrm>
          <a:custGeom>
            <a:avLst/>
            <a:gdLst/>
            <a:ahLst/>
            <a:cxnLst/>
            <a:rect l="l" t="t" r="r" b="b"/>
            <a:pathLst>
              <a:path w="831850" h="1144270">
                <a:moveTo>
                  <a:pt x="620394" y="0"/>
                </a:moveTo>
                <a:lnTo>
                  <a:pt x="79121" y="66548"/>
                </a:lnTo>
                <a:lnTo>
                  <a:pt x="18605" y="100774"/>
                </a:lnTo>
                <a:lnTo>
                  <a:pt x="0" y="167767"/>
                </a:lnTo>
                <a:lnTo>
                  <a:pt x="110236" y="1065149"/>
                </a:lnTo>
                <a:lnTo>
                  <a:pt x="121622" y="1099371"/>
                </a:lnTo>
                <a:lnTo>
                  <a:pt x="144462" y="1125664"/>
                </a:lnTo>
                <a:lnTo>
                  <a:pt x="175494" y="1141479"/>
                </a:lnTo>
                <a:lnTo>
                  <a:pt x="211455" y="1144270"/>
                </a:lnTo>
                <a:lnTo>
                  <a:pt x="752729" y="1077722"/>
                </a:lnTo>
                <a:lnTo>
                  <a:pt x="786951" y="1066335"/>
                </a:lnTo>
                <a:lnTo>
                  <a:pt x="813244" y="1043495"/>
                </a:lnTo>
                <a:lnTo>
                  <a:pt x="829059" y="1012463"/>
                </a:lnTo>
                <a:lnTo>
                  <a:pt x="831850" y="976503"/>
                </a:lnTo>
                <a:lnTo>
                  <a:pt x="721613" y="79121"/>
                </a:lnTo>
                <a:lnTo>
                  <a:pt x="710227" y="44898"/>
                </a:lnTo>
                <a:lnTo>
                  <a:pt x="687387" y="18605"/>
                </a:lnTo>
                <a:lnTo>
                  <a:pt x="656355" y="2790"/>
                </a:lnTo>
                <a:lnTo>
                  <a:pt x="62039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5575" y="2904489"/>
            <a:ext cx="831850" cy="1144270"/>
          </a:xfrm>
          <a:custGeom>
            <a:avLst/>
            <a:gdLst/>
            <a:ahLst/>
            <a:cxnLst/>
            <a:rect l="l" t="t" r="r" b="b"/>
            <a:pathLst>
              <a:path w="831850" h="1144270">
                <a:moveTo>
                  <a:pt x="0" y="167767"/>
                </a:moveTo>
                <a:lnTo>
                  <a:pt x="18605" y="100774"/>
                </a:lnTo>
                <a:lnTo>
                  <a:pt x="79121" y="66548"/>
                </a:lnTo>
                <a:lnTo>
                  <a:pt x="620394" y="0"/>
                </a:lnTo>
                <a:lnTo>
                  <a:pt x="656355" y="2790"/>
                </a:lnTo>
                <a:lnTo>
                  <a:pt x="687387" y="18605"/>
                </a:lnTo>
                <a:lnTo>
                  <a:pt x="710227" y="44898"/>
                </a:lnTo>
                <a:lnTo>
                  <a:pt x="721613" y="79121"/>
                </a:lnTo>
                <a:lnTo>
                  <a:pt x="831850" y="976503"/>
                </a:lnTo>
                <a:lnTo>
                  <a:pt x="829059" y="1012463"/>
                </a:lnTo>
                <a:lnTo>
                  <a:pt x="813244" y="1043495"/>
                </a:lnTo>
                <a:lnTo>
                  <a:pt x="786951" y="1066335"/>
                </a:lnTo>
                <a:lnTo>
                  <a:pt x="752729" y="1077722"/>
                </a:lnTo>
                <a:lnTo>
                  <a:pt x="211455" y="1144270"/>
                </a:lnTo>
                <a:lnTo>
                  <a:pt x="175494" y="1141479"/>
                </a:lnTo>
                <a:lnTo>
                  <a:pt x="144462" y="1125664"/>
                </a:lnTo>
                <a:lnTo>
                  <a:pt x="121622" y="1099371"/>
                </a:lnTo>
                <a:lnTo>
                  <a:pt x="110236" y="1065149"/>
                </a:lnTo>
                <a:lnTo>
                  <a:pt x="0" y="16776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2445" y="2889970"/>
            <a:ext cx="901700" cy="1176655"/>
          </a:xfrm>
          <a:custGeom>
            <a:avLst/>
            <a:gdLst/>
            <a:ahLst/>
            <a:cxnLst/>
            <a:rect l="l" t="t" r="r" b="b"/>
            <a:pathLst>
              <a:path w="901700" h="1176654">
                <a:moveTo>
                  <a:pt x="260121" y="0"/>
                </a:moveTo>
                <a:lnTo>
                  <a:pt x="202658" y="37302"/>
                </a:lnTo>
                <a:lnTo>
                  <a:pt x="349" y="954446"/>
                </a:lnTo>
                <a:lnTo>
                  <a:pt x="0" y="990639"/>
                </a:lnTo>
                <a:lnTo>
                  <a:pt x="13081" y="1023010"/>
                </a:lnTo>
                <a:lnTo>
                  <a:pt x="37353" y="1048119"/>
                </a:lnTo>
                <a:lnTo>
                  <a:pt x="70580" y="1062523"/>
                </a:lnTo>
                <a:lnTo>
                  <a:pt x="605123" y="1176061"/>
                </a:lnTo>
                <a:lnTo>
                  <a:pt x="641316" y="1176484"/>
                </a:lnTo>
                <a:lnTo>
                  <a:pt x="673687" y="1163441"/>
                </a:lnTo>
                <a:lnTo>
                  <a:pt x="698795" y="1139182"/>
                </a:lnTo>
                <a:lnTo>
                  <a:pt x="713200" y="1105957"/>
                </a:lnTo>
                <a:lnTo>
                  <a:pt x="901033" y="222037"/>
                </a:lnTo>
                <a:lnTo>
                  <a:pt x="901384" y="185844"/>
                </a:lnTo>
                <a:lnTo>
                  <a:pt x="888317" y="153473"/>
                </a:lnTo>
                <a:lnTo>
                  <a:pt x="864082" y="128365"/>
                </a:lnTo>
                <a:lnTo>
                  <a:pt x="830929" y="113960"/>
                </a:lnTo>
                <a:lnTo>
                  <a:pt x="296259" y="422"/>
                </a:lnTo>
                <a:lnTo>
                  <a:pt x="26012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445" y="2889970"/>
            <a:ext cx="901700" cy="1176655"/>
          </a:xfrm>
          <a:custGeom>
            <a:avLst/>
            <a:gdLst/>
            <a:ahLst/>
            <a:cxnLst/>
            <a:rect l="l" t="t" r="r" b="b"/>
            <a:pathLst>
              <a:path w="901700" h="1176654">
                <a:moveTo>
                  <a:pt x="188309" y="70526"/>
                </a:moveTo>
                <a:lnTo>
                  <a:pt x="202658" y="37302"/>
                </a:lnTo>
                <a:lnTo>
                  <a:pt x="227758" y="13043"/>
                </a:lnTo>
                <a:lnTo>
                  <a:pt x="260121" y="0"/>
                </a:lnTo>
                <a:lnTo>
                  <a:pt x="296259" y="422"/>
                </a:lnTo>
                <a:lnTo>
                  <a:pt x="830929" y="113960"/>
                </a:lnTo>
                <a:lnTo>
                  <a:pt x="864082" y="128365"/>
                </a:lnTo>
                <a:lnTo>
                  <a:pt x="888317" y="153473"/>
                </a:lnTo>
                <a:lnTo>
                  <a:pt x="901384" y="185844"/>
                </a:lnTo>
                <a:lnTo>
                  <a:pt x="901033" y="222037"/>
                </a:lnTo>
                <a:lnTo>
                  <a:pt x="713200" y="1105957"/>
                </a:lnTo>
                <a:lnTo>
                  <a:pt x="698795" y="1139182"/>
                </a:lnTo>
                <a:lnTo>
                  <a:pt x="673687" y="1163441"/>
                </a:lnTo>
                <a:lnTo>
                  <a:pt x="641316" y="1176484"/>
                </a:lnTo>
                <a:lnTo>
                  <a:pt x="605123" y="1176061"/>
                </a:lnTo>
                <a:lnTo>
                  <a:pt x="70580" y="1062523"/>
                </a:lnTo>
                <a:lnTo>
                  <a:pt x="37353" y="1048119"/>
                </a:lnTo>
                <a:lnTo>
                  <a:pt x="13081" y="1023010"/>
                </a:lnTo>
                <a:lnTo>
                  <a:pt x="0" y="990639"/>
                </a:lnTo>
                <a:lnTo>
                  <a:pt x="349" y="954446"/>
                </a:lnTo>
                <a:lnTo>
                  <a:pt x="188309" y="7052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829" y="3291760"/>
            <a:ext cx="222250" cy="294005"/>
          </a:xfrm>
          <a:custGeom>
            <a:avLst/>
            <a:gdLst/>
            <a:ahLst/>
            <a:cxnLst/>
            <a:rect l="l" t="t" r="r" b="b"/>
            <a:pathLst>
              <a:path w="222250" h="294004">
                <a:moveTo>
                  <a:pt x="97208" y="0"/>
                </a:moveTo>
                <a:lnTo>
                  <a:pt x="46431" y="14864"/>
                </a:lnTo>
                <a:lnTo>
                  <a:pt x="15837" y="44150"/>
                </a:lnTo>
                <a:lnTo>
                  <a:pt x="260" y="87532"/>
                </a:lnTo>
                <a:lnTo>
                  <a:pt x="0" y="115188"/>
                </a:lnTo>
                <a:lnTo>
                  <a:pt x="5057" y="146917"/>
                </a:lnTo>
                <a:lnTo>
                  <a:pt x="28929" y="216475"/>
                </a:lnTo>
                <a:lnTo>
                  <a:pt x="60648" y="264965"/>
                </a:lnTo>
                <a:lnTo>
                  <a:pt x="98114" y="288925"/>
                </a:lnTo>
                <a:lnTo>
                  <a:pt x="117817" y="293449"/>
                </a:lnTo>
                <a:lnTo>
                  <a:pt x="137980" y="293306"/>
                </a:lnTo>
                <a:lnTo>
                  <a:pt x="176613" y="280521"/>
                </a:lnTo>
                <a:lnTo>
                  <a:pt x="210795" y="245504"/>
                </a:lnTo>
                <a:lnTo>
                  <a:pt x="138462" y="245504"/>
                </a:lnTo>
                <a:lnTo>
                  <a:pt x="130586" y="245300"/>
                </a:lnTo>
                <a:lnTo>
                  <a:pt x="93694" y="215393"/>
                </a:lnTo>
                <a:lnTo>
                  <a:pt x="84361" y="182102"/>
                </a:lnTo>
                <a:lnTo>
                  <a:pt x="84859" y="172886"/>
                </a:lnTo>
                <a:lnTo>
                  <a:pt x="115478" y="142319"/>
                </a:lnTo>
                <a:lnTo>
                  <a:pt x="62653" y="142319"/>
                </a:lnTo>
                <a:lnTo>
                  <a:pt x="57210" y="119886"/>
                </a:lnTo>
                <a:lnTo>
                  <a:pt x="54233" y="101155"/>
                </a:lnTo>
                <a:lnTo>
                  <a:pt x="53724" y="86115"/>
                </a:lnTo>
                <a:lnTo>
                  <a:pt x="55681" y="74755"/>
                </a:lnTo>
                <a:lnTo>
                  <a:pt x="87164" y="47069"/>
                </a:lnTo>
                <a:lnTo>
                  <a:pt x="168787" y="47069"/>
                </a:lnTo>
                <a:lnTo>
                  <a:pt x="159622" y="32662"/>
                </a:lnTo>
                <a:lnTo>
                  <a:pt x="149272" y="20875"/>
                </a:lnTo>
                <a:lnTo>
                  <a:pt x="137739" y="11707"/>
                </a:lnTo>
                <a:lnTo>
                  <a:pt x="125023" y="5159"/>
                </a:lnTo>
                <a:lnTo>
                  <a:pt x="111412" y="1252"/>
                </a:lnTo>
                <a:lnTo>
                  <a:pt x="97208" y="0"/>
                </a:lnTo>
                <a:close/>
              </a:path>
              <a:path w="222250" h="294004">
                <a:moveTo>
                  <a:pt x="204177" y="142033"/>
                </a:moveTo>
                <a:lnTo>
                  <a:pt x="124339" y="142033"/>
                </a:lnTo>
                <a:lnTo>
                  <a:pt x="131929" y="143771"/>
                </a:lnTo>
                <a:lnTo>
                  <a:pt x="139399" y="147272"/>
                </a:lnTo>
                <a:lnTo>
                  <a:pt x="163466" y="183086"/>
                </a:lnTo>
                <a:lnTo>
                  <a:pt x="168622" y="215858"/>
                </a:lnTo>
                <a:lnTo>
                  <a:pt x="166641" y="223980"/>
                </a:lnTo>
                <a:lnTo>
                  <a:pt x="138462" y="245504"/>
                </a:lnTo>
                <a:lnTo>
                  <a:pt x="210795" y="245504"/>
                </a:lnTo>
                <a:lnTo>
                  <a:pt x="213491" y="240998"/>
                </a:lnTo>
                <a:lnTo>
                  <a:pt x="219582" y="223446"/>
                </a:lnTo>
                <a:lnTo>
                  <a:pt x="221854" y="204882"/>
                </a:lnTo>
                <a:lnTo>
                  <a:pt x="220306" y="185294"/>
                </a:lnTo>
                <a:lnTo>
                  <a:pt x="214939" y="164671"/>
                </a:lnTo>
                <a:lnTo>
                  <a:pt x="206924" y="146190"/>
                </a:lnTo>
                <a:lnTo>
                  <a:pt x="204177" y="142033"/>
                </a:lnTo>
                <a:close/>
              </a:path>
              <a:path w="222250" h="294004">
                <a:moveTo>
                  <a:pt x="136526" y="97869"/>
                </a:moveTo>
                <a:lnTo>
                  <a:pt x="90118" y="108368"/>
                </a:lnTo>
                <a:lnTo>
                  <a:pt x="62653" y="142319"/>
                </a:lnTo>
                <a:lnTo>
                  <a:pt x="115478" y="142319"/>
                </a:lnTo>
                <a:lnTo>
                  <a:pt x="116627" y="142057"/>
                </a:lnTo>
                <a:lnTo>
                  <a:pt x="204177" y="142033"/>
                </a:lnTo>
                <a:lnTo>
                  <a:pt x="196592" y="130555"/>
                </a:lnTo>
                <a:lnTo>
                  <a:pt x="183944" y="117754"/>
                </a:lnTo>
                <a:lnTo>
                  <a:pt x="168978" y="107775"/>
                </a:lnTo>
                <a:lnTo>
                  <a:pt x="152802" y="101060"/>
                </a:lnTo>
                <a:lnTo>
                  <a:pt x="136526" y="97869"/>
                </a:lnTo>
                <a:close/>
              </a:path>
              <a:path w="222250" h="294004">
                <a:moveTo>
                  <a:pt x="168787" y="47069"/>
                </a:moveTo>
                <a:lnTo>
                  <a:pt x="87164" y="47069"/>
                </a:lnTo>
                <a:lnTo>
                  <a:pt x="94861" y="47196"/>
                </a:lnTo>
                <a:lnTo>
                  <a:pt x="101846" y="50371"/>
                </a:lnTo>
                <a:lnTo>
                  <a:pt x="106886" y="53468"/>
                </a:lnTo>
                <a:lnTo>
                  <a:pt x="111531" y="57816"/>
                </a:lnTo>
                <a:lnTo>
                  <a:pt x="115778" y="63426"/>
                </a:lnTo>
                <a:lnTo>
                  <a:pt x="119626" y="70310"/>
                </a:lnTo>
                <a:lnTo>
                  <a:pt x="168787" y="4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6550" y="3205438"/>
            <a:ext cx="408940" cy="319405"/>
          </a:xfrm>
          <a:custGeom>
            <a:avLst/>
            <a:gdLst/>
            <a:ahLst/>
            <a:cxnLst/>
            <a:rect l="l" t="t" r="r" b="b"/>
            <a:pathLst>
              <a:path w="408939" h="319404">
                <a:moveTo>
                  <a:pt x="128832" y="110404"/>
                </a:moveTo>
                <a:lnTo>
                  <a:pt x="72643" y="110404"/>
                </a:lnTo>
                <a:lnTo>
                  <a:pt x="98170" y="319319"/>
                </a:lnTo>
                <a:lnTo>
                  <a:pt x="153669" y="312461"/>
                </a:lnTo>
                <a:lnTo>
                  <a:pt x="128832" y="110404"/>
                </a:lnTo>
                <a:close/>
              </a:path>
              <a:path w="408939" h="319404">
                <a:moveTo>
                  <a:pt x="117982" y="22139"/>
                </a:moveTo>
                <a:lnTo>
                  <a:pt x="73025" y="27727"/>
                </a:lnTo>
                <a:lnTo>
                  <a:pt x="68853" y="41233"/>
                </a:lnTo>
                <a:lnTo>
                  <a:pt x="62611" y="54143"/>
                </a:lnTo>
                <a:lnTo>
                  <a:pt x="32432" y="88892"/>
                </a:lnTo>
                <a:lnTo>
                  <a:pt x="0" y="110912"/>
                </a:lnTo>
                <a:lnTo>
                  <a:pt x="6096" y="161204"/>
                </a:lnTo>
                <a:lnTo>
                  <a:pt x="25102" y="151034"/>
                </a:lnTo>
                <a:lnTo>
                  <a:pt x="42513" y="139186"/>
                </a:lnTo>
                <a:lnTo>
                  <a:pt x="58352" y="125646"/>
                </a:lnTo>
                <a:lnTo>
                  <a:pt x="72643" y="110404"/>
                </a:lnTo>
                <a:lnTo>
                  <a:pt x="128832" y="110404"/>
                </a:lnTo>
                <a:lnTo>
                  <a:pt x="117982" y="22139"/>
                </a:lnTo>
                <a:close/>
              </a:path>
              <a:path w="408939" h="319404">
                <a:moveTo>
                  <a:pt x="313818" y="0"/>
                </a:moveTo>
                <a:lnTo>
                  <a:pt x="274103" y="4835"/>
                </a:lnTo>
                <a:lnTo>
                  <a:pt x="231901" y="38268"/>
                </a:lnTo>
                <a:lnTo>
                  <a:pt x="216392" y="88163"/>
                </a:lnTo>
                <a:lnTo>
                  <a:pt x="215024" y="121082"/>
                </a:lnTo>
                <a:lnTo>
                  <a:pt x="217931" y="159299"/>
                </a:lnTo>
                <a:lnTo>
                  <a:pt x="224289" y="197488"/>
                </a:lnTo>
                <a:lnTo>
                  <a:pt x="244292" y="253722"/>
                </a:lnTo>
                <a:lnTo>
                  <a:pt x="273653" y="284198"/>
                </a:lnTo>
                <a:lnTo>
                  <a:pt x="309657" y="296251"/>
                </a:lnTo>
                <a:lnTo>
                  <a:pt x="329945" y="295824"/>
                </a:lnTo>
                <a:lnTo>
                  <a:pt x="366442" y="283839"/>
                </a:lnTo>
                <a:lnTo>
                  <a:pt x="395102" y="250739"/>
                </a:lnTo>
                <a:lnTo>
                  <a:pt x="317626" y="250739"/>
                </a:lnTo>
                <a:lnTo>
                  <a:pt x="311404" y="249342"/>
                </a:lnTo>
                <a:lnTo>
                  <a:pt x="286043" y="210774"/>
                </a:lnTo>
                <a:lnTo>
                  <a:pt x="275970" y="152695"/>
                </a:lnTo>
                <a:lnTo>
                  <a:pt x="272049" y="108991"/>
                </a:lnTo>
                <a:lnTo>
                  <a:pt x="271845" y="92527"/>
                </a:lnTo>
                <a:lnTo>
                  <a:pt x="272795" y="79670"/>
                </a:lnTo>
                <a:lnTo>
                  <a:pt x="299338" y="46523"/>
                </a:lnTo>
                <a:lnTo>
                  <a:pt x="306069" y="45761"/>
                </a:lnTo>
                <a:lnTo>
                  <a:pt x="379920" y="45761"/>
                </a:lnTo>
                <a:lnTo>
                  <a:pt x="377975" y="41665"/>
                </a:lnTo>
                <a:lnTo>
                  <a:pt x="363093" y="22520"/>
                </a:lnTo>
                <a:lnTo>
                  <a:pt x="348525" y="10997"/>
                </a:lnTo>
                <a:lnTo>
                  <a:pt x="332089" y="3486"/>
                </a:lnTo>
                <a:lnTo>
                  <a:pt x="313818" y="0"/>
                </a:lnTo>
                <a:close/>
              </a:path>
              <a:path w="408939" h="319404">
                <a:moveTo>
                  <a:pt x="379920" y="45761"/>
                </a:moveTo>
                <a:lnTo>
                  <a:pt x="306069" y="45761"/>
                </a:lnTo>
                <a:lnTo>
                  <a:pt x="312293" y="47158"/>
                </a:lnTo>
                <a:lnTo>
                  <a:pt x="318007" y="50714"/>
                </a:lnTo>
                <a:lnTo>
                  <a:pt x="337724" y="85853"/>
                </a:lnTo>
                <a:lnTo>
                  <a:pt x="347725" y="143932"/>
                </a:lnTo>
                <a:lnTo>
                  <a:pt x="351647" y="187573"/>
                </a:lnTo>
                <a:lnTo>
                  <a:pt x="351851" y="203993"/>
                </a:lnTo>
                <a:lnTo>
                  <a:pt x="350900" y="216830"/>
                </a:lnTo>
                <a:lnTo>
                  <a:pt x="324357" y="249850"/>
                </a:lnTo>
                <a:lnTo>
                  <a:pt x="317626" y="250739"/>
                </a:lnTo>
                <a:lnTo>
                  <a:pt x="395102" y="250739"/>
                </a:lnTo>
                <a:lnTo>
                  <a:pt x="401675" y="235850"/>
                </a:lnTo>
                <a:lnTo>
                  <a:pt x="407304" y="208147"/>
                </a:lnTo>
                <a:lnTo>
                  <a:pt x="408672" y="175133"/>
                </a:lnTo>
                <a:lnTo>
                  <a:pt x="405764" y="136820"/>
                </a:lnTo>
                <a:lnTo>
                  <a:pt x="399311" y="98815"/>
                </a:lnTo>
                <a:lnTo>
                  <a:pt x="390048" y="67097"/>
                </a:lnTo>
                <a:lnTo>
                  <a:pt x="379920" y="4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3685" y="3182177"/>
            <a:ext cx="443230" cy="332105"/>
          </a:xfrm>
          <a:custGeom>
            <a:avLst/>
            <a:gdLst/>
            <a:ahLst/>
            <a:cxnLst/>
            <a:rect l="l" t="t" r="r" b="b"/>
            <a:pathLst>
              <a:path w="443230" h="332104">
                <a:moveTo>
                  <a:pt x="215161" y="46527"/>
                </a:moveTo>
                <a:lnTo>
                  <a:pt x="126942" y="46527"/>
                </a:lnTo>
                <a:lnTo>
                  <a:pt x="135255" y="47051"/>
                </a:lnTo>
                <a:lnTo>
                  <a:pt x="143448" y="48837"/>
                </a:lnTo>
                <a:lnTo>
                  <a:pt x="167826" y="81823"/>
                </a:lnTo>
                <a:lnTo>
                  <a:pt x="167258" y="90612"/>
                </a:lnTo>
                <a:lnTo>
                  <a:pt x="143932" y="129633"/>
                </a:lnTo>
                <a:lnTo>
                  <a:pt x="98551" y="163637"/>
                </a:lnTo>
                <a:lnTo>
                  <a:pt x="74408" y="181137"/>
                </a:lnTo>
                <a:lnTo>
                  <a:pt x="38455" y="211375"/>
                </a:lnTo>
                <a:lnTo>
                  <a:pt x="10287" y="249140"/>
                </a:lnTo>
                <a:lnTo>
                  <a:pt x="0" y="276667"/>
                </a:lnTo>
                <a:lnTo>
                  <a:pt x="193801" y="303845"/>
                </a:lnTo>
                <a:lnTo>
                  <a:pt x="201040" y="252537"/>
                </a:lnTo>
                <a:lnTo>
                  <a:pt x="91312" y="237043"/>
                </a:lnTo>
                <a:lnTo>
                  <a:pt x="94868" y="232471"/>
                </a:lnTo>
                <a:lnTo>
                  <a:pt x="128938" y="205432"/>
                </a:lnTo>
                <a:lnTo>
                  <a:pt x="142366" y="196149"/>
                </a:lnTo>
                <a:lnTo>
                  <a:pt x="156033" y="186527"/>
                </a:lnTo>
                <a:lnTo>
                  <a:pt x="192178" y="155852"/>
                </a:lnTo>
                <a:lnTo>
                  <a:pt x="215407" y="122142"/>
                </a:lnTo>
                <a:lnTo>
                  <a:pt x="224027" y="77902"/>
                </a:lnTo>
                <a:lnTo>
                  <a:pt x="221551" y="62243"/>
                </a:lnTo>
                <a:lnTo>
                  <a:pt x="215836" y="47561"/>
                </a:lnTo>
                <a:lnTo>
                  <a:pt x="215161" y="46527"/>
                </a:lnTo>
                <a:close/>
              </a:path>
              <a:path w="443230" h="332104">
                <a:moveTo>
                  <a:pt x="124192" y="0"/>
                </a:moveTo>
                <a:lnTo>
                  <a:pt x="75311" y="12126"/>
                </a:lnTo>
                <a:lnTo>
                  <a:pt x="41967" y="52649"/>
                </a:lnTo>
                <a:lnTo>
                  <a:pt x="35178" y="73340"/>
                </a:lnTo>
                <a:lnTo>
                  <a:pt x="89534" y="86548"/>
                </a:lnTo>
                <a:lnTo>
                  <a:pt x="92438" y="75495"/>
                </a:lnTo>
                <a:lnTo>
                  <a:pt x="96186" y="66323"/>
                </a:lnTo>
                <a:lnTo>
                  <a:pt x="126942" y="46527"/>
                </a:lnTo>
                <a:lnTo>
                  <a:pt x="215161" y="46527"/>
                </a:lnTo>
                <a:lnTo>
                  <a:pt x="206882" y="33843"/>
                </a:lnTo>
                <a:lnTo>
                  <a:pt x="194972" y="21887"/>
                </a:lnTo>
                <a:lnTo>
                  <a:pt x="180371" y="12491"/>
                </a:lnTo>
                <a:lnTo>
                  <a:pt x="163056" y="5643"/>
                </a:lnTo>
                <a:lnTo>
                  <a:pt x="143001" y="1331"/>
                </a:lnTo>
                <a:lnTo>
                  <a:pt x="124192" y="0"/>
                </a:lnTo>
                <a:close/>
              </a:path>
              <a:path w="443230" h="332104">
                <a:moveTo>
                  <a:pt x="386714" y="35621"/>
                </a:moveTo>
                <a:lnTo>
                  <a:pt x="235838" y="201229"/>
                </a:lnTo>
                <a:lnTo>
                  <a:pt x="228981" y="249616"/>
                </a:lnTo>
                <a:lnTo>
                  <a:pt x="347090" y="266253"/>
                </a:lnTo>
                <a:lnTo>
                  <a:pt x="338836" y="324292"/>
                </a:lnTo>
                <a:lnTo>
                  <a:pt x="392430" y="331785"/>
                </a:lnTo>
                <a:lnTo>
                  <a:pt x="400557" y="273746"/>
                </a:lnTo>
                <a:lnTo>
                  <a:pt x="437072" y="273746"/>
                </a:lnTo>
                <a:lnTo>
                  <a:pt x="443230" y="230185"/>
                </a:lnTo>
                <a:lnTo>
                  <a:pt x="407415" y="225105"/>
                </a:lnTo>
                <a:lnTo>
                  <a:pt x="408466" y="217612"/>
                </a:lnTo>
                <a:lnTo>
                  <a:pt x="353821" y="217612"/>
                </a:lnTo>
                <a:lnTo>
                  <a:pt x="287527" y="208341"/>
                </a:lnTo>
                <a:lnTo>
                  <a:pt x="367791" y="119060"/>
                </a:lnTo>
                <a:lnTo>
                  <a:pt x="422281" y="119060"/>
                </a:lnTo>
                <a:lnTo>
                  <a:pt x="433069" y="42098"/>
                </a:lnTo>
                <a:lnTo>
                  <a:pt x="386714" y="35621"/>
                </a:lnTo>
                <a:close/>
              </a:path>
              <a:path w="443230" h="332104">
                <a:moveTo>
                  <a:pt x="437072" y="273746"/>
                </a:moveTo>
                <a:lnTo>
                  <a:pt x="400557" y="273746"/>
                </a:lnTo>
                <a:lnTo>
                  <a:pt x="436371" y="278699"/>
                </a:lnTo>
                <a:lnTo>
                  <a:pt x="437072" y="273746"/>
                </a:lnTo>
                <a:close/>
              </a:path>
              <a:path w="443230" h="332104">
                <a:moveTo>
                  <a:pt x="422281" y="119060"/>
                </a:moveTo>
                <a:lnTo>
                  <a:pt x="367791" y="119060"/>
                </a:lnTo>
                <a:lnTo>
                  <a:pt x="353821" y="217612"/>
                </a:lnTo>
                <a:lnTo>
                  <a:pt x="408466" y="217612"/>
                </a:lnTo>
                <a:lnTo>
                  <a:pt x="422281" y="11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5268" y="4629672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538372" y="0"/>
                </a:moveTo>
                <a:lnTo>
                  <a:pt x="472408" y="18998"/>
                </a:lnTo>
                <a:lnTo>
                  <a:pt x="10927" y="836662"/>
                </a:lnTo>
                <a:lnTo>
                  <a:pt x="0" y="871193"/>
                </a:lnTo>
                <a:lnTo>
                  <a:pt x="3038" y="906027"/>
                </a:lnTo>
                <a:lnTo>
                  <a:pt x="18911" y="937183"/>
                </a:lnTo>
                <a:lnTo>
                  <a:pt x="46487" y="960677"/>
                </a:lnTo>
                <a:lnTo>
                  <a:pt x="525658" y="1226234"/>
                </a:lnTo>
                <a:lnTo>
                  <a:pt x="560189" y="1237183"/>
                </a:lnTo>
                <a:lnTo>
                  <a:pt x="595016" y="1234141"/>
                </a:lnTo>
                <a:lnTo>
                  <a:pt x="626153" y="1218253"/>
                </a:lnTo>
                <a:lnTo>
                  <a:pt x="649610" y="1190661"/>
                </a:lnTo>
                <a:lnTo>
                  <a:pt x="1087633" y="400544"/>
                </a:lnTo>
                <a:lnTo>
                  <a:pt x="1098561" y="366014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5268" y="4629672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1087633" y="400544"/>
                </a:moveTo>
                <a:lnTo>
                  <a:pt x="1098561" y="366014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lnTo>
                  <a:pt x="503545" y="3081"/>
                </a:lnTo>
                <a:lnTo>
                  <a:pt x="472408" y="18998"/>
                </a:lnTo>
                <a:lnTo>
                  <a:pt x="448950" y="46595"/>
                </a:lnTo>
                <a:lnTo>
                  <a:pt x="10927" y="836662"/>
                </a:lnTo>
                <a:lnTo>
                  <a:pt x="0" y="871193"/>
                </a:lnTo>
                <a:lnTo>
                  <a:pt x="3038" y="906027"/>
                </a:lnTo>
                <a:lnTo>
                  <a:pt x="18911" y="937183"/>
                </a:lnTo>
                <a:lnTo>
                  <a:pt x="46487" y="960677"/>
                </a:lnTo>
                <a:lnTo>
                  <a:pt x="525658" y="1226234"/>
                </a:lnTo>
                <a:lnTo>
                  <a:pt x="560189" y="1237183"/>
                </a:lnTo>
                <a:lnTo>
                  <a:pt x="595016" y="1234141"/>
                </a:lnTo>
                <a:lnTo>
                  <a:pt x="626153" y="1218253"/>
                </a:lnTo>
                <a:lnTo>
                  <a:pt x="649610" y="1190661"/>
                </a:lnTo>
                <a:lnTo>
                  <a:pt x="1087633" y="4005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1735" y="4943855"/>
            <a:ext cx="400050" cy="412115"/>
          </a:xfrm>
          <a:custGeom>
            <a:avLst/>
            <a:gdLst/>
            <a:ahLst/>
            <a:cxnLst/>
            <a:rect l="l" t="t" r="r" b="b"/>
            <a:pathLst>
              <a:path w="400050" h="412114">
                <a:moveTo>
                  <a:pt x="386355" y="145545"/>
                </a:moveTo>
                <a:lnTo>
                  <a:pt x="302902" y="145545"/>
                </a:lnTo>
                <a:lnTo>
                  <a:pt x="310165" y="145954"/>
                </a:lnTo>
                <a:lnTo>
                  <a:pt x="317571" y="147935"/>
                </a:lnTo>
                <a:lnTo>
                  <a:pt x="345116" y="181119"/>
                </a:lnTo>
                <a:lnTo>
                  <a:pt x="344535" y="188420"/>
                </a:lnTo>
                <a:lnTo>
                  <a:pt x="320024" y="222857"/>
                </a:lnTo>
                <a:lnTo>
                  <a:pt x="270256" y="240446"/>
                </a:lnTo>
                <a:lnTo>
                  <a:pt x="247396" y="245872"/>
                </a:lnTo>
                <a:lnTo>
                  <a:pt x="218461" y="253059"/>
                </a:lnTo>
                <a:lnTo>
                  <a:pt x="173833" y="267624"/>
                </a:lnTo>
                <a:lnTo>
                  <a:pt x="133572" y="292084"/>
                </a:lnTo>
                <a:lnTo>
                  <a:pt x="113791" y="313690"/>
                </a:lnTo>
                <a:lnTo>
                  <a:pt x="283210" y="411607"/>
                </a:lnTo>
                <a:lnTo>
                  <a:pt x="309117" y="366649"/>
                </a:lnTo>
                <a:lnTo>
                  <a:pt x="213105" y="311277"/>
                </a:lnTo>
                <a:lnTo>
                  <a:pt x="218186" y="308356"/>
                </a:lnTo>
                <a:lnTo>
                  <a:pt x="259941" y="295993"/>
                </a:lnTo>
                <a:lnTo>
                  <a:pt x="292131" y="288619"/>
                </a:lnTo>
                <a:lnTo>
                  <a:pt x="305943" y="285051"/>
                </a:lnTo>
                <a:lnTo>
                  <a:pt x="347122" y="268636"/>
                </a:lnTo>
                <a:lnTo>
                  <a:pt x="377825" y="244284"/>
                </a:lnTo>
                <a:lnTo>
                  <a:pt x="399446" y="197913"/>
                </a:lnTo>
                <a:lnTo>
                  <a:pt x="399661" y="182163"/>
                </a:lnTo>
                <a:lnTo>
                  <a:pt x="396493" y="166116"/>
                </a:lnTo>
                <a:lnTo>
                  <a:pt x="389919" y="150592"/>
                </a:lnTo>
                <a:lnTo>
                  <a:pt x="386355" y="145545"/>
                </a:lnTo>
                <a:close/>
              </a:path>
              <a:path w="400050" h="412114">
                <a:moveTo>
                  <a:pt x="169712" y="65786"/>
                </a:moveTo>
                <a:lnTo>
                  <a:pt x="105155" y="65786"/>
                </a:lnTo>
                <a:lnTo>
                  <a:pt x="0" y="248031"/>
                </a:lnTo>
                <a:lnTo>
                  <a:pt x="48387" y="275971"/>
                </a:lnTo>
                <a:lnTo>
                  <a:pt x="169712" y="65786"/>
                </a:lnTo>
                <a:close/>
              </a:path>
              <a:path w="400050" h="412114">
                <a:moveTo>
                  <a:pt x="299104" y="96103"/>
                </a:moveTo>
                <a:lnTo>
                  <a:pt x="251269" y="109267"/>
                </a:lnTo>
                <a:lnTo>
                  <a:pt x="222503" y="138430"/>
                </a:lnTo>
                <a:lnTo>
                  <a:pt x="267969" y="171069"/>
                </a:lnTo>
                <a:lnTo>
                  <a:pt x="274780" y="161901"/>
                </a:lnTo>
                <a:lnTo>
                  <a:pt x="281686" y="154781"/>
                </a:lnTo>
                <a:lnTo>
                  <a:pt x="288686" y="149709"/>
                </a:lnTo>
                <a:lnTo>
                  <a:pt x="295783" y="146685"/>
                </a:lnTo>
                <a:lnTo>
                  <a:pt x="302902" y="145545"/>
                </a:lnTo>
                <a:lnTo>
                  <a:pt x="386355" y="145545"/>
                </a:lnTo>
                <a:lnTo>
                  <a:pt x="379904" y="136413"/>
                </a:lnTo>
                <a:lnTo>
                  <a:pt x="366436" y="123592"/>
                </a:lnTo>
                <a:lnTo>
                  <a:pt x="349503" y="112141"/>
                </a:lnTo>
                <a:lnTo>
                  <a:pt x="332529" y="103810"/>
                </a:lnTo>
                <a:lnTo>
                  <a:pt x="315722" y="98456"/>
                </a:lnTo>
                <a:lnTo>
                  <a:pt x="299104" y="96103"/>
                </a:lnTo>
                <a:close/>
              </a:path>
              <a:path w="400050" h="412114">
                <a:moveTo>
                  <a:pt x="46862" y="22606"/>
                </a:moveTo>
                <a:lnTo>
                  <a:pt x="21589" y="66421"/>
                </a:lnTo>
                <a:lnTo>
                  <a:pt x="42880" y="69732"/>
                </a:lnTo>
                <a:lnTo>
                  <a:pt x="63896" y="70723"/>
                </a:lnTo>
                <a:lnTo>
                  <a:pt x="84651" y="69403"/>
                </a:lnTo>
                <a:lnTo>
                  <a:pt x="105155" y="65786"/>
                </a:lnTo>
                <a:lnTo>
                  <a:pt x="169712" y="65786"/>
                </a:lnTo>
                <a:lnTo>
                  <a:pt x="193271" y="24971"/>
                </a:lnTo>
                <a:lnTo>
                  <a:pt x="71802" y="24971"/>
                </a:lnTo>
                <a:lnTo>
                  <a:pt x="58719" y="24342"/>
                </a:lnTo>
                <a:lnTo>
                  <a:pt x="46862" y="22606"/>
                </a:lnTo>
                <a:close/>
              </a:path>
              <a:path w="400050" h="412114">
                <a:moveTo>
                  <a:pt x="155321" y="0"/>
                </a:moveTo>
                <a:lnTo>
                  <a:pt x="117030" y="19716"/>
                </a:lnTo>
                <a:lnTo>
                  <a:pt x="71802" y="24971"/>
                </a:lnTo>
                <a:lnTo>
                  <a:pt x="193271" y="24971"/>
                </a:lnTo>
                <a:lnTo>
                  <a:pt x="194563" y="22733"/>
                </a:lnTo>
                <a:lnTo>
                  <a:pt x="155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0318" y="3073921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538372" y="0"/>
                </a:moveTo>
                <a:lnTo>
                  <a:pt x="472408" y="18998"/>
                </a:lnTo>
                <a:lnTo>
                  <a:pt x="10927" y="836662"/>
                </a:lnTo>
                <a:lnTo>
                  <a:pt x="0" y="871192"/>
                </a:lnTo>
                <a:lnTo>
                  <a:pt x="3038" y="906019"/>
                </a:lnTo>
                <a:lnTo>
                  <a:pt x="18911" y="937156"/>
                </a:lnTo>
                <a:lnTo>
                  <a:pt x="46487" y="960614"/>
                </a:lnTo>
                <a:lnTo>
                  <a:pt x="525658" y="1226298"/>
                </a:lnTo>
                <a:lnTo>
                  <a:pt x="560189" y="1237206"/>
                </a:lnTo>
                <a:lnTo>
                  <a:pt x="595016" y="1234124"/>
                </a:lnTo>
                <a:lnTo>
                  <a:pt x="626153" y="1218207"/>
                </a:lnTo>
                <a:lnTo>
                  <a:pt x="649610" y="1190611"/>
                </a:lnTo>
                <a:lnTo>
                  <a:pt x="1087633" y="400544"/>
                </a:lnTo>
                <a:lnTo>
                  <a:pt x="1098561" y="366013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00318" y="3073921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1087633" y="400544"/>
                </a:moveTo>
                <a:lnTo>
                  <a:pt x="1098561" y="366013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lnTo>
                  <a:pt x="503545" y="3081"/>
                </a:lnTo>
                <a:lnTo>
                  <a:pt x="472408" y="18998"/>
                </a:lnTo>
                <a:lnTo>
                  <a:pt x="448950" y="46595"/>
                </a:lnTo>
                <a:lnTo>
                  <a:pt x="10927" y="836662"/>
                </a:lnTo>
                <a:lnTo>
                  <a:pt x="0" y="871192"/>
                </a:lnTo>
                <a:lnTo>
                  <a:pt x="3038" y="906019"/>
                </a:lnTo>
                <a:lnTo>
                  <a:pt x="18911" y="937156"/>
                </a:lnTo>
                <a:lnTo>
                  <a:pt x="46487" y="960614"/>
                </a:lnTo>
                <a:lnTo>
                  <a:pt x="525658" y="1226298"/>
                </a:lnTo>
                <a:lnTo>
                  <a:pt x="560189" y="1237206"/>
                </a:lnTo>
                <a:lnTo>
                  <a:pt x="595016" y="1234124"/>
                </a:lnTo>
                <a:lnTo>
                  <a:pt x="626153" y="1218207"/>
                </a:lnTo>
                <a:lnTo>
                  <a:pt x="649610" y="1190611"/>
                </a:lnTo>
                <a:lnTo>
                  <a:pt x="1087633" y="40054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3676" y="3419855"/>
            <a:ext cx="447675" cy="388620"/>
          </a:xfrm>
          <a:custGeom>
            <a:avLst/>
            <a:gdLst/>
            <a:ahLst/>
            <a:cxnLst/>
            <a:rect l="l" t="t" r="r" b="b"/>
            <a:pathLst>
              <a:path w="447675" h="388620">
                <a:moveTo>
                  <a:pt x="356457" y="101520"/>
                </a:moveTo>
                <a:lnTo>
                  <a:pt x="314451" y="111125"/>
                </a:lnTo>
                <a:lnTo>
                  <a:pt x="274605" y="143970"/>
                </a:lnTo>
                <a:lnTo>
                  <a:pt x="238760" y="203200"/>
                </a:lnTo>
                <a:lnTo>
                  <a:pt x="216852" y="267112"/>
                </a:lnTo>
                <a:lnTo>
                  <a:pt x="214185" y="293854"/>
                </a:lnTo>
                <a:lnTo>
                  <a:pt x="217043" y="317119"/>
                </a:lnTo>
                <a:lnTo>
                  <a:pt x="235505" y="354076"/>
                </a:lnTo>
                <a:lnTo>
                  <a:pt x="268350" y="378841"/>
                </a:lnTo>
                <a:lnTo>
                  <a:pt x="305022" y="388477"/>
                </a:lnTo>
                <a:lnTo>
                  <a:pt x="323000" y="387538"/>
                </a:lnTo>
                <a:lnTo>
                  <a:pt x="371887" y="362600"/>
                </a:lnTo>
                <a:lnTo>
                  <a:pt x="387819" y="341296"/>
                </a:lnTo>
                <a:lnTo>
                  <a:pt x="304514" y="341296"/>
                </a:lnTo>
                <a:lnTo>
                  <a:pt x="297394" y="340500"/>
                </a:lnTo>
                <a:lnTo>
                  <a:pt x="270637" y="312547"/>
                </a:lnTo>
                <a:lnTo>
                  <a:pt x="269184" y="302831"/>
                </a:lnTo>
                <a:lnTo>
                  <a:pt x="269779" y="292354"/>
                </a:lnTo>
                <a:lnTo>
                  <a:pt x="288766" y="250713"/>
                </a:lnTo>
                <a:lnTo>
                  <a:pt x="318135" y="236712"/>
                </a:lnTo>
                <a:lnTo>
                  <a:pt x="392091" y="236712"/>
                </a:lnTo>
                <a:lnTo>
                  <a:pt x="384841" y="226329"/>
                </a:lnTo>
                <a:lnTo>
                  <a:pt x="372816" y="215223"/>
                </a:lnTo>
                <a:lnTo>
                  <a:pt x="358911" y="207010"/>
                </a:lnTo>
                <a:lnTo>
                  <a:pt x="300863" y="207010"/>
                </a:lnTo>
                <a:lnTo>
                  <a:pt x="312483" y="187082"/>
                </a:lnTo>
                <a:lnTo>
                  <a:pt x="342773" y="153543"/>
                </a:lnTo>
                <a:lnTo>
                  <a:pt x="360092" y="148463"/>
                </a:lnTo>
                <a:lnTo>
                  <a:pt x="439122" y="148463"/>
                </a:lnTo>
                <a:lnTo>
                  <a:pt x="433895" y="139350"/>
                </a:lnTo>
                <a:lnTo>
                  <a:pt x="424561" y="128587"/>
                </a:lnTo>
                <a:lnTo>
                  <a:pt x="412940" y="119348"/>
                </a:lnTo>
                <a:lnTo>
                  <a:pt x="399034" y="111633"/>
                </a:lnTo>
                <a:lnTo>
                  <a:pt x="377674" y="104106"/>
                </a:lnTo>
                <a:lnTo>
                  <a:pt x="356457" y="101520"/>
                </a:lnTo>
                <a:close/>
              </a:path>
              <a:path w="447675" h="388620">
                <a:moveTo>
                  <a:pt x="392091" y="236712"/>
                </a:moveTo>
                <a:lnTo>
                  <a:pt x="318135" y="236712"/>
                </a:lnTo>
                <a:lnTo>
                  <a:pt x="325612" y="237583"/>
                </a:lnTo>
                <a:lnTo>
                  <a:pt x="332994" y="240157"/>
                </a:lnTo>
                <a:lnTo>
                  <a:pt x="353792" y="272784"/>
                </a:lnTo>
                <a:lnTo>
                  <a:pt x="352948" y="282829"/>
                </a:lnTo>
                <a:lnTo>
                  <a:pt x="332692" y="326707"/>
                </a:lnTo>
                <a:lnTo>
                  <a:pt x="304514" y="341296"/>
                </a:lnTo>
                <a:lnTo>
                  <a:pt x="387819" y="341296"/>
                </a:lnTo>
                <a:lnTo>
                  <a:pt x="394843" y="328803"/>
                </a:lnTo>
                <a:lnTo>
                  <a:pt x="401891" y="309967"/>
                </a:lnTo>
                <a:lnTo>
                  <a:pt x="405320" y="291560"/>
                </a:lnTo>
                <a:lnTo>
                  <a:pt x="405130" y="273581"/>
                </a:lnTo>
                <a:lnTo>
                  <a:pt x="401320" y="256032"/>
                </a:lnTo>
                <a:lnTo>
                  <a:pt x="394342" y="239936"/>
                </a:lnTo>
                <a:lnTo>
                  <a:pt x="392091" y="236712"/>
                </a:lnTo>
                <a:close/>
              </a:path>
              <a:path w="447675" h="388620">
                <a:moveTo>
                  <a:pt x="5334" y="165481"/>
                </a:moveTo>
                <a:lnTo>
                  <a:pt x="1047" y="182792"/>
                </a:lnTo>
                <a:lnTo>
                  <a:pt x="0" y="199675"/>
                </a:lnTo>
                <a:lnTo>
                  <a:pt x="2190" y="216130"/>
                </a:lnTo>
                <a:lnTo>
                  <a:pt x="27035" y="260048"/>
                </a:lnTo>
                <a:lnTo>
                  <a:pt x="76213" y="287371"/>
                </a:lnTo>
                <a:lnTo>
                  <a:pt x="94916" y="290528"/>
                </a:lnTo>
                <a:lnTo>
                  <a:pt x="113500" y="289899"/>
                </a:lnTo>
                <a:lnTo>
                  <a:pt x="163687" y="267271"/>
                </a:lnTo>
                <a:lnTo>
                  <a:pt x="182641" y="242093"/>
                </a:lnTo>
                <a:lnTo>
                  <a:pt x="92376" y="242093"/>
                </a:lnTo>
                <a:lnTo>
                  <a:pt x="84437" y="241117"/>
                </a:lnTo>
                <a:lnTo>
                  <a:pt x="54292" y="209143"/>
                </a:lnTo>
                <a:lnTo>
                  <a:pt x="53780" y="201723"/>
                </a:lnTo>
                <a:lnTo>
                  <a:pt x="53848" y="199675"/>
                </a:lnTo>
                <a:lnTo>
                  <a:pt x="54673" y="191946"/>
                </a:lnTo>
                <a:lnTo>
                  <a:pt x="57150" y="182372"/>
                </a:lnTo>
                <a:lnTo>
                  <a:pt x="5334" y="165481"/>
                </a:lnTo>
                <a:close/>
              </a:path>
              <a:path w="447675" h="388620">
                <a:moveTo>
                  <a:pt x="117983" y="108077"/>
                </a:moveTo>
                <a:lnTo>
                  <a:pt x="93218" y="146812"/>
                </a:lnTo>
                <a:lnTo>
                  <a:pt x="100502" y="148171"/>
                </a:lnTo>
                <a:lnTo>
                  <a:pt x="107108" y="149780"/>
                </a:lnTo>
                <a:lnTo>
                  <a:pt x="138049" y="176657"/>
                </a:lnTo>
                <a:lnTo>
                  <a:pt x="139666" y="184848"/>
                </a:lnTo>
                <a:lnTo>
                  <a:pt x="139557" y="193421"/>
                </a:lnTo>
                <a:lnTo>
                  <a:pt x="123047" y="228568"/>
                </a:lnTo>
                <a:lnTo>
                  <a:pt x="92376" y="242093"/>
                </a:lnTo>
                <a:lnTo>
                  <a:pt x="182641" y="242093"/>
                </a:lnTo>
                <a:lnTo>
                  <a:pt x="185039" y="237998"/>
                </a:lnTo>
                <a:lnTo>
                  <a:pt x="189589" y="226117"/>
                </a:lnTo>
                <a:lnTo>
                  <a:pt x="192008" y="214296"/>
                </a:lnTo>
                <a:lnTo>
                  <a:pt x="192193" y="207010"/>
                </a:lnTo>
                <a:lnTo>
                  <a:pt x="192180" y="201723"/>
                </a:lnTo>
                <a:lnTo>
                  <a:pt x="173604" y="160325"/>
                </a:lnTo>
                <a:lnTo>
                  <a:pt x="164337" y="152146"/>
                </a:lnTo>
                <a:lnTo>
                  <a:pt x="186195" y="148645"/>
                </a:lnTo>
                <a:lnTo>
                  <a:pt x="204136" y="141192"/>
                </a:lnTo>
                <a:lnTo>
                  <a:pt x="218148" y="129786"/>
                </a:lnTo>
                <a:lnTo>
                  <a:pt x="227745" y="115149"/>
                </a:lnTo>
                <a:lnTo>
                  <a:pt x="145611" y="115149"/>
                </a:lnTo>
                <a:lnTo>
                  <a:pt x="137048" y="114649"/>
                </a:lnTo>
                <a:lnTo>
                  <a:pt x="127843" y="112291"/>
                </a:lnTo>
                <a:lnTo>
                  <a:pt x="117983" y="108077"/>
                </a:lnTo>
                <a:close/>
              </a:path>
              <a:path w="447675" h="388620">
                <a:moveTo>
                  <a:pt x="439122" y="148463"/>
                </a:moveTo>
                <a:lnTo>
                  <a:pt x="360092" y="148463"/>
                </a:lnTo>
                <a:lnTo>
                  <a:pt x="368436" y="149078"/>
                </a:lnTo>
                <a:lnTo>
                  <a:pt x="376555" y="151765"/>
                </a:lnTo>
                <a:lnTo>
                  <a:pt x="394684" y="180149"/>
                </a:lnTo>
                <a:lnTo>
                  <a:pt x="393846" y="187150"/>
                </a:lnTo>
                <a:lnTo>
                  <a:pt x="391795" y="194818"/>
                </a:lnTo>
                <a:lnTo>
                  <a:pt x="443230" y="212217"/>
                </a:lnTo>
                <a:lnTo>
                  <a:pt x="446712" y="195500"/>
                </a:lnTo>
                <a:lnTo>
                  <a:pt x="447346" y="182372"/>
                </a:lnTo>
                <a:lnTo>
                  <a:pt x="447449" y="179685"/>
                </a:lnTo>
                <a:lnTo>
                  <a:pt x="445533" y="165211"/>
                </a:lnTo>
                <a:lnTo>
                  <a:pt x="440944" y="151638"/>
                </a:lnTo>
                <a:lnTo>
                  <a:pt x="439122" y="148463"/>
                </a:lnTo>
                <a:close/>
              </a:path>
              <a:path w="447675" h="388620">
                <a:moveTo>
                  <a:pt x="329850" y="200152"/>
                </a:moveTo>
                <a:lnTo>
                  <a:pt x="315440" y="201914"/>
                </a:lnTo>
                <a:lnTo>
                  <a:pt x="300863" y="207010"/>
                </a:lnTo>
                <a:lnTo>
                  <a:pt x="358911" y="207010"/>
                </a:lnTo>
                <a:lnTo>
                  <a:pt x="358267" y="206629"/>
                </a:lnTo>
                <a:lnTo>
                  <a:pt x="344118" y="201723"/>
                </a:lnTo>
                <a:lnTo>
                  <a:pt x="329850" y="200152"/>
                </a:lnTo>
                <a:close/>
              </a:path>
              <a:path w="447675" h="388620">
                <a:moveTo>
                  <a:pt x="223724" y="47704"/>
                </a:moveTo>
                <a:lnTo>
                  <a:pt x="147589" y="47704"/>
                </a:lnTo>
                <a:lnTo>
                  <a:pt x="154152" y="48694"/>
                </a:lnTo>
                <a:lnTo>
                  <a:pt x="160655" y="51054"/>
                </a:lnTo>
                <a:lnTo>
                  <a:pt x="179657" y="80851"/>
                </a:lnTo>
                <a:lnTo>
                  <a:pt x="178500" y="87175"/>
                </a:lnTo>
                <a:lnTo>
                  <a:pt x="145611" y="115149"/>
                </a:lnTo>
                <a:lnTo>
                  <a:pt x="227745" y="115149"/>
                </a:lnTo>
                <a:lnTo>
                  <a:pt x="228219" y="114427"/>
                </a:lnTo>
                <a:lnTo>
                  <a:pt x="232624" y="101923"/>
                </a:lnTo>
                <a:lnTo>
                  <a:pt x="234410" y="88979"/>
                </a:lnTo>
                <a:lnTo>
                  <a:pt x="233576" y="75582"/>
                </a:lnTo>
                <a:lnTo>
                  <a:pt x="230124" y="61722"/>
                </a:lnTo>
                <a:lnTo>
                  <a:pt x="223724" y="47704"/>
                </a:lnTo>
                <a:close/>
              </a:path>
              <a:path w="447675" h="388620">
                <a:moveTo>
                  <a:pt x="138303" y="0"/>
                </a:moveTo>
                <a:lnTo>
                  <a:pt x="100456" y="9779"/>
                </a:lnTo>
                <a:lnTo>
                  <a:pt x="67945" y="41148"/>
                </a:lnTo>
                <a:lnTo>
                  <a:pt x="110871" y="70866"/>
                </a:lnTo>
                <a:lnTo>
                  <a:pt x="116111" y="63392"/>
                </a:lnTo>
                <a:lnTo>
                  <a:pt x="121745" y="57372"/>
                </a:lnTo>
                <a:lnTo>
                  <a:pt x="127783" y="52828"/>
                </a:lnTo>
                <a:lnTo>
                  <a:pt x="134239" y="49784"/>
                </a:lnTo>
                <a:lnTo>
                  <a:pt x="140956" y="48071"/>
                </a:lnTo>
                <a:lnTo>
                  <a:pt x="147589" y="47704"/>
                </a:lnTo>
                <a:lnTo>
                  <a:pt x="223724" y="47704"/>
                </a:lnTo>
                <a:lnTo>
                  <a:pt x="222809" y="45700"/>
                </a:lnTo>
                <a:lnTo>
                  <a:pt x="181483" y="10160"/>
                </a:lnTo>
                <a:lnTo>
                  <a:pt x="148996" y="623"/>
                </a:lnTo>
                <a:lnTo>
                  <a:pt x="138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2" name="object 2"/>
          <p:cNvSpPr txBox="1">
            <a:spLocks noGrp="1"/>
          </p:cNvSpPr>
          <p:nvPr>
            <p:ph type="title"/>
          </p:nvPr>
        </p:nvSpPr>
        <p:spPr>
          <a:xfrm>
            <a:off x="611663" y="533400"/>
            <a:ext cx="8153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1210" y="3015257"/>
            <a:ext cx="1005205" cy="1219835"/>
          </a:xfrm>
          <a:custGeom>
            <a:avLst/>
            <a:gdLst/>
            <a:ahLst/>
            <a:cxnLst/>
            <a:rect l="l" t="t" r="r" b="b"/>
            <a:pathLst>
              <a:path w="1005205" h="1219835">
                <a:moveTo>
                  <a:pt x="609161" y="0"/>
                </a:moveTo>
                <a:lnTo>
                  <a:pt x="59816" y="192381"/>
                </a:lnTo>
                <a:lnTo>
                  <a:pt x="8436" y="239402"/>
                </a:lnTo>
                <a:lnTo>
                  <a:pt x="0" y="273284"/>
                </a:lnTo>
                <a:lnTo>
                  <a:pt x="5396" y="309094"/>
                </a:lnTo>
                <a:lnTo>
                  <a:pt x="315048" y="1159740"/>
                </a:lnTo>
                <a:lnTo>
                  <a:pt x="333891" y="1190595"/>
                </a:lnTo>
                <a:lnTo>
                  <a:pt x="362125" y="1211127"/>
                </a:lnTo>
                <a:lnTo>
                  <a:pt x="395995" y="1219586"/>
                </a:lnTo>
                <a:lnTo>
                  <a:pt x="431748" y="1214223"/>
                </a:lnTo>
                <a:lnTo>
                  <a:pt x="945400" y="1027279"/>
                </a:lnTo>
                <a:lnTo>
                  <a:pt x="976235" y="1008399"/>
                </a:lnTo>
                <a:lnTo>
                  <a:pt x="996723" y="980162"/>
                </a:lnTo>
                <a:lnTo>
                  <a:pt x="1005139" y="946304"/>
                </a:lnTo>
                <a:lnTo>
                  <a:pt x="999756" y="910566"/>
                </a:lnTo>
                <a:lnTo>
                  <a:pt x="690130" y="59793"/>
                </a:lnTo>
                <a:lnTo>
                  <a:pt x="671252" y="28940"/>
                </a:lnTo>
                <a:lnTo>
                  <a:pt x="643017" y="8421"/>
                </a:lnTo>
                <a:lnTo>
                  <a:pt x="60916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210" y="3015257"/>
            <a:ext cx="1005205" cy="1219835"/>
          </a:xfrm>
          <a:custGeom>
            <a:avLst/>
            <a:gdLst/>
            <a:ahLst/>
            <a:cxnLst/>
            <a:rect l="l" t="t" r="r" b="b"/>
            <a:pathLst>
              <a:path w="1005205" h="1219835">
                <a:moveTo>
                  <a:pt x="5396" y="309094"/>
                </a:moveTo>
                <a:lnTo>
                  <a:pt x="8436" y="239402"/>
                </a:lnTo>
                <a:lnTo>
                  <a:pt x="59816" y="192381"/>
                </a:lnTo>
                <a:lnTo>
                  <a:pt x="573417" y="5437"/>
                </a:lnTo>
                <a:lnTo>
                  <a:pt x="609161" y="0"/>
                </a:lnTo>
                <a:lnTo>
                  <a:pt x="643017" y="8421"/>
                </a:lnTo>
                <a:lnTo>
                  <a:pt x="671252" y="28940"/>
                </a:lnTo>
                <a:lnTo>
                  <a:pt x="690130" y="59793"/>
                </a:lnTo>
                <a:lnTo>
                  <a:pt x="999756" y="910566"/>
                </a:lnTo>
                <a:lnTo>
                  <a:pt x="1005139" y="946304"/>
                </a:lnTo>
                <a:lnTo>
                  <a:pt x="996723" y="980162"/>
                </a:lnTo>
                <a:lnTo>
                  <a:pt x="976235" y="1008399"/>
                </a:lnTo>
                <a:lnTo>
                  <a:pt x="945400" y="1027279"/>
                </a:lnTo>
                <a:lnTo>
                  <a:pt x="431748" y="1214223"/>
                </a:lnTo>
                <a:lnTo>
                  <a:pt x="395995" y="1219586"/>
                </a:lnTo>
                <a:lnTo>
                  <a:pt x="362125" y="1211127"/>
                </a:lnTo>
                <a:lnTo>
                  <a:pt x="333891" y="1190595"/>
                </a:lnTo>
                <a:lnTo>
                  <a:pt x="315048" y="1159740"/>
                </a:lnTo>
                <a:lnTo>
                  <a:pt x="5396" y="3090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575" y="2904489"/>
            <a:ext cx="831850" cy="1144270"/>
          </a:xfrm>
          <a:custGeom>
            <a:avLst/>
            <a:gdLst/>
            <a:ahLst/>
            <a:cxnLst/>
            <a:rect l="l" t="t" r="r" b="b"/>
            <a:pathLst>
              <a:path w="831850" h="1144270">
                <a:moveTo>
                  <a:pt x="620394" y="0"/>
                </a:moveTo>
                <a:lnTo>
                  <a:pt x="79121" y="66548"/>
                </a:lnTo>
                <a:lnTo>
                  <a:pt x="18605" y="100774"/>
                </a:lnTo>
                <a:lnTo>
                  <a:pt x="0" y="167767"/>
                </a:lnTo>
                <a:lnTo>
                  <a:pt x="110236" y="1065149"/>
                </a:lnTo>
                <a:lnTo>
                  <a:pt x="121622" y="1099371"/>
                </a:lnTo>
                <a:lnTo>
                  <a:pt x="144462" y="1125664"/>
                </a:lnTo>
                <a:lnTo>
                  <a:pt x="175494" y="1141479"/>
                </a:lnTo>
                <a:lnTo>
                  <a:pt x="211455" y="1144270"/>
                </a:lnTo>
                <a:lnTo>
                  <a:pt x="752729" y="1077722"/>
                </a:lnTo>
                <a:lnTo>
                  <a:pt x="786951" y="1066335"/>
                </a:lnTo>
                <a:lnTo>
                  <a:pt x="813244" y="1043495"/>
                </a:lnTo>
                <a:lnTo>
                  <a:pt x="829059" y="1012463"/>
                </a:lnTo>
                <a:lnTo>
                  <a:pt x="831850" y="976503"/>
                </a:lnTo>
                <a:lnTo>
                  <a:pt x="721613" y="79121"/>
                </a:lnTo>
                <a:lnTo>
                  <a:pt x="710227" y="44898"/>
                </a:lnTo>
                <a:lnTo>
                  <a:pt x="687387" y="18605"/>
                </a:lnTo>
                <a:lnTo>
                  <a:pt x="656355" y="2790"/>
                </a:lnTo>
                <a:lnTo>
                  <a:pt x="62039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5575" y="2904489"/>
            <a:ext cx="831850" cy="1144270"/>
          </a:xfrm>
          <a:custGeom>
            <a:avLst/>
            <a:gdLst/>
            <a:ahLst/>
            <a:cxnLst/>
            <a:rect l="l" t="t" r="r" b="b"/>
            <a:pathLst>
              <a:path w="831850" h="1144270">
                <a:moveTo>
                  <a:pt x="0" y="167767"/>
                </a:moveTo>
                <a:lnTo>
                  <a:pt x="18605" y="100774"/>
                </a:lnTo>
                <a:lnTo>
                  <a:pt x="79121" y="66548"/>
                </a:lnTo>
                <a:lnTo>
                  <a:pt x="620394" y="0"/>
                </a:lnTo>
                <a:lnTo>
                  <a:pt x="656355" y="2790"/>
                </a:lnTo>
                <a:lnTo>
                  <a:pt x="687387" y="18605"/>
                </a:lnTo>
                <a:lnTo>
                  <a:pt x="710227" y="44898"/>
                </a:lnTo>
                <a:lnTo>
                  <a:pt x="721613" y="79121"/>
                </a:lnTo>
                <a:lnTo>
                  <a:pt x="831850" y="976503"/>
                </a:lnTo>
                <a:lnTo>
                  <a:pt x="829059" y="1012463"/>
                </a:lnTo>
                <a:lnTo>
                  <a:pt x="813244" y="1043495"/>
                </a:lnTo>
                <a:lnTo>
                  <a:pt x="786951" y="1066335"/>
                </a:lnTo>
                <a:lnTo>
                  <a:pt x="752729" y="1077722"/>
                </a:lnTo>
                <a:lnTo>
                  <a:pt x="211455" y="1144270"/>
                </a:lnTo>
                <a:lnTo>
                  <a:pt x="175494" y="1141479"/>
                </a:lnTo>
                <a:lnTo>
                  <a:pt x="144462" y="1125664"/>
                </a:lnTo>
                <a:lnTo>
                  <a:pt x="121622" y="1099371"/>
                </a:lnTo>
                <a:lnTo>
                  <a:pt x="110236" y="1065149"/>
                </a:lnTo>
                <a:lnTo>
                  <a:pt x="0" y="16776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2445" y="2889970"/>
            <a:ext cx="901700" cy="1176655"/>
          </a:xfrm>
          <a:custGeom>
            <a:avLst/>
            <a:gdLst/>
            <a:ahLst/>
            <a:cxnLst/>
            <a:rect l="l" t="t" r="r" b="b"/>
            <a:pathLst>
              <a:path w="901700" h="1176654">
                <a:moveTo>
                  <a:pt x="260121" y="0"/>
                </a:moveTo>
                <a:lnTo>
                  <a:pt x="202658" y="37302"/>
                </a:lnTo>
                <a:lnTo>
                  <a:pt x="349" y="954446"/>
                </a:lnTo>
                <a:lnTo>
                  <a:pt x="0" y="990639"/>
                </a:lnTo>
                <a:lnTo>
                  <a:pt x="13081" y="1023010"/>
                </a:lnTo>
                <a:lnTo>
                  <a:pt x="37353" y="1048119"/>
                </a:lnTo>
                <a:lnTo>
                  <a:pt x="70580" y="1062523"/>
                </a:lnTo>
                <a:lnTo>
                  <a:pt x="605123" y="1176061"/>
                </a:lnTo>
                <a:lnTo>
                  <a:pt x="641316" y="1176484"/>
                </a:lnTo>
                <a:lnTo>
                  <a:pt x="673687" y="1163441"/>
                </a:lnTo>
                <a:lnTo>
                  <a:pt x="698795" y="1139182"/>
                </a:lnTo>
                <a:lnTo>
                  <a:pt x="713200" y="1105957"/>
                </a:lnTo>
                <a:lnTo>
                  <a:pt x="901033" y="222037"/>
                </a:lnTo>
                <a:lnTo>
                  <a:pt x="901384" y="185844"/>
                </a:lnTo>
                <a:lnTo>
                  <a:pt x="888317" y="153473"/>
                </a:lnTo>
                <a:lnTo>
                  <a:pt x="864082" y="128365"/>
                </a:lnTo>
                <a:lnTo>
                  <a:pt x="830929" y="113960"/>
                </a:lnTo>
                <a:lnTo>
                  <a:pt x="296259" y="422"/>
                </a:lnTo>
                <a:lnTo>
                  <a:pt x="26012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2445" y="2889970"/>
            <a:ext cx="901700" cy="1176655"/>
          </a:xfrm>
          <a:custGeom>
            <a:avLst/>
            <a:gdLst/>
            <a:ahLst/>
            <a:cxnLst/>
            <a:rect l="l" t="t" r="r" b="b"/>
            <a:pathLst>
              <a:path w="901700" h="1176654">
                <a:moveTo>
                  <a:pt x="188309" y="70526"/>
                </a:moveTo>
                <a:lnTo>
                  <a:pt x="202658" y="37302"/>
                </a:lnTo>
                <a:lnTo>
                  <a:pt x="227758" y="13043"/>
                </a:lnTo>
                <a:lnTo>
                  <a:pt x="260121" y="0"/>
                </a:lnTo>
                <a:lnTo>
                  <a:pt x="296259" y="422"/>
                </a:lnTo>
                <a:lnTo>
                  <a:pt x="830929" y="113960"/>
                </a:lnTo>
                <a:lnTo>
                  <a:pt x="864082" y="128365"/>
                </a:lnTo>
                <a:lnTo>
                  <a:pt x="888317" y="153473"/>
                </a:lnTo>
                <a:lnTo>
                  <a:pt x="901384" y="185844"/>
                </a:lnTo>
                <a:lnTo>
                  <a:pt x="901033" y="222037"/>
                </a:lnTo>
                <a:lnTo>
                  <a:pt x="713200" y="1105957"/>
                </a:lnTo>
                <a:lnTo>
                  <a:pt x="698795" y="1139182"/>
                </a:lnTo>
                <a:lnTo>
                  <a:pt x="673687" y="1163441"/>
                </a:lnTo>
                <a:lnTo>
                  <a:pt x="641316" y="1176484"/>
                </a:lnTo>
                <a:lnTo>
                  <a:pt x="605123" y="1176061"/>
                </a:lnTo>
                <a:lnTo>
                  <a:pt x="70580" y="1062523"/>
                </a:lnTo>
                <a:lnTo>
                  <a:pt x="37353" y="1048119"/>
                </a:lnTo>
                <a:lnTo>
                  <a:pt x="13081" y="1023010"/>
                </a:lnTo>
                <a:lnTo>
                  <a:pt x="0" y="990639"/>
                </a:lnTo>
                <a:lnTo>
                  <a:pt x="349" y="954446"/>
                </a:lnTo>
                <a:lnTo>
                  <a:pt x="188309" y="7052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829" y="3291760"/>
            <a:ext cx="222250" cy="294005"/>
          </a:xfrm>
          <a:custGeom>
            <a:avLst/>
            <a:gdLst/>
            <a:ahLst/>
            <a:cxnLst/>
            <a:rect l="l" t="t" r="r" b="b"/>
            <a:pathLst>
              <a:path w="222250" h="294004">
                <a:moveTo>
                  <a:pt x="97208" y="0"/>
                </a:moveTo>
                <a:lnTo>
                  <a:pt x="46431" y="14864"/>
                </a:lnTo>
                <a:lnTo>
                  <a:pt x="15837" y="44150"/>
                </a:lnTo>
                <a:lnTo>
                  <a:pt x="260" y="87532"/>
                </a:lnTo>
                <a:lnTo>
                  <a:pt x="0" y="115188"/>
                </a:lnTo>
                <a:lnTo>
                  <a:pt x="5057" y="146917"/>
                </a:lnTo>
                <a:lnTo>
                  <a:pt x="28929" y="216475"/>
                </a:lnTo>
                <a:lnTo>
                  <a:pt x="60648" y="264965"/>
                </a:lnTo>
                <a:lnTo>
                  <a:pt x="98114" y="288925"/>
                </a:lnTo>
                <a:lnTo>
                  <a:pt x="117817" y="293449"/>
                </a:lnTo>
                <a:lnTo>
                  <a:pt x="137980" y="293306"/>
                </a:lnTo>
                <a:lnTo>
                  <a:pt x="176613" y="280521"/>
                </a:lnTo>
                <a:lnTo>
                  <a:pt x="210795" y="245504"/>
                </a:lnTo>
                <a:lnTo>
                  <a:pt x="138462" y="245504"/>
                </a:lnTo>
                <a:lnTo>
                  <a:pt x="130586" y="245300"/>
                </a:lnTo>
                <a:lnTo>
                  <a:pt x="93694" y="215393"/>
                </a:lnTo>
                <a:lnTo>
                  <a:pt x="84361" y="182102"/>
                </a:lnTo>
                <a:lnTo>
                  <a:pt x="84859" y="172886"/>
                </a:lnTo>
                <a:lnTo>
                  <a:pt x="115478" y="142319"/>
                </a:lnTo>
                <a:lnTo>
                  <a:pt x="62653" y="142319"/>
                </a:lnTo>
                <a:lnTo>
                  <a:pt x="57210" y="119886"/>
                </a:lnTo>
                <a:lnTo>
                  <a:pt x="54233" y="101155"/>
                </a:lnTo>
                <a:lnTo>
                  <a:pt x="53724" y="86115"/>
                </a:lnTo>
                <a:lnTo>
                  <a:pt x="55681" y="74755"/>
                </a:lnTo>
                <a:lnTo>
                  <a:pt x="87164" y="47069"/>
                </a:lnTo>
                <a:lnTo>
                  <a:pt x="168787" y="47069"/>
                </a:lnTo>
                <a:lnTo>
                  <a:pt x="159622" y="32662"/>
                </a:lnTo>
                <a:lnTo>
                  <a:pt x="149272" y="20875"/>
                </a:lnTo>
                <a:lnTo>
                  <a:pt x="137739" y="11707"/>
                </a:lnTo>
                <a:lnTo>
                  <a:pt x="125023" y="5159"/>
                </a:lnTo>
                <a:lnTo>
                  <a:pt x="111412" y="1252"/>
                </a:lnTo>
                <a:lnTo>
                  <a:pt x="97208" y="0"/>
                </a:lnTo>
                <a:close/>
              </a:path>
              <a:path w="222250" h="294004">
                <a:moveTo>
                  <a:pt x="204177" y="142033"/>
                </a:moveTo>
                <a:lnTo>
                  <a:pt x="124339" y="142033"/>
                </a:lnTo>
                <a:lnTo>
                  <a:pt x="131929" y="143771"/>
                </a:lnTo>
                <a:lnTo>
                  <a:pt x="139399" y="147272"/>
                </a:lnTo>
                <a:lnTo>
                  <a:pt x="163466" y="183086"/>
                </a:lnTo>
                <a:lnTo>
                  <a:pt x="168622" y="215858"/>
                </a:lnTo>
                <a:lnTo>
                  <a:pt x="166641" y="223980"/>
                </a:lnTo>
                <a:lnTo>
                  <a:pt x="138462" y="245504"/>
                </a:lnTo>
                <a:lnTo>
                  <a:pt x="210795" y="245504"/>
                </a:lnTo>
                <a:lnTo>
                  <a:pt x="213491" y="240998"/>
                </a:lnTo>
                <a:lnTo>
                  <a:pt x="219582" y="223446"/>
                </a:lnTo>
                <a:lnTo>
                  <a:pt x="221854" y="204882"/>
                </a:lnTo>
                <a:lnTo>
                  <a:pt x="220306" y="185294"/>
                </a:lnTo>
                <a:lnTo>
                  <a:pt x="214939" y="164671"/>
                </a:lnTo>
                <a:lnTo>
                  <a:pt x="206924" y="146190"/>
                </a:lnTo>
                <a:lnTo>
                  <a:pt x="204177" y="142033"/>
                </a:lnTo>
                <a:close/>
              </a:path>
              <a:path w="222250" h="294004">
                <a:moveTo>
                  <a:pt x="136526" y="97869"/>
                </a:moveTo>
                <a:lnTo>
                  <a:pt x="90118" y="108368"/>
                </a:lnTo>
                <a:lnTo>
                  <a:pt x="62653" y="142319"/>
                </a:lnTo>
                <a:lnTo>
                  <a:pt x="115478" y="142319"/>
                </a:lnTo>
                <a:lnTo>
                  <a:pt x="116627" y="142057"/>
                </a:lnTo>
                <a:lnTo>
                  <a:pt x="204177" y="142033"/>
                </a:lnTo>
                <a:lnTo>
                  <a:pt x="196592" y="130555"/>
                </a:lnTo>
                <a:lnTo>
                  <a:pt x="183944" y="117754"/>
                </a:lnTo>
                <a:lnTo>
                  <a:pt x="168978" y="107775"/>
                </a:lnTo>
                <a:lnTo>
                  <a:pt x="152802" y="101060"/>
                </a:lnTo>
                <a:lnTo>
                  <a:pt x="136526" y="97869"/>
                </a:lnTo>
                <a:close/>
              </a:path>
              <a:path w="222250" h="294004">
                <a:moveTo>
                  <a:pt x="168787" y="47069"/>
                </a:moveTo>
                <a:lnTo>
                  <a:pt x="87164" y="47069"/>
                </a:lnTo>
                <a:lnTo>
                  <a:pt x="94861" y="47196"/>
                </a:lnTo>
                <a:lnTo>
                  <a:pt x="101846" y="50371"/>
                </a:lnTo>
                <a:lnTo>
                  <a:pt x="106886" y="53468"/>
                </a:lnTo>
                <a:lnTo>
                  <a:pt x="111531" y="57816"/>
                </a:lnTo>
                <a:lnTo>
                  <a:pt x="115778" y="63426"/>
                </a:lnTo>
                <a:lnTo>
                  <a:pt x="119626" y="70310"/>
                </a:lnTo>
                <a:lnTo>
                  <a:pt x="168787" y="4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6550" y="3205438"/>
            <a:ext cx="408940" cy="319405"/>
          </a:xfrm>
          <a:custGeom>
            <a:avLst/>
            <a:gdLst/>
            <a:ahLst/>
            <a:cxnLst/>
            <a:rect l="l" t="t" r="r" b="b"/>
            <a:pathLst>
              <a:path w="408939" h="319404">
                <a:moveTo>
                  <a:pt x="128832" y="110404"/>
                </a:moveTo>
                <a:lnTo>
                  <a:pt x="72643" y="110404"/>
                </a:lnTo>
                <a:lnTo>
                  <a:pt x="98170" y="319319"/>
                </a:lnTo>
                <a:lnTo>
                  <a:pt x="153669" y="312461"/>
                </a:lnTo>
                <a:lnTo>
                  <a:pt x="128832" y="110404"/>
                </a:lnTo>
                <a:close/>
              </a:path>
              <a:path w="408939" h="319404">
                <a:moveTo>
                  <a:pt x="117982" y="22139"/>
                </a:moveTo>
                <a:lnTo>
                  <a:pt x="73025" y="27727"/>
                </a:lnTo>
                <a:lnTo>
                  <a:pt x="68853" y="41233"/>
                </a:lnTo>
                <a:lnTo>
                  <a:pt x="62611" y="54143"/>
                </a:lnTo>
                <a:lnTo>
                  <a:pt x="32432" y="88892"/>
                </a:lnTo>
                <a:lnTo>
                  <a:pt x="0" y="110912"/>
                </a:lnTo>
                <a:lnTo>
                  <a:pt x="6096" y="161204"/>
                </a:lnTo>
                <a:lnTo>
                  <a:pt x="25102" y="151034"/>
                </a:lnTo>
                <a:lnTo>
                  <a:pt x="42513" y="139186"/>
                </a:lnTo>
                <a:lnTo>
                  <a:pt x="58352" y="125646"/>
                </a:lnTo>
                <a:lnTo>
                  <a:pt x="72643" y="110404"/>
                </a:lnTo>
                <a:lnTo>
                  <a:pt x="128832" y="110404"/>
                </a:lnTo>
                <a:lnTo>
                  <a:pt x="117982" y="22139"/>
                </a:lnTo>
                <a:close/>
              </a:path>
              <a:path w="408939" h="319404">
                <a:moveTo>
                  <a:pt x="313818" y="0"/>
                </a:moveTo>
                <a:lnTo>
                  <a:pt x="274103" y="4835"/>
                </a:lnTo>
                <a:lnTo>
                  <a:pt x="231901" y="38268"/>
                </a:lnTo>
                <a:lnTo>
                  <a:pt x="216392" y="88163"/>
                </a:lnTo>
                <a:lnTo>
                  <a:pt x="215024" y="121082"/>
                </a:lnTo>
                <a:lnTo>
                  <a:pt x="217931" y="159299"/>
                </a:lnTo>
                <a:lnTo>
                  <a:pt x="224289" y="197488"/>
                </a:lnTo>
                <a:lnTo>
                  <a:pt x="244292" y="253722"/>
                </a:lnTo>
                <a:lnTo>
                  <a:pt x="273653" y="284198"/>
                </a:lnTo>
                <a:lnTo>
                  <a:pt x="309657" y="296251"/>
                </a:lnTo>
                <a:lnTo>
                  <a:pt x="329945" y="295824"/>
                </a:lnTo>
                <a:lnTo>
                  <a:pt x="366442" y="283839"/>
                </a:lnTo>
                <a:lnTo>
                  <a:pt x="395102" y="250739"/>
                </a:lnTo>
                <a:lnTo>
                  <a:pt x="317626" y="250739"/>
                </a:lnTo>
                <a:lnTo>
                  <a:pt x="311404" y="249342"/>
                </a:lnTo>
                <a:lnTo>
                  <a:pt x="286043" y="210774"/>
                </a:lnTo>
                <a:lnTo>
                  <a:pt x="275970" y="152695"/>
                </a:lnTo>
                <a:lnTo>
                  <a:pt x="272049" y="108991"/>
                </a:lnTo>
                <a:lnTo>
                  <a:pt x="271845" y="92527"/>
                </a:lnTo>
                <a:lnTo>
                  <a:pt x="272795" y="79670"/>
                </a:lnTo>
                <a:lnTo>
                  <a:pt x="299338" y="46523"/>
                </a:lnTo>
                <a:lnTo>
                  <a:pt x="306069" y="45761"/>
                </a:lnTo>
                <a:lnTo>
                  <a:pt x="379920" y="45761"/>
                </a:lnTo>
                <a:lnTo>
                  <a:pt x="377975" y="41665"/>
                </a:lnTo>
                <a:lnTo>
                  <a:pt x="363093" y="22520"/>
                </a:lnTo>
                <a:lnTo>
                  <a:pt x="348525" y="10997"/>
                </a:lnTo>
                <a:lnTo>
                  <a:pt x="332089" y="3486"/>
                </a:lnTo>
                <a:lnTo>
                  <a:pt x="313818" y="0"/>
                </a:lnTo>
                <a:close/>
              </a:path>
              <a:path w="408939" h="319404">
                <a:moveTo>
                  <a:pt x="379920" y="45761"/>
                </a:moveTo>
                <a:lnTo>
                  <a:pt x="306069" y="45761"/>
                </a:lnTo>
                <a:lnTo>
                  <a:pt x="312293" y="47158"/>
                </a:lnTo>
                <a:lnTo>
                  <a:pt x="318007" y="50714"/>
                </a:lnTo>
                <a:lnTo>
                  <a:pt x="337724" y="85853"/>
                </a:lnTo>
                <a:lnTo>
                  <a:pt x="347725" y="143932"/>
                </a:lnTo>
                <a:lnTo>
                  <a:pt x="351647" y="187573"/>
                </a:lnTo>
                <a:lnTo>
                  <a:pt x="351851" y="203993"/>
                </a:lnTo>
                <a:lnTo>
                  <a:pt x="350900" y="216830"/>
                </a:lnTo>
                <a:lnTo>
                  <a:pt x="324357" y="249850"/>
                </a:lnTo>
                <a:lnTo>
                  <a:pt x="317626" y="250739"/>
                </a:lnTo>
                <a:lnTo>
                  <a:pt x="395102" y="250739"/>
                </a:lnTo>
                <a:lnTo>
                  <a:pt x="401675" y="235850"/>
                </a:lnTo>
                <a:lnTo>
                  <a:pt x="407304" y="208147"/>
                </a:lnTo>
                <a:lnTo>
                  <a:pt x="408672" y="175133"/>
                </a:lnTo>
                <a:lnTo>
                  <a:pt x="405764" y="136820"/>
                </a:lnTo>
                <a:lnTo>
                  <a:pt x="399311" y="98815"/>
                </a:lnTo>
                <a:lnTo>
                  <a:pt x="390048" y="67097"/>
                </a:lnTo>
                <a:lnTo>
                  <a:pt x="379920" y="4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3685" y="3182177"/>
            <a:ext cx="443230" cy="332105"/>
          </a:xfrm>
          <a:custGeom>
            <a:avLst/>
            <a:gdLst/>
            <a:ahLst/>
            <a:cxnLst/>
            <a:rect l="l" t="t" r="r" b="b"/>
            <a:pathLst>
              <a:path w="443230" h="332104">
                <a:moveTo>
                  <a:pt x="215161" y="46527"/>
                </a:moveTo>
                <a:lnTo>
                  <a:pt x="126942" y="46527"/>
                </a:lnTo>
                <a:lnTo>
                  <a:pt x="135255" y="47051"/>
                </a:lnTo>
                <a:lnTo>
                  <a:pt x="143448" y="48837"/>
                </a:lnTo>
                <a:lnTo>
                  <a:pt x="167826" y="81823"/>
                </a:lnTo>
                <a:lnTo>
                  <a:pt x="167258" y="90612"/>
                </a:lnTo>
                <a:lnTo>
                  <a:pt x="143932" y="129633"/>
                </a:lnTo>
                <a:lnTo>
                  <a:pt x="98551" y="163637"/>
                </a:lnTo>
                <a:lnTo>
                  <a:pt x="74408" y="181137"/>
                </a:lnTo>
                <a:lnTo>
                  <a:pt x="38455" y="211375"/>
                </a:lnTo>
                <a:lnTo>
                  <a:pt x="10287" y="249140"/>
                </a:lnTo>
                <a:lnTo>
                  <a:pt x="0" y="276667"/>
                </a:lnTo>
                <a:lnTo>
                  <a:pt x="193801" y="303845"/>
                </a:lnTo>
                <a:lnTo>
                  <a:pt x="201040" y="252537"/>
                </a:lnTo>
                <a:lnTo>
                  <a:pt x="91312" y="237043"/>
                </a:lnTo>
                <a:lnTo>
                  <a:pt x="94868" y="232471"/>
                </a:lnTo>
                <a:lnTo>
                  <a:pt x="128938" y="205432"/>
                </a:lnTo>
                <a:lnTo>
                  <a:pt x="142366" y="196149"/>
                </a:lnTo>
                <a:lnTo>
                  <a:pt x="156033" y="186527"/>
                </a:lnTo>
                <a:lnTo>
                  <a:pt x="192178" y="155852"/>
                </a:lnTo>
                <a:lnTo>
                  <a:pt x="215407" y="122142"/>
                </a:lnTo>
                <a:lnTo>
                  <a:pt x="224027" y="77902"/>
                </a:lnTo>
                <a:lnTo>
                  <a:pt x="221551" y="62243"/>
                </a:lnTo>
                <a:lnTo>
                  <a:pt x="215836" y="47561"/>
                </a:lnTo>
                <a:lnTo>
                  <a:pt x="215161" y="46527"/>
                </a:lnTo>
                <a:close/>
              </a:path>
              <a:path w="443230" h="332104">
                <a:moveTo>
                  <a:pt x="124192" y="0"/>
                </a:moveTo>
                <a:lnTo>
                  <a:pt x="75311" y="12126"/>
                </a:lnTo>
                <a:lnTo>
                  <a:pt x="41967" y="52649"/>
                </a:lnTo>
                <a:lnTo>
                  <a:pt x="35178" y="73340"/>
                </a:lnTo>
                <a:lnTo>
                  <a:pt x="89534" y="86548"/>
                </a:lnTo>
                <a:lnTo>
                  <a:pt x="92438" y="75495"/>
                </a:lnTo>
                <a:lnTo>
                  <a:pt x="96186" y="66323"/>
                </a:lnTo>
                <a:lnTo>
                  <a:pt x="126942" y="46527"/>
                </a:lnTo>
                <a:lnTo>
                  <a:pt x="215161" y="46527"/>
                </a:lnTo>
                <a:lnTo>
                  <a:pt x="206882" y="33843"/>
                </a:lnTo>
                <a:lnTo>
                  <a:pt x="194972" y="21887"/>
                </a:lnTo>
                <a:lnTo>
                  <a:pt x="180371" y="12491"/>
                </a:lnTo>
                <a:lnTo>
                  <a:pt x="163056" y="5643"/>
                </a:lnTo>
                <a:lnTo>
                  <a:pt x="143001" y="1331"/>
                </a:lnTo>
                <a:lnTo>
                  <a:pt x="124192" y="0"/>
                </a:lnTo>
                <a:close/>
              </a:path>
              <a:path w="443230" h="332104">
                <a:moveTo>
                  <a:pt x="386714" y="35621"/>
                </a:moveTo>
                <a:lnTo>
                  <a:pt x="235838" y="201229"/>
                </a:lnTo>
                <a:lnTo>
                  <a:pt x="228981" y="249616"/>
                </a:lnTo>
                <a:lnTo>
                  <a:pt x="347090" y="266253"/>
                </a:lnTo>
                <a:lnTo>
                  <a:pt x="338836" y="324292"/>
                </a:lnTo>
                <a:lnTo>
                  <a:pt x="392430" y="331785"/>
                </a:lnTo>
                <a:lnTo>
                  <a:pt x="400557" y="273746"/>
                </a:lnTo>
                <a:lnTo>
                  <a:pt x="437072" y="273746"/>
                </a:lnTo>
                <a:lnTo>
                  <a:pt x="443230" y="230185"/>
                </a:lnTo>
                <a:lnTo>
                  <a:pt x="407415" y="225105"/>
                </a:lnTo>
                <a:lnTo>
                  <a:pt x="408466" y="217612"/>
                </a:lnTo>
                <a:lnTo>
                  <a:pt x="353821" y="217612"/>
                </a:lnTo>
                <a:lnTo>
                  <a:pt x="287527" y="208341"/>
                </a:lnTo>
                <a:lnTo>
                  <a:pt x="367791" y="119060"/>
                </a:lnTo>
                <a:lnTo>
                  <a:pt x="422281" y="119060"/>
                </a:lnTo>
                <a:lnTo>
                  <a:pt x="433069" y="42098"/>
                </a:lnTo>
                <a:lnTo>
                  <a:pt x="386714" y="35621"/>
                </a:lnTo>
                <a:close/>
              </a:path>
              <a:path w="443230" h="332104">
                <a:moveTo>
                  <a:pt x="437072" y="273746"/>
                </a:moveTo>
                <a:lnTo>
                  <a:pt x="400557" y="273746"/>
                </a:lnTo>
                <a:lnTo>
                  <a:pt x="436371" y="278699"/>
                </a:lnTo>
                <a:lnTo>
                  <a:pt x="437072" y="273746"/>
                </a:lnTo>
                <a:close/>
              </a:path>
              <a:path w="443230" h="332104">
                <a:moveTo>
                  <a:pt x="422281" y="119060"/>
                </a:moveTo>
                <a:lnTo>
                  <a:pt x="367791" y="119060"/>
                </a:lnTo>
                <a:lnTo>
                  <a:pt x="353821" y="217612"/>
                </a:lnTo>
                <a:lnTo>
                  <a:pt x="408466" y="217612"/>
                </a:lnTo>
                <a:lnTo>
                  <a:pt x="422281" y="11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2641" y="3073921"/>
            <a:ext cx="1098550" cy="1237615"/>
          </a:xfrm>
          <a:custGeom>
            <a:avLst/>
            <a:gdLst/>
            <a:ahLst/>
            <a:cxnLst/>
            <a:rect l="l" t="t" r="r" b="b"/>
            <a:pathLst>
              <a:path w="1098550" h="1237614">
                <a:moveTo>
                  <a:pt x="538424" y="0"/>
                </a:moveTo>
                <a:lnTo>
                  <a:pt x="472408" y="18998"/>
                </a:lnTo>
                <a:lnTo>
                  <a:pt x="10981" y="836662"/>
                </a:lnTo>
                <a:lnTo>
                  <a:pt x="0" y="871192"/>
                </a:lnTo>
                <a:lnTo>
                  <a:pt x="3044" y="906019"/>
                </a:lnTo>
                <a:lnTo>
                  <a:pt x="18946" y="937156"/>
                </a:lnTo>
                <a:lnTo>
                  <a:pt x="46541" y="960614"/>
                </a:lnTo>
                <a:lnTo>
                  <a:pt x="525585" y="1226298"/>
                </a:lnTo>
                <a:lnTo>
                  <a:pt x="560117" y="1237206"/>
                </a:lnTo>
                <a:lnTo>
                  <a:pt x="594959" y="1234124"/>
                </a:lnTo>
                <a:lnTo>
                  <a:pt x="626133" y="1218207"/>
                </a:lnTo>
                <a:lnTo>
                  <a:pt x="649664" y="1190611"/>
                </a:lnTo>
                <a:lnTo>
                  <a:pt x="1087560" y="400544"/>
                </a:lnTo>
                <a:lnTo>
                  <a:pt x="1098542" y="366013"/>
                </a:lnTo>
                <a:lnTo>
                  <a:pt x="1095498" y="331186"/>
                </a:lnTo>
                <a:lnTo>
                  <a:pt x="1079595" y="300049"/>
                </a:lnTo>
                <a:lnTo>
                  <a:pt x="1052000" y="276592"/>
                </a:lnTo>
                <a:lnTo>
                  <a:pt x="572956" y="10908"/>
                </a:lnTo>
                <a:lnTo>
                  <a:pt x="53842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2641" y="3073921"/>
            <a:ext cx="1098550" cy="1237615"/>
          </a:xfrm>
          <a:custGeom>
            <a:avLst/>
            <a:gdLst/>
            <a:ahLst/>
            <a:cxnLst/>
            <a:rect l="l" t="t" r="r" b="b"/>
            <a:pathLst>
              <a:path w="1098550" h="1237614">
                <a:moveTo>
                  <a:pt x="1087560" y="400544"/>
                </a:moveTo>
                <a:lnTo>
                  <a:pt x="1098542" y="366013"/>
                </a:lnTo>
                <a:lnTo>
                  <a:pt x="1095498" y="331186"/>
                </a:lnTo>
                <a:lnTo>
                  <a:pt x="1079595" y="300049"/>
                </a:lnTo>
                <a:lnTo>
                  <a:pt x="1052000" y="276592"/>
                </a:lnTo>
                <a:lnTo>
                  <a:pt x="572956" y="10908"/>
                </a:lnTo>
                <a:lnTo>
                  <a:pt x="538424" y="0"/>
                </a:lnTo>
                <a:lnTo>
                  <a:pt x="503582" y="3081"/>
                </a:lnTo>
                <a:lnTo>
                  <a:pt x="472408" y="18998"/>
                </a:lnTo>
                <a:lnTo>
                  <a:pt x="448877" y="46595"/>
                </a:lnTo>
                <a:lnTo>
                  <a:pt x="10981" y="836662"/>
                </a:lnTo>
                <a:lnTo>
                  <a:pt x="0" y="871192"/>
                </a:lnTo>
                <a:lnTo>
                  <a:pt x="3044" y="906019"/>
                </a:lnTo>
                <a:lnTo>
                  <a:pt x="18946" y="937156"/>
                </a:lnTo>
                <a:lnTo>
                  <a:pt x="46541" y="960614"/>
                </a:lnTo>
                <a:lnTo>
                  <a:pt x="525585" y="1226298"/>
                </a:lnTo>
                <a:lnTo>
                  <a:pt x="560117" y="1237206"/>
                </a:lnTo>
                <a:lnTo>
                  <a:pt x="594959" y="1234124"/>
                </a:lnTo>
                <a:lnTo>
                  <a:pt x="626133" y="1218207"/>
                </a:lnTo>
                <a:lnTo>
                  <a:pt x="649664" y="1190611"/>
                </a:lnTo>
                <a:lnTo>
                  <a:pt x="1087560" y="4005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6037" y="3419855"/>
            <a:ext cx="447675" cy="388620"/>
          </a:xfrm>
          <a:custGeom>
            <a:avLst/>
            <a:gdLst/>
            <a:ahLst/>
            <a:cxnLst/>
            <a:rect l="l" t="t" r="r" b="b"/>
            <a:pathLst>
              <a:path w="447675" h="388620">
                <a:moveTo>
                  <a:pt x="356346" y="101520"/>
                </a:moveTo>
                <a:lnTo>
                  <a:pt x="314340" y="111125"/>
                </a:lnTo>
                <a:lnTo>
                  <a:pt x="274558" y="143922"/>
                </a:lnTo>
                <a:lnTo>
                  <a:pt x="238775" y="203200"/>
                </a:lnTo>
                <a:lnTo>
                  <a:pt x="216773" y="267112"/>
                </a:lnTo>
                <a:lnTo>
                  <a:pt x="214129" y="293854"/>
                </a:lnTo>
                <a:lnTo>
                  <a:pt x="217058" y="317119"/>
                </a:lnTo>
                <a:lnTo>
                  <a:pt x="235458" y="354076"/>
                </a:lnTo>
                <a:lnTo>
                  <a:pt x="268239" y="378841"/>
                </a:lnTo>
                <a:lnTo>
                  <a:pt x="305022" y="388477"/>
                </a:lnTo>
                <a:lnTo>
                  <a:pt x="323014" y="387538"/>
                </a:lnTo>
                <a:lnTo>
                  <a:pt x="371792" y="362600"/>
                </a:lnTo>
                <a:lnTo>
                  <a:pt x="387709" y="341296"/>
                </a:lnTo>
                <a:lnTo>
                  <a:pt x="304530" y="341296"/>
                </a:lnTo>
                <a:lnTo>
                  <a:pt x="297410" y="340500"/>
                </a:lnTo>
                <a:lnTo>
                  <a:pt x="270652" y="312547"/>
                </a:lnTo>
                <a:lnTo>
                  <a:pt x="269126" y="302831"/>
                </a:lnTo>
                <a:lnTo>
                  <a:pt x="269684" y="292354"/>
                </a:lnTo>
                <a:lnTo>
                  <a:pt x="288718" y="250713"/>
                </a:lnTo>
                <a:lnTo>
                  <a:pt x="318135" y="236712"/>
                </a:lnTo>
                <a:lnTo>
                  <a:pt x="392057" y="236712"/>
                </a:lnTo>
                <a:lnTo>
                  <a:pt x="384825" y="226329"/>
                </a:lnTo>
                <a:lnTo>
                  <a:pt x="372776" y="215223"/>
                </a:lnTo>
                <a:lnTo>
                  <a:pt x="358804" y="207010"/>
                </a:lnTo>
                <a:lnTo>
                  <a:pt x="300751" y="207010"/>
                </a:lnTo>
                <a:lnTo>
                  <a:pt x="312443" y="187082"/>
                </a:lnTo>
                <a:lnTo>
                  <a:pt x="342661" y="153543"/>
                </a:lnTo>
                <a:lnTo>
                  <a:pt x="360092" y="148463"/>
                </a:lnTo>
                <a:lnTo>
                  <a:pt x="439119" y="148463"/>
                </a:lnTo>
                <a:lnTo>
                  <a:pt x="433837" y="139350"/>
                </a:lnTo>
                <a:lnTo>
                  <a:pt x="424465" y="128587"/>
                </a:lnTo>
                <a:lnTo>
                  <a:pt x="412831" y="119348"/>
                </a:lnTo>
                <a:lnTo>
                  <a:pt x="398922" y="111633"/>
                </a:lnTo>
                <a:lnTo>
                  <a:pt x="377563" y="104106"/>
                </a:lnTo>
                <a:lnTo>
                  <a:pt x="356346" y="101520"/>
                </a:lnTo>
                <a:close/>
              </a:path>
              <a:path w="447675" h="388620">
                <a:moveTo>
                  <a:pt x="392057" y="236712"/>
                </a:moveTo>
                <a:lnTo>
                  <a:pt x="318135" y="236712"/>
                </a:lnTo>
                <a:lnTo>
                  <a:pt x="325574" y="237583"/>
                </a:lnTo>
                <a:lnTo>
                  <a:pt x="332882" y="240157"/>
                </a:lnTo>
                <a:lnTo>
                  <a:pt x="353754" y="272784"/>
                </a:lnTo>
                <a:lnTo>
                  <a:pt x="352917" y="282829"/>
                </a:lnTo>
                <a:lnTo>
                  <a:pt x="332660" y="326707"/>
                </a:lnTo>
                <a:lnTo>
                  <a:pt x="304530" y="341296"/>
                </a:lnTo>
                <a:lnTo>
                  <a:pt x="387709" y="341296"/>
                </a:lnTo>
                <a:lnTo>
                  <a:pt x="394731" y="328803"/>
                </a:lnTo>
                <a:lnTo>
                  <a:pt x="401851" y="309967"/>
                </a:lnTo>
                <a:lnTo>
                  <a:pt x="405304" y="291560"/>
                </a:lnTo>
                <a:lnTo>
                  <a:pt x="405090" y="273581"/>
                </a:lnTo>
                <a:lnTo>
                  <a:pt x="401208" y="256032"/>
                </a:lnTo>
                <a:lnTo>
                  <a:pt x="394303" y="239936"/>
                </a:lnTo>
                <a:lnTo>
                  <a:pt x="392057" y="236712"/>
                </a:lnTo>
                <a:close/>
              </a:path>
              <a:path w="447675" h="388620">
                <a:moveTo>
                  <a:pt x="5349" y="165481"/>
                </a:moveTo>
                <a:lnTo>
                  <a:pt x="1061" y="182792"/>
                </a:lnTo>
                <a:lnTo>
                  <a:pt x="0" y="199675"/>
                </a:lnTo>
                <a:lnTo>
                  <a:pt x="2153" y="216130"/>
                </a:lnTo>
                <a:lnTo>
                  <a:pt x="26971" y="260048"/>
                </a:lnTo>
                <a:lnTo>
                  <a:pt x="76176" y="287371"/>
                </a:lnTo>
                <a:lnTo>
                  <a:pt x="94916" y="290528"/>
                </a:lnTo>
                <a:lnTo>
                  <a:pt x="113514" y="289899"/>
                </a:lnTo>
                <a:lnTo>
                  <a:pt x="163591" y="267271"/>
                </a:lnTo>
                <a:lnTo>
                  <a:pt x="182530" y="242093"/>
                </a:lnTo>
                <a:lnTo>
                  <a:pt x="92392" y="242093"/>
                </a:lnTo>
                <a:lnTo>
                  <a:pt x="84453" y="241117"/>
                </a:lnTo>
                <a:lnTo>
                  <a:pt x="54252" y="209143"/>
                </a:lnTo>
                <a:lnTo>
                  <a:pt x="53761" y="201723"/>
                </a:lnTo>
                <a:lnTo>
                  <a:pt x="53829" y="199675"/>
                </a:lnTo>
                <a:lnTo>
                  <a:pt x="54633" y="191946"/>
                </a:lnTo>
                <a:lnTo>
                  <a:pt x="57038" y="182372"/>
                </a:lnTo>
                <a:lnTo>
                  <a:pt x="5349" y="165481"/>
                </a:lnTo>
                <a:close/>
              </a:path>
              <a:path w="447675" h="388620">
                <a:moveTo>
                  <a:pt x="117998" y="108077"/>
                </a:moveTo>
                <a:lnTo>
                  <a:pt x="93106" y="146812"/>
                </a:lnTo>
                <a:lnTo>
                  <a:pt x="100391" y="148171"/>
                </a:lnTo>
                <a:lnTo>
                  <a:pt x="106997" y="149780"/>
                </a:lnTo>
                <a:lnTo>
                  <a:pt x="137937" y="176657"/>
                </a:lnTo>
                <a:lnTo>
                  <a:pt x="139628" y="184848"/>
                </a:lnTo>
                <a:lnTo>
                  <a:pt x="139557" y="193421"/>
                </a:lnTo>
                <a:lnTo>
                  <a:pt x="123015" y="228568"/>
                </a:lnTo>
                <a:lnTo>
                  <a:pt x="92392" y="242093"/>
                </a:lnTo>
                <a:lnTo>
                  <a:pt x="182530" y="242093"/>
                </a:lnTo>
                <a:lnTo>
                  <a:pt x="184927" y="237998"/>
                </a:lnTo>
                <a:lnTo>
                  <a:pt x="189478" y="226117"/>
                </a:lnTo>
                <a:lnTo>
                  <a:pt x="191897" y="214296"/>
                </a:lnTo>
                <a:lnTo>
                  <a:pt x="192082" y="207010"/>
                </a:lnTo>
                <a:lnTo>
                  <a:pt x="192069" y="201723"/>
                </a:lnTo>
                <a:lnTo>
                  <a:pt x="173600" y="160325"/>
                </a:lnTo>
                <a:lnTo>
                  <a:pt x="164353" y="152146"/>
                </a:lnTo>
                <a:lnTo>
                  <a:pt x="186193" y="148645"/>
                </a:lnTo>
                <a:lnTo>
                  <a:pt x="204104" y="141192"/>
                </a:lnTo>
                <a:lnTo>
                  <a:pt x="218110" y="129786"/>
                </a:lnTo>
                <a:lnTo>
                  <a:pt x="227758" y="115149"/>
                </a:lnTo>
                <a:lnTo>
                  <a:pt x="145502" y="115149"/>
                </a:lnTo>
                <a:lnTo>
                  <a:pt x="136953" y="114649"/>
                </a:lnTo>
                <a:lnTo>
                  <a:pt x="127785" y="112291"/>
                </a:lnTo>
                <a:lnTo>
                  <a:pt x="117998" y="108077"/>
                </a:lnTo>
                <a:close/>
              </a:path>
              <a:path w="447675" h="388620">
                <a:moveTo>
                  <a:pt x="439119" y="148463"/>
                </a:moveTo>
                <a:lnTo>
                  <a:pt x="360092" y="148463"/>
                </a:lnTo>
                <a:lnTo>
                  <a:pt x="368450" y="149078"/>
                </a:lnTo>
                <a:lnTo>
                  <a:pt x="376570" y="151765"/>
                </a:lnTo>
                <a:lnTo>
                  <a:pt x="394636" y="180149"/>
                </a:lnTo>
                <a:lnTo>
                  <a:pt x="393755" y="187150"/>
                </a:lnTo>
                <a:lnTo>
                  <a:pt x="391683" y="194818"/>
                </a:lnTo>
                <a:lnTo>
                  <a:pt x="443245" y="212217"/>
                </a:lnTo>
                <a:lnTo>
                  <a:pt x="446674" y="195500"/>
                </a:lnTo>
                <a:lnTo>
                  <a:pt x="447313" y="182372"/>
                </a:lnTo>
                <a:lnTo>
                  <a:pt x="447417" y="179685"/>
                </a:lnTo>
                <a:lnTo>
                  <a:pt x="445531" y="165211"/>
                </a:lnTo>
                <a:lnTo>
                  <a:pt x="440959" y="151638"/>
                </a:lnTo>
                <a:lnTo>
                  <a:pt x="439119" y="148463"/>
                </a:lnTo>
                <a:close/>
              </a:path>
              <a:path w="447675" h="388620">
                <a:moveTo>
                  <a:pt x="329787" y="200152"/>
                </a:moveTo>
                <a:lnTo>
                  <a:pt x="315346" y="201914"/>
                </a:lnTo>
                <a:lnTo>
                  <a:pt x="300751" y="207010"/>
                </a:lnTo>
                <a:lnTo>
                  <a:pt x="358804" y="207010"/>
                </a:lnTo>
                <a:lnTo>
                  <a:pt x="358155" y="206629"/>
                </a:lnTo>
                <a:lnTo>
                  <a:pt x="344060" y="201723"/>
                </a:lnTo>
                <a:lnTo>
                  <a:pt x="329787" y="200152"/>
                </a:lnTo>
                <a:close/>
              </a:path>
              <a:path w="447675" h="388620">
                <a:moveTo>
                  <a:pt x="223723" y="47704"/>
                </a:moveTo>
                <a:lnTo>
                  <a:pt x="147494" y="47704"/>
                </a:lnTo>
                <a:lnTo>
                  <a:pt x="154043" y="48694"/>
                </a:lnTo>
                <a:lnTo>
                  <a:pt x="160543" y="51054"/>
                </a:lnTo>
                <a:lnTo>
                  <a:pt x="179546" y="80851"/>
                </a:lnTo>
                <a:lnTo>
                  <a:pt x="178389" y="87175"/>
                </a:lnTo>
                <a:lnTo>
                  <a:pt x="145502" y="115149"/>
                </a:lnTo>
                <a:lnTo>
                  <a:pt x="227758" y="115149"/>
                </a:lnTo>
                <a:lnTo>
                  <a:pt x="228234" y="114427"/>
                </a:lnTo>
                <a:lnTo>
                  <a:pt x="232586" y="101923"/>
                </a:lnTo>
                <a:lnTo>
                  <a:pt x="234378" y="88979"/>
                </a:lnTo>
                <a:lnTo>
                  <a:pt x="233574" y="75582"/>
                </a:lnTo>
                <a:lnTo>
                  <a:pt x="230139" y="61722"/>
                </a:lnTo>
                <a:lnTo>
                  <a:pt x="223723" y="47704"/>
                </a:lnTo>
                <a:close/>
              </a:path>
              <a:path w="447675" h="388620">
                <a:moveTo>
                  <a:pt x="138191" y="0"/>
                </a:moveTo>
                <a:lnTo>
                  <a:pt x="100345" y="9779"/>
                </a:lnTo>
                <a:lnTo>
                  <a:pt x="67833" y="41148"/>
                </a:lnTo>
                <a:lnTo>
                  <a:pt x="110759" y="70866"/>
                </a:lnTo>
                <a:lnTo>
                  <a:pt x="116020" y="63392"/>
                </a:lnTo>
                <a:lnTo>
                  <a:pt x="121697" y="57372"/>
                </a:lnTo>
                <a:lnTo>
                  <a:pt x="127779" y="52828"/>
                </a:lnTo>
                <a:lnTo>
                  <a:pt x="134254" y="49784"/>
                </a:lnTo>
                <a:lnTo>
                  <a:pt x="140898" y="48071"/>
                </a:lnTo>
                <a:lnTo>
                  <a:pt x="147494" y="47704"/>
                </a:lnTo>
                <a:lnTo>
                  <a:pt x="223723" y="47704"/>
                </a:lnTo>
                <a:lnTo>
                  <a:pt x="222805" y="45700"/>
                </a:lnTo>
                <a:lnTo>
                  <a:pt x="181371" y="10160"/>
                </a:lnTo>
                <a:lnTo>
                  <a:pt x="148957" y="623"/>
                </a:lnTo>
                <a:lnTo>
                  <a:pt x="13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5268" y="4629672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538372" y="0"/>
                </a:moveTo>
                <a:lnTo>
                  <a:pt x="472408" y="18998"/>
                </a:lnTo>
                <a:lnTo>
                  <a:pt x="10927" y="836662"/>
                </a:lnTo>
                <a:lnTo>
                  <a:pt x="0" y="871193"/>
                </a:lnTo>
                <a:lnTo>
                  <a:pt x="3038" y="906027"/>
                </a:lnTo>
                <a:lnTo>
                  <a:pt x="18911" y="937183"/>
                </a:lnTo>
                <a:lnTo>
                  <a:pt x="46487" y="960677"/>
                </a:lnTo>
                <a:lnTo>
                  <a:pt x="525658" y="1226234"/>
                </a:lnTo>
                <a:lnTo>
                  <a:pt x="560189" y="1237183"/>
                </a:lnTo>
                <a:lnTo>
                  <a:pt x="595016" y="1234141"/>
                </a:lnTo>
                <a:lnTo>
                  <a:pt x="626153" y="1218253"/>
                </a:lnTo>
                <a:lnTo>
                  <a:pt x="649610" y="1190661"/>
                </a:lnTo>
                <a:lnTo>
                  <a:pt x="1087633" y="400544"/>
                </a:lnTo>
                <a:lnTo>
                  <a:pt x="1098561" y="366014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5268" y="4629672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1087633" y="400544"/>
                </a:moveTo>
                <a:lnTo>
                  <a:pt x="1098561" y="366014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lnTo>
                  <a:pt x="503545" y="3081"/>
                </a:lnTo>
                <a:lnTo>
                  <a:pt x="472408" y="18998"/>
                </a:lnTo>
                <a:lnTo>
                  <a:pt x="448950" y="46595"/>
                </a:lnTo>
                <a:lnTo>
                  <a:pt x="10927" y="836662"/>
                </a:lnTo>
                <a:lnTo>
                  <a:pt x="0" y="871193"/>
                </a:lnTo>
                <a:lnTo>
                  <a:pt x="3038" y="906027"/>
                </a:lnTo>
                <a:lnTo>
                  <a:pt x="18911" y="937183"/>
                </a:lnTo>
                <a:lnTo>
                  <a:pt x="46487" y="960677"/>
                </a:lnTo>
                <a:lnTo>
                  <a:pt x="525658" y="1226234"/>
                </a:lnTo>
                <a:lnTo>
                  <a:pt x="560189" y="1237183"/>
                </a:lnTo>
                <a:lnTo>
                  <a:pt x="595016" y="1234141"/>
                </a:lnTo>
                <a:lnTo>
                  <a:pt x="626153" y="1218253"/>
                </a:lnTo>
                <a:lnTo>
                  <a:pt x="649610" y="1190661"/>
                </a:lnTo>
                <a:lnTo>
                  <a:pt x="1087633" y="4005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21735" y="4943855"/>
            <a:ext cx="400050" cy="412115"/>
          </a:xfrm>
          <a:custGeom>
            <a:avLst/>
            <a:gdLst/>
            <a:ahLst/>
            <a:cxnLst/>
            <a:rect l="l" t="t" r="r" b="b"/>
            <a:pathLst>
              <a:path w="400050" h="412114">
                <a:moveTo>
                  <a:pt x="386355" y="145545"/>
                </a:moveTo>
                <a:lnTo>
                  <a:pt x="302902" y="145545"/>
                </a:lnTo>
                <a:lnTo>
                  <a:pt x="310165" y="145954"/>
                </a:lnTo>
                <a:lnTo>
                  <a:pt x="317571" y="147935"/>
                </a:lnTo>
                <a:lnTo>
                  <a:pt x="345116" y="181119"/>
                </a:lnTo>
                <a:lnTo>
                  <a:pt x="344535" y="188420"/>
                </a:lnTo>
                <a:lnTo>
                  <a:pt x="320024" y="222857"/>
                </a:lnTo>
                <a:lnTo>
                  <a:pt x="270256" y="240446"/>
                </a:lnTo>
                <a:lnTo>
                  <a:pt x="247396" y="245872"/>
                </a:lnTo>
                <a:lnTo>
                  <a:pt x="218461" y="253059"/>
                </a:lnTo>
                <a:lnTo>
                  <a:pt x="173833" y="267624"/>
                </a:lnTo>
                <a:lnTo>
                  <a:pt x="133572" y="292084"/>
                </a:lnTo>
                <a:lnTo>
                  <a:pt x="113791" y="313690"/>
                </a:lnTo>
                <a:lnTo>
                  <a:pt x="283210" y="411607"/>
                </a:lnTo>
                <a:lnTo>
                  <a:pt x="309117" y="366649"/>
                </a:lnTo>
                <a:lnTo>
                  <a:pt x="213105" y="311277"/>
                </a:lnTo>
                <a:lnTo>
                  <a:pt x="218186" y="308356"/>
                </a:lnTo>
                <a:lnTo>
                  <a:pt x="259941" y="295993"/>
                </a:lnTo>
                <a:lnTo>
                  <a:pt x="292131" y="288619"/>
                </a:lnTo>
                <a:lnTo>
                  <a:pt x="305943" y="285051"/>
                </a:lnTo>
                <a:lnTo>
                  <a:pt x="347122" y="268636"/>
                </a:lnTo>
                <a:lnTo>
                  <a:pt x="377825" y="244284"/>
                </a:lnTo>
                <a:lnTo>
                  <a:pt x="399446" y="197913"/>
                </a:lnTo>
                <a:lnTo>
                  <a:pt x="399661" y="182163"/>
                </a:lnTo>
                <a:lnTo>
                  <a:pt x="396493" y="166116"/>
                </a:lnTo>
                <a:lnTo>
                  <a:pt x="389919" y="150592"/>
                </a:lnTo>
                <a:lnTo>
                  <a:pt x="386355" y="145545"/>
                </a:lnTo>
                <a:close/>
              </a:path>
              <a:path w="400050" h="412114">
                <a:moveTo>
                  <a:pt x="169712" y="65786"/>
                </a:moveTo>
                <a:lnTo>
                  <a:pt x="105155" y="65786"/>
                </a:lnTo>
                <a:lnTo>
                  <a:pt x="0" y="248031"/>
                </a:lnTo>
                <a:lnTo>
                  <a:pt x="48387" y="275971"/>
                </a:lnTo>
                <a:lnTo>
                  <a:pt x="169712" y="65786"/>
                </a:lnTo>
                <a:close/>
              </a:path>
              <a:path w="400050" h="412114">
                <a:moveTo>
                  <a:pt x="299104" y="96103"/>
                </a:moveTo>
                <a:lnTo>
                  <a:pt x="251269" y="109267"/>
                </a:lnTo>
                <a:lnTo>
                  <a:pt x="222503" y="138430"/>
                </a:lnTo>
                <a:lnTo>
                  <a:pt x="267969" y="171069"/>
                </a:lnTo>
                <a:lnTo>
                  <a:pt x="274780" y="161901"/>
                </a:lnTo>
                <a:lnTo>
                  <a:pt x="281686" y="154781"/>
                </a:lnTo>
                <a:lnTo>
                  <a:pt x="288686" y="149709"/>
                </a:lnTo>
                <a:lnTo>
                  <a:pt x="295783" y="146685"/>
                </a:lnTo>
                <a:lnTo>
                  <a:pt x="302902" y="145545"/>
                </a:lnTo>
                <a:lnTo>
                  <a:pt x="386355" y="145545"/>
                </a:lnTo>
                <a:lnTo>
                  <a:pt x="379904" y="136413"/>
                </a:lnTo>
                <a:lnTo>
                  <a:pt x="366436" y="123592"/>
                </a:lnTo>
                <a:lnTo>
                  <a:pt x="349503" y="112141"/>
                </a:lnTo>
                <a:lnTo>
                  <a:pt x="332529" y="103810"/>
                </a:lnTo>
                <a:lnTo>
                  <a:pt x="315722" y="98456"/>
                </a:lnTo>
                <a:lnTo>
                  <a:pt x="299104" y="96103"/>
                </a:lnTo>
                <a:close/>
              </a:path>
              <a:path w="400050" h="412114">
                <a:moveTo>
                  <a:pt x="46862" y="22606"/>
                </a:moveTo>
                <a:lnTo>
                  <a:pt x="21589" y="66421"/>
                </a:lnTo>
                <a:lnTo>
                  <a:pt x="42880" y="69732"/>
                </a:lnTo>
                <a:lnTo>
                  <a:pt x="63896" y="70723"/>
                </a:lnTo>
                <a:lnTo>
                  <a:pt x="84651" y="69403"/>
                </a:lnTo>
                <a:lnTo>
                  <a:pt x="105155" y="65786"/>
                </a:lnTo>
                <a:lnTo>
                  <a:pt x="169712" y="65786"/>
                </a:lnTo>
                <a:lnTo>
                  <a:pt x="193271" y="24971"/>
                </a:lnTo>
                <a:lnTo>
                  <a:pt x="71802" y="24971"/>
                </a:lnTo>
                <a:lnTo>
                  <a:pt x="58719" y="24342"/>
                </a:lnTo>
                <a:lnTo>
                  <a:pt x="46862" y="22606"/>
                </a:lnTo>
                <a:close/>
              </a:path>
              <a:path w="400050" h="412114">
                <a:moveTo>
                  <a:pt x="155321" y="0"/>
                </a:moveTo>
                <a:lnTo>
                  <a:pt x="117030" y="19716"/>
                </a:lnTo>
                <a:lnTo>
                  <a:pt x="71802" y="24971"/>
                </a:lnTo>
                <a:lnTo>
                  <a:pt x="193271" y="24971"/>
                </a:lnTo>
                <a:lnTo>
                  <a:pt x="194563" y="22733"/>
                </a:lnTo>
                <a:lnTo>
                  <a:pt x="155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611663" y="533400"/>
            <a:ext cx="8153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sz="4000" b="1" spc="-3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1210" y="3015257"/>
            <a:ext cx="1005205" cy="1219835"/>
          </a:xfrm>
          <a:custGeom>
            <a:avLst/>
            <a:gdLst/>
            <a:ahLst/>
            <a:cxnLst/>
            <a:rect l="l" t="t" r="r" b="b"/>
            <a:pathLst>
              <a:path w="1005205" h="1219835">
                <a:moveTo>
                  <a:pt x="609166" y="0"/>
                </a:moveTo>
                <a:lnTo>
                  <a:pt x="59816" y="192381"/>
                </a:lnTo>
                <a:lnTo>
                  <a:pt x="8436" y="239402"/>
                </a:lnTo>
                <a:lnTo>
                  <a:pt x="0" y="273284"/>
                </a:lnTo>
                <a:lnTo>
                  <a:pt x="5396" y="309094"/>
                </a:lnTo>
                <a:lnTo>
                  <a:pt x="315048" y="1159740"/>
                </a:lnTo>
                <a:lnTo>
                  <a:pt x="333891" y="1190595"/>
                </a:lnTo>
                <a:lnTo>
                  <a:pt x="362125" y="1211127"/>
                </a:lnTo>
                <a:lnTo>
                  <a:pt x="395995" y="1219586"/>
                </a:lnTo>
                <a:lnTo>
                  <a:pt x="431748" y="1214223"/>
                </a:lnTo>
                <a:lnTo>
                  <a:pt x="945400" y="1027279"/>
                </a:lnTo>
                <a:lnTo>
                  <a:pt x="976235" y="1008399"/>
                </a:lnTo>
                <a:lnTo>
                  <a:pt x="996723" y="980162"/>
                </a:lnTo>
                <a:lnTo>
                  <a:pt x="1005139" y="946304"/>
                </a:lnTo>
                <a:lnTo>
                  <a:pt x="999756" y="910566"/>
                </a:lnTo>
                <a:lnTo>
                  <a:pt x="690130" y="59793"/>
                </a:lnTo>
                <a:lnTo>
                  <a:pt x="671252" y="28940"/>
                </a:lnTo>
                <a:lnTo>
                  <a:pt x="643019" y="8421"/>
                </a:lnTo>
                <a:lnTo>
                  <a:pt x="60916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210" y="3015257"/>
            <a:ext cx="1005205" cy="1219835"/>
          </a:xfrm>
          <a:custGeom>
            <a:avLst/>
            <a:gdLst/>
            <a:ahLst/>
            <a:cxnLst/>
            <a:rect l="l" t="t" r="r" b="b"/>
            <a:pathLst>
              <a:path w="1005205" h="1219835">
                <a:moveTo>
                  <a:pt x="5396" y="309094"/>
                </a:moveTo>
                <a:lnTo>
                  <a:pt x="8436" y="239402"/>
                </a:lnTo>
                <a:lnTo>
                  <a:pt x="59816" y="192381"/>
                </a:lnTo>
                <a:lnTo>
                  <a:pt x="573429" y="5437"/>
                </a:lnTo>
                <a:lnTo>
                  <a:pt x="609166" y="0"/>
                </a:lnTo>
                <a:lnTo>
                  <a:pt x="643019" y="8421"/>
                </a:lnTo>
                <a:lnTo>
                  <a:pt x="671252" y="28940"/>
                </a:lnTo>
                <a:lnTo>
                  <a:pt x="690130" y="59793"/>
                </a:lnTo>
                <a:lnTo>
                  <a:pt x="999756" y="910566"/>
                </a:lnTo>
                <a:lnTo>
                  <a:pt x="1005139" y="946304"/>
                </a:lnTo>
                <a:lnTo>
                  <a:pt x="996723" y="980162"/>
                </a:lnTo>
                <a:lnTo>
                  <a:pt x="976235" y="1008399"/>
                </a:lnTo>
                <a:lnTo>
                  <a:pt x="945400" y="1027279"/>
                </a:lnTo>
                <a:lnTo>
                  <a:pt x="431748" y="1214223"/>
                </a:lnTo>
                <a:lnTo>
                  <a:pt x="395995" y="1219586"/>
                </a:lnTo>
                <a:lnTo>
                  <a:pt x="362125" y="1211127"/>
                </a:lnTo>
                <a:lnTo>
                  <a:pt x="333891" y="1190595"/>
                </a:lnTo>
                <a:lnTo>
                  <a:pt x="315048" y="1159740"/>
                </a:lnTo>
                <a:lnTo>
                  <a:pt x="5396" y="3090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575" y="2904489"/>
            <a:ext cx="831850" cy="1144270"/>
          </a:xfrm>
          <a:custGeom>
            <a:avLst/>
            <a:gdLst/>
            <a:ahLst/>
            <a:cxnLst/>
            <a:rect l="l" t="t" r="r" b="b"/>
            <a:pathLst>
              <a:path w="831850" h="1144270">
                <a:moveTo>
                  <a:pt x="620394" y="0"/>
                </a:moveTo>
                <a:lnTo>
                  <a:pt x="79121" y="66548"/>
                </a:lnTo>
                <a:lnTo>
                  <a:pt x="18605" y="100774"/>
                </a:lnTo>
                <a:lnTo>
                  <a:pt x="0" y="167767"/>
                </a:lnTo>
                <a:lnTo>
                  <a:pt x="110236" y="1065149"/>
                </a:lnTo>
                <a:lnTo>
                  <a:pt x="121622" y="1099371"/>
                </a:lnTo>
                <a:lnTo>
                  <a:pt x="144462" y="1125664"/>
                </a:lnTo>
                <a:lnTo>
                  <a:pt x="175494" y="1141479"/>
                </a:lnTo>
                <a:lnTo>
                  <a:pt x="211455" y="1144270"/>
                </a:lnTo>
                <a:lnTo>
                  <a:pt x="752729" y="1077722"/>
                </a:lnTo>
                <a:lnTo>
                  <a:pt x="786951" y="1066335"/>
                </a:lnTo>
                <a:lnTo>
                  <a:pt x="813244" y="1043495"/>
                </a:lnTo>
                <a:lnTo>
                  <a:pt x="829059" y="1012463"/>
                </a:lnTo>
                <a:lnTo>
                  <a:pt x="831850" y="976503"/>
                </a:lnTo>
                <a:lnTo>
                  <a:pt x="721613" y="79121"/>
                </a:lnTo>
                <a:lnTo>
                  <a:pt x="710227" y="44898"/>
                </a:lnTo>
                <a:lnTo>
                  <a:pt x="687387" y="18605"/>
                </a:lnTo>
                <a:lnTo>
                  <a:pt x="656355" y="2790"/>
                </a:lnTo>
                <a:lnTo>
                  <a:pt x="62039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5575" y="2904489"/>
            <a:ext cx="831850" cy="1144270"/>
          </a:xfrm>
          <a:custGeom>
            <a:avLst/>
            <a:gdLst/>
            <a:ahLst/>
            <a:cxnLst/>
            <a:rect l="l" t="t" r="r" b="b"/>
            <a:pathLst>
              <a:path w="831850" h="1144270">
                <a:moveTo>
                  <a:pt x="0" y="167767"/>
                </a:moveTo>
                <a:lnTo>
                  <a:pt x="18605" y="100774"/>
                </a:lnTo>
                <a:lnTo>
                  <a:pt x="79121" y="66548"/>
                </a:lnTo>
                <a:lnTo>
                  <a:pt x="620394" y="0"/>
                </a:lnTo>
                <a:lnTo>
                  <a:pt x="656355" y="2790"/>
                </a:lnTo>
                <a:lnTo>
                  <a:pt x="687387" y="18605"/>
                </a:lnTo>
                <a:lnTo>
                  <a:pt x="710227" y="44898"/>
                </a:lnTo>
                <a:lnTo>
                  <a:pt x="721613" y="79121"/>
                </a:lnTo>
                <a:lnTo>
                  <a:pt x="831850" y="976503"/>
                </a:lnTo>
                <a:lnTo>
                  <a:pt x="829059" y="1012463"/>
                </a:lnTo>
                <a:lnTo>
                  <a:pt x="813244" y="1043495"/>
                </a:lnTo>
                <a:lnTo>
                  <a:pt x="786951" y="1066335"/>
                </a:lnTo>
                <a:lnTo>
                  <a:pt x="752729" y="1077722"/>
                </a:lnTo>
                <a:lnTo>
                  <a:pt x="211455" y="1144270"/>
                </a:lnTo>
                <a:lnTo>
                  <a:pt x="175494" y="1141479"/>
                </a:lnTo>
                <a:lnTo>
                  <a:pt x="144462" y="1125664"/>
                </a:lnTo>
                <a:lnTo>
                  <a:pt x="121622" y="1099371"/>
                </a:lnTo>
                <a:lnTo>
                  <a:pt x="110236" y="1065149"/>
                </a:lnTo>
                <a:lnTo>
                  <a:pt x="0" y="16776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4831" y="3291760"/>
            <a:ext cx="222250" cy="294005"/>
          </a:xfrm>
          <a:custGeom>
            <a:avLst/>
            <a:gdLst/>
            <a:ahLst/>
            <a:cxnLst/>
            <a:rect l="l" t="t" r="r" b="b"/>
            <a:pathLst>
              <a:path w="222250" h="294004">
                <a:moveTo>
                  <a:pt x="97207" y="0"/>
                </a:moveTo>
                <a:lnTo>
                  <a:pt x="46430" y="14864"/>
                </a:lnTo>
                <a:lnTo>
                  <a:pt x="15841" y="44150"/>
                </a:lnTo>
                <a:lnTo>
                  <a:pt x="263" y="87532"/>
                </a:lnTo>
                <a:lnTo>
                  <a:pt x="0" y="115188"/>
                </a:lnTo>
                <a:lnTo>
                  <a:pt x="5055" y="146917"/>
                </a:lnTo>
                <a:lnTo>
                  <a:pt x="28928" y="216475"/>
                </a:lnTo>
                <a:lnTo>
                  <a:pt x="60646" y="264965"/>
                </a:lnTo>
                <a:lnTo>
                  <a:pt x="98112" y="288925"/>
                </a:lnTo>
                <a:lnTo>
                  <a:pt x="117816" y="293449"/>
                </a:lnTo>
                <a:lnTo>
                  <a:pt x="137979" y="293306"/>
                </a:lnTo>
                <a:lnTo>
                  <a:pt x="176612" y="280521"/>
                </a:lnTo>
                <a:lnTo>
                  <a:pt x="210793" y="245504"/>
                </a:lnTo>
                <a:lnTo>
                  <a:pt x="138461" y="245504"/>
                </a:lnTo>
                <a:lnTo>
                  <a:pt x="130584" y="245300"/>
                </a:lnTo>
                <a:lnTo>
                  <a:pt x="93693" y="215393"/>
                </a:lnTo>
                <a:lnTo>
                  <a:pt x="84359" y="182102"/>
                </a:lnTo>
                <a:lnTo>
                  <a:pt x="84857" y="172886"/>
                </a:lnTo>
                <a:lnTo>
                  <a:pt x="115476" y="142319"/>
                </a:lnTo>
                <a:lnTo>
                  <a:pt x="62664" y="142319"/>
                </a:lnTo>
                <a:lnTo>
                  <a:pt x="57214" y="119886"/>
                </a:lnTo>
                <a:lnTo>
                  <a:pt x="54233" y="101155"/>
                </a:lnTo>
                <a:lnTo>
                  <a:pt x="53722" y="86115"/>
                </a:lnTo>
                <a:lnTo>
                  <a:pt x="55679" y="74755"/>
                </a:lnTo>
                <a:lnTo>
                  <a:pt x="87163" y="47069"/>
                </a:lnTo>
                <a:lnTo>
                  <a:pt x="168786" y="47069"/>
                </a:lnTo>
                <a:lnTo>
                  <a:pt x="159620" y="32662"/>
                </a:lnTo>
                <a:lnTo>
                  <a:pt x="149271" y="20875"/>
                </a:lnTo>
                <a:lnTo>
                  <a:pt x="137737" y="11707"/>
                </a:lnTo>
                <a:lnTo>
                  <a:pt x="125021" y="5159"/>
                </a:lnTo>
                <a:lnTo>
                  <a:pt x="111410" y="1252"/>
                </a:lnTo>
                <a:lnTo>
                  <a:pt x="97207" y="0"/>
                </a:lnTo>
                <a:close/>
              </a:path>
              <a:path w="222250" h="294004">
                <a:moveTo>
                  <a:pt x="204175" y="142033"/>
                </a:moveTo>
                <a:lnTo>
                  <a:pt x="124337" y="142033"/>
                </a:lnTo>
                <a:lnTo>
                  <a:pt x="131928" y="143771"/>
                </a:lnTo>
                <a:lnTo>
                  <a:pt x="139398" y="147272"/>
                </a:lnTo>
                <a:lnTo>
                  <a:pt x="163464" y="183086"/>
                </a:lnTo>
                <a:lnTo>
                  <a:pt x="168620" y="215858"/>
                </a:lnTo>
                <a:lnTo>
                  <a:pt x="166639" y="223980"/>
                </a:lnTo>
                <a:lnTo>
                  <a:pt x="138461" y="245504"/>
                </a:lnTo>
                <a:lnTo>
                  <a:pt x="210793" y="245504"/>
                </a:lnTo>
                <a:lnTo>
                  <a:pt x="213490" y="240998"/>
                </a:lnTo>
                <a:lnTo>
                  <a:pt x="219581" y="223446"/>
                </a:lnTo>
                <a:lnTo>
                  <a:pt x="221853" y="204882"/>
                </a:lnTo>
                <a:lnTo>
                  <a:pt x="220305" y="185294"/>
                </a:lnTo>
                <a:lnTo>
                  <a:pt x="214937" y="164671"/>
                </a:lnTo>
                <a:lnTo>
                  <a:pt x="206922" y="146190"/>
                </a:lnTo>
                <a:lnTo>
                  <a:pt x="204175" y="142033"/>
                </a:lnTo>
                <a:close/>
              </a:path>
              <a:path w="222250" h="294004">
                <a:moveTo>
                  <a:pt x="136525" y="97869"/>
                </a:moveTo>
                <a:lnTo>
                  <a:pt x="90116" y="108368"/>
                </a:lnTo>
                <a:lnTo>
                  <a:pt x="62664" y="142319"/>
                </a:lnTo>
                <a:lnTo>
                  <a:pt x="115476" y="142319"/>
                </a:lnTo>
                <a:lnTo>
                  <a:pt x="116625" y="142057"/>
                </a:lnTo>
                <a:lnTo>
                  <a:pt x="204175" y="142033"/>
                </a:lnTo>
                <a:lnTo>
                  <a:pt x="196591" y="130555"/>
                </a:lnTo>
                <a:lnTo>
                  <a:pt x="183943" y="117754"/>
                </a:lnTo>
                <a:lnTo>
                  <a:pt x="168976" y="107775"/>
                </a:lnTo>
                <a:lnTo>
                  <a:pt x="152800" y="101060"/>
                </a:lnTo>
                <a:lnTo>
                  <a:pt x="136525" y="97869"/>
                </a:lnTo>
                <a:close/>
              </a:path>
              <a:path w="222250" h="294004">
                <a:moveTo>
                  <a:pt x="168786" y="47069"/>
                </a:moveTo>
                <a:lnTo>
                  <a:pt x="87163" y="47069"/>
                </a:lnTo>
                <a:lnTo>
                  <a:pt x="94859" y="47196"/>
                </a:lnTo>
                <a:lnTo>
                  <a:pt x="101844" y="50371"/>
                </a:lnTo>
                <a:lnTo>
                  <a:pt x="106885" y="53468"/>
                </a:lnTo>
                <a:lnTo>
                  <a:pt x="111529" y="57816"/>
                </a:lnTo>
                <a:lnTo>
                  <a:pt x="115776" y="63426"/>
                </a:lnTo>
                <a:lnTo>
                  <a:pt x="119624" y="70310"/>
                </a:lnTo>
                <a:lnTo>
                  <a:pt x="168786" y="4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6550" y="3205438"/>
            <a:ext cx="408940" cy="319405"/>
          </a:xfrm>
          <a:custGeom>
            <a:avLst/>
            <a:gdLst/>
            <a:ahLst/>
            <a:cxnLst/>
            <a:rect l="l" t="t" r="r" b="b"/>
            <a:pathLst>
              <a:path w="408939" h="319404">
                <a:moveTo>
                  <a:pt x="128832" y="110404"/>
                </a:moveTo>
                <a:lnTo>
                  <a:pt x="72643" y="110404"/>
                </a:lnTo>
                <a:lnTo>
                  <a:pt x="98170" y="319319"/>
                </a:lnTo>
                <a:lnTo>
                  <a:pt x="153669" y="312461"/>
                </a:lnTo>
                <a:lnTo>
                  <a:pt x="128832" y="110404"/>
                </a:lnTo>
                <a:close/>
              </a:path>
              <a:path w="408939" h="319404">
                <a:moveTo>
                  <a:pt x="117982" y="22139"/>
                </a:moveTo>
                <a:lnTo>
                  <a:pt x="73025" y="27727"/>
                </a:lnTo>
                <a:lnTo>
                  <a:pt x="68853" y="41233"/>
                </a:lnTo>
                <a:lnTo>
                  <a:pt x="62611" y="54143"/>
                </a:lnTo>
                <a:lnTo>
                  <a:pt x="32432" y="88892"/>
                </a:lnTo>
                <a:lnTo>
                  <a:pt x="0" y="110912"/>
                </a:lnTo>
                <a:lnTo>
                  <a:pt x="6096" y="161204"/>
                </a:lnTo>
                <a:lnTo>
                  <a:pt x="25102" y="151034"/>
                </a:lnTo>
                <a:lnTo>
                  <a:pt x="42513" y="139186"/>
                </a:lnTo>
                <a:lnTo>
                  <a:pt x="58352" y="125646"/>
                </a:lnTo>
                <a:lnTo>
                  <a:pt x="72643" y="110404"/>
                </a:lnTo>
                <a:lnTo>
                  <a:pt x="128832" y="110404"/>
                </a:lnTo>
                <a:lnTo>
                  <a:pt x="117982" y="22139"/>
                </a:lnTo>
                <a:close/>
              </a:path>
              <a:path w="408939" h="319404">
                <a:moveTo>
                  <a:pt x="313818" y="0"/>
                </a:moveTo>
                <a:lnTo>
                  <a:pt x="274103" y="4835"/>
                </a:lnTo>
                <a:lnTo>
                  <a:pt x="231901" y="38268"/>
                </a:lnTo>
                <a:lnTo>
                  <a:pt x="216392" y="88163"/>
                </a:lnTo>
                <a:lnTo>
                  <a:pt x="215024" y="121082"/>
                </a:lnTo>
                <a:lnTo>
                  <a:pt x="217931" y="159299"/>
                </a:lnTo>
                <a:lnTo>
                  <a:pt x="224289" y="197488"/>
                </a:lnTo>
                <a:lnTo>
                  <a:pt x="244292" y="253722"/>
                </a:lnTo>
                <a:lnTo>
                  <a:pt x="273653" y="284198"/>
                </a:lnTo>
                <a:lnTo>
                  <a:pt x="309657" y="296251"/>
                </a:lnTo>
                <a:lnTo>
                  <a:pt x="329945" y="295824"/>
                </a:lnTo>
                <a:lnTo>
                  <a:pt x="366442" y="283839"/>
                </a:lnTo>
                <a:lnTo>
                  <a:pt x="395102" y="250739"/>
                </a:lnTo>
                <a:lnTo>
                  <a:pt x="317626" y="250739"/>
                </a:lnTo>
                <a:lnTo>
                  <a:pt x="311404" y="249342"/>
                </a:lnTo>
                <a:lnTo>
                  <a:pt x="286043" y="210774"/>
                </a:lnTo>
                <a:lnTo>
                  <a:pt x="275970" y="152695"/>
                </a:lnTo>
                <a:lnTo>
                  <a:pt x="272049" y="108991"/>
                </a:lnTo>
                <a:lnTo>
                  <a:pt x="271845" y="92527"/>
                </a:lnTo>
                <a:lnTo>
                  <a:pt x="272795" y="79670"/>
                </a:lnTo>
                <a:lnTo>
                  <a:pt x="299338" y="46523"/>
                </a:lnTo>
                <a:lnTo>
                  <a:pt x="306069" y="45761"/>
                </a:lnTo>
                <a:lnTo>
                  <a:pt x="379920" y="45761"/>
                </a:lnTo>
                <a:lnTo>
                  <a:pt x="377975" y="41665"/>
                </a:lnTo>
                <a:lnTo>
                  <a:pt x="363093" y="22520"/>
                </a:lnTo>
                <a:lnTo>
                  <a:pt x="348525" y="10997"/>
                </a:lnTo>
                <a:lnTo>
                  <a:pt x="332089" y="3486"/>
                </a:lnTo>
                <a:lnTo>
                  <a:pt x="313818" y="0"/>
                </a:lnTo>
                <a:close/>
              </a:path>
              <a:path w="408939" h="319404">
                <a:moveTo>
                  <a:pt x="379920" y="45761"/>
                </a:moveTo>
                <a:lnTo>
                  <a:pt x="306069" y="45761"/>
                </a:lnTo>
                <a:lnTo>
                  <a:pt x="312293" y="47158"/>
                </a:lnTo>
                <a:lnTo>
                  <a:pt x="318007" y="50714"/>
                </a:lnTo>
                <a:lnTo>
                  <a:pt x="337724" y="85853"/>
                </a:lnTo>
                <a:lnTo>
                  <a:pt x="347725" y="143932"/>
                </a:lnTo>
                <a:lnTo>
                  <a:pt x="351647" y="187573"/>
                </a:lnTo>
                <a:lnTo>
                  <a:pt x="351851" y="203993"/>
                </a:lnTo>
                <a:lnTo>
                  <a:pt x="350900" y="216830"/>
                </a:lnTo>
                <a:lnTo>
                  <a:pt x="324357" y="249850"/>
                </a:lnTo>
                <a:lnTo>
                  <a:pt x="317626" y="250739"/>
                </a:lnTo>
                <a:lnTo>
                  <a:pt x="395102" y="250739"/>
                </a:lnTo>
                <a:lnTo>
                  <a:pt x="401675" y="235850"/>
                </a:lnTo>
                <a:lnTo>
                  <a:pt x="407304" y="208147"/>
                </a:lnTo>
                <a:lnTo>
                  <a:pt x="408672" y="175133"/>
                </a:lnTo>
                <a:lnTo>
                  <a:pt x="405764" y="136820"/>
                </a:lnTo>
                <a:lnTo>
                  <a:pt x="399311" y="98815"/>
                </a:lnTo>
                <a:lnTo>
                  <a:pt x="390048" y="67097"/>
                </a:lnTo>
                <a:lnTo>
                  <a:pt x="379920" y="4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4819" y="2889970"/>
            <a:ext cx="901700" cy="1176655"/>
          </a:xfrm>
          <a:custGeom>
            <a:avLst/>
            <a:gdLst/>
            <a:ahLst/>
            <a:cxnLst/>
            <a:rect l="l" t="t" r="r" b="b"/>
            <a:pathLst>
              <a:path w="901700" h="1176654">
                <a:moveTo>
                  <a:pt x="260068" y="0"/>
                </a:moveTo>
                <a:lnTo>
                  <a:pt x="202588" y="37302"/>
                </a:lnTo>
                <a:lnTo>
                  <a:pt x="351" y="954446"/>
                </a:lnTo>
                <a:lnTo>
                  <a:pt x="0" y="990639"/>
                </a:lnTo>
                <a:lnTo>
                  <a:pt x="13067" y="1023010"/>
                </a:lnTo>
                <a:lnTo>
                  <a:pt x="37302" y="1048119"/>
                </a:lnTo>
                <a:lnTo>
                  <a:pt x="70455" y="1062523"/>
                </a:lnTo>
                <a:lnTo>
                  <a:pt x="605125" y="1176061"/>
                </a:lnTo>
                <a:lnTo>
                  <a:pt x="641262" y="1176484"/>
                </a:lnTo>
                <a:lnTo>
                  <a:pt x="673625" y="1163441"/>
                </a:lnTo>
                <a:lnTo>
                  <a:pt x="698726" y="1139182"/>
                </a:lnTo>
                <a:lnTo>
                  <a:pt x="713075" y="1105957"/>
                </a:lnTo>
                <a:lnTo>
                  <a:pt x="901035" y="222037"/>
                </a:lnTo>
                <a:lnTo>
                  <a:pt x="901384" y="185844"/>
                </a:lnTo>
                <a:lnTo>
                  <a:pt x="888303" y="153473"/>
                </a:lnTo>
                <a:lnTo>
                  <a:pt x="864030" y="128365"/>
                </a:lnTo>
                <a:lnTo>
                  <a:pt x="830804" y="113960"/>
                </a:lnTo>
                <a:lnTo>
                  <a:pt x="296261" y="422"/>
                </a:lnTo>
                <a:lnTo>
                  <a:pt x="26006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4819" y="2889970"/>
            <a:ext cx="901700" cy="1176655"/>
          </a:xfrm>
          <a:custGeom>
            <a:avLst/>
            <a:gdLst/>
            <a:ahLst/>
            <a:cxnLst/>
            <a:rect l="l" t="t" r="r" b="b"/>
            <a:pathLst>
              <a:path w="901700" h="1176654">
                <a:moveTo>
                  <a:pt x="188184" y="70526"/>
                </a:moveTo>
                <a:lnTo>
                  <a:pt x="202588" y="37302"/>
                </a:lnTo>
                <a:lnTo>
                  <a:pt x="227697" y="13043"/>
                </a:lnTo>
                <a:lnTo>
                  <a:pt x="260068" y="0"/>
                </a:lnTo>
                <a:lnTo>
                  <a:pt x="296261" y="422"/>
                </a:lnTo>
                <a:lnTo>
                  <a:pt x="830804" y="113960"/>
                </a:lnTo>
                <a:lnTo>
                  <a:pt x="864030" y="128365"/>
                </a:lnTo>
                <a:lnTo>
                  <a:pt x="888303" y="153473"/>
                </a:lnTo>
                <a:lnTo>
                  <a:pt x="901384" y="185844"/>
                </a:lnTo>
                <a:lnTo>
                  <a:pt x="901035" y="222037"/>
                </a:lnTo>
                <a:lnTo>
                  <a:pt x="713075" y="1105957"/>
                </a:lnTo>
                <a:lnTo>
                  <a:pt x="698726" y="1139182"/>
                </a:lnTo>
                <a:lnTo>
                  <a:pt x="673625" y="1163441"/>
                </a:lnTo>
                <a:lnTo>
                  <a:pt x="641262" y="1176484"/>
                </a:lnTo>
                <a:lnTo>
                  <a:pt x="605125" y="1176061"/>
                </a:lnTo>
                <a:lnTo>
                  <a:pt x="70455" y="1062523"/>
                </a:lnTo>
                <a:lnTo>
                  <a:pt x="37302" y="1048119"/>
                </a:lnTo>
                <a:lnTo>
                  <a:pt x="13067" y="1023010"/>
                </a:lnTo>
                <a:lnTo>
                  <a:pt x="0" y="990639"/>
                </a:lnTo>
                <a:lnTo>
                  <a:pt x="351" y="954446"/>
                </a:lnTo>
                <a:lnTo>
                  <a:pt x="188184" y="705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2641" y="3073921"/>
            <a:ext cx="1098550" cy="1237615"/>
          </a:xfrm>
          <a:custGeom>
            <a:avLst/>
            <a:gdLst/>
            <a:ahLst/>
            <a:cxnLst/>
            <a:rect l="l" t="t" r="r" b="b"/>
            <a:pathLst>
              <a:path w="1098550" h="1237614">
                <a:moveTo>
                  <a:pt x="538424" y="0"/>
                </a:moveTo>
                <a:lnTo>
                  <a:pt x="472408" y="18998"/>
                </a:lnTo>
                <a:lnTo>
                  <a:pt x="10981" y="836662"/>
                </a:lnTo>
                <a:lnTo>
                  <a:pt x="0" y="871192"/>
                </a:lnTo>
                <a:lnTo>
                  <a:pt x="3044" y="906019"/>
                </a:lnTo>
                <a:lnTo>
                  <a:pt x="18946" y="937156"/>
                </a:lnTo>
                <a:lnTo>
                  <a:pt x="46541" y="960614"/>
                </a:lnTo>
                <a:lnTo>
                  <a:pt x="525585" y="1226298"/>
                </a:lnTo>
                <a:lnTo>
                  <a:pt x="560117" y="1237206"/>
                </a:lnTo>
                <a:lnTo>
                  <a:pt x="594959" y="1234124"/>
                </a:lnTo>
                <a:lnTo>
                  <a:pt x="626133" y="1218207"/>
                </a:lnTo>
                <a:lnTo>
                  <a:pt x="649664" y="1190611"/>
                </a:lnTo>
                <a:lnTo>
                  <a:pt x="1087560" y="400544"/>
                </a:lnTo>
                <a:lnTo>
                  <a:pt x="1098542" y="366013"/>
                </a:lnTo>
                <a:lnTo>
                  <a:pt x="1095498" y="331186"/>
                </a:lnTo>
                <a:lnTo>
                  <a:pt x="1079595" y="300049"/>
                </a:lnTo>
                <a:lnTo>
                  <a:pt x="1052000" y="276592"/>
                </a:lnTo>
                <a:lnTo>
                  <a:pt x="572956" y="10908"/>
                </a:lnTo>
                <a:lnTo>
                  <a:pt x="53842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2641" y="3073921"/>
            <a:ext cx="1098550" cy="1237615"/>
          </a:xfrm>
          <a:custGeom>
            <a:avLst/>
            <a:gdLst/>
            <a:ahLst/>
            <a:cxnLst/>
            <a:rect l="l" t="t" r="r" b="b"/>
            <a:pathLst>
              <a:path w="1098550" h="1237614">
                <a:moveTo>
                  <a:pt x="1087560" y="400544"/>
                </a:moveTo>
                <a:lnTo>
                  <a:pt x="1098542" y="366013"/>
                </a:lnTo>
                <a:lnTo>
                  <a:pt x="1095498" y="331186"/>
                </a:lnTo>
                <a:lnTo>
                  <a:pt x="1079595" y="300049"/>
                </a:lnTo>
                <a:lnTo>
                  <a:pt x="1052000" y="276592"/>
                </a:lnTo>
                <a:lnTo>
                  <a:pt x="572956" y="10908"/>
                </a:lnTo>
                <a:lnTo>
                  <a:pt x="538424" y="0"/>
                </a:lnTo>
                <a:lnTo>
                  <a:pt x="503582" y="3081"/>
                </a:lnTo>
                <a:lnTo>
                  <a:pt x="472408" y="18998"/>
                </a:lnTo>
                <a:lnTo>
                  <a:pt x="448877" y="46595"/>
                </a:lnTo>
                <a:lnTo>
                  <a:pt x="10981" y="836662"/>
                </a:lnTo>
                <a:lnTo>
                  <a:pt x="0" y="871192"/>
                </a:lnTo>
                <a:lnTo>
                  <a:pt x="3044" y="906019"/>
                </a:lnTo>
                <a:lnTo>
                  <a:pt x="18946" y="937156"/>
                </a:lnTo>
                <a:lnTo>
                  <a:pt x="46541" y="960614"/>
                </a:lnTo>
                <a:lnTo>
                  <a:pt x="525585" y="1226298"/>
                </a:lnTo>
                <a:lnTo>
                  <a:pt x="560117" y="1237206"/>
                </a:lnTo>
                <a:lnTo>
                  <a:pt x="594959" y="1234124"/>
                </a:lnTo>
                <a:lnTo>
                  <a:pt x="626133" y="1218207"/>
                </a:lnTo>
                <a:lnTo>
                  <a:pt x="649664" y="1190611"/>
                </a:lnTo>
                <a:lnTo>
                  <a:pt x="1087560" y="4005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6061" y="3182177"/>
            <a:ext cx="443230" cy="332105"/>
          </a:xfrm>
          <a:custGeom>
            <a:avLst/>
            <a:gdLst/>
            <a:ahLst/>
            <a:cxnLst/>
            <a:rect l="l" t="t" r="r" b="b"/>
            <a:pathLst>
              <a:path w="443229" h="332104">
                <a:moveTo>
                  <a:pt x="215159" y="46527"/>
                </a:moveTo>
                <a:lnTo>
                  <a:pt x="126817" y="46527"/>
                </a:lnTo>
                <a:lnTo>
                  <a:pt x="135127" y="47051"/>
                </a:lnTo>
                <a:lnTo>
                  <a:pt x="143339" y="48837"/>
                </a:lnTo>
                <a:lnTo>
                  <a:pt x="167753" y="81823"/>
                </a:lnTo>
                <a:lnTo>
                  <a:pt x="167131" y="90612"/>
                </a:lnTo>
                <a:lnTo>
                  <a:pt x="143879" y="129633"/>
                </a:lnTo>
                <a:lnTo>
                  <a:pt x="98551" y="163637"/>
                </a:lnTo>
                <a:lnTo>
                  <a:pt x="74336" y="181137"/>
                </a:lnTo>
                <a:lnTo>
                  <a:pt x="38383" y="211375"/>
                </a:lnTo>
                <a:lnTo>
                  <a:pt x="10287" y="249140"/>
                </a:lnTo>
                <a:lnTo>
                  <a:pt x="0" y="276667"/>
                </a:lnTo>
                <a:lnTo>
                  <a:pt x="193801" y="303845"/>
                </a:lnTo>
                <a:lnTo>
                  <a:pt x="201040" y="252537"/>
                </a:lnTo>
                <a:lnTo>
                  <a:pt x="91186" y="237043"/>
                </a:lnTo>
                <a:lnTo>
                  <a:pt x="94742" y="232471"/>
                </a:lnTo>
                <a:lnTo>
                  <a:pt x="128883" y="205432"/>
                </a:lnTo>
                <a:lnTo>
                  <a:pt x="142367" y="196149"/>
                </a:lnTo>
                <a:lnTo>
                  <a:pt x="156013" y="186527"/>
                </a:lnTo>
                <a:lnTo>
                  <a:pt x="192069" y="155852"/>
                </a:lnTo>
                <a:lnTo>
                  <a:pt x="215280" y="122142"/>
                </a:lnTo>
                <a:lnTo>
                  <a:pt x="223974" y="77902"/>
                </a:lnTo>
                <a:lnTo>
                  <a:pt x="221535" y="62243"/>
                </a:lnTo>
                <a:lnTo>
                  <a:pt x="215834" y="47561"/>
                </a:lnTo>
                <a:lnTo>
                  <a:pt x="215159" y="46527"/>
                </a:lnTo>
                <a:close/>
              </a:path>
              <a:path w="443229" h="332104">
                <a:moveTo>
                  <a:pt x="124138" y="0"/>
                </a:moveTo>
                <a:lnTo>
                  <a:pt x="75311" y="12126"/>
                </a:lnTo>
                <a:lnTo>
                  <a:pt x="41913" y="52649"/>
                </a:lnTo>
                <a:lnTo>
                  <a:pt x="35179" y="73340"/>
                </a:lnTo>
                <a:lnTo>
                  <a:pt x="89535" y="86548"/>
                </a:lnTo>
                <a:lnTo>
                  <a:pt x="92438" y="75495"/>
                </a:lnTo>
                <a:lnTo>
                  <a:pt x="96186" y="66323"/>
                </a:lnTo>
                <a:lnTo>
                  <a:pt x="126817" y="46527"/>
                </a:lnTo>
                <a:lnTo>
                  <a:pt x="215159" y="46527"/>
                </a:lnTo>
                <a:lnTo>
                  <a:pt x="206882" y="33843"/>
                </a:lnTo>
                <a:lnTo>
                  <a:pt x="194954" y="21887"/>
                </a:lnTo>
                <a:lnTo>
                  <a:pt x="180324" y="12491"/>
                </a:lnTo>
                <a:lnTo>
                  <a:pt x="163002" y="5643"/>
                </a:lnTo>
                <a:lnTo>
                  <a:pt x="143001" y="1331"/>
                </a:lnTo>
                <a:lnTo>
                  <a:pt x="124138" y="0"/>
                </a:lnTo>
                <a:close/>
              </a:path>
              <a:path w="443229" h="332104">
                <a:moveTo>
                  <a:pt x="386588" y="35621"/>
                </a:moveTo>
                <a:lnTo>
                  <a:pt x="235712" y="201229"/>
                </a:lnTo>
                <a:lnTo>
                  <a:pt x="228980" y="249616"/>
                </a:lnTo>
                <a:lnTo>
                  <a:pt x="346963" y="266253"/>
                </a:lnTo>
                <a:lnTo>
                  <a:pt x="338836" y="324292"/>
                </a:lnTo>
                <a:lnTo>
                  <a:pt x="392302" y="331785"/>
                </a:lnTo>
                <a:lnTo>
                  <a:pt x="400558" y="273746"/>
                </a:lnTo>
                <a:lnTo>
                  <a:pt x="437059" y="273746"/>
                </a:lnTo>
                <a:lnTo>
                  <a:pt x="443102" y="230185"/>
                </a:lnTo>
                <a:lnTo>
                  <a:pt x="407288" y="225105"/>
                </a:lnTo>
                <a:lnTo>
                  <a:pt x="408344" y="217612"/>
                </a:lnTo>
                <a:lnTo>
                  <a:pt x="353822" y="217612"/>
                </a:lnTo>
                <a:lnTo>
                  <a:pt x="287527" y="208341"/>
                </a:lnTo>
                <a:lnTo>
                  <a:pt x="367664" y="119060"/>
                </a:lnTo>
                <a:lnTo>
                  <a:pt x="422228" y="119060"/>
                </a:lnTo>
                <a:lnTo>
                  <a:pt x="433070" y="42098"/>
                </a:lnTo>
                <a:lnTo>
                  <a:pt x="386588" y="35621"/>
                </a:lnTo>
                <a:close/>
              </a:path>
              <a:path w="443229" h="332104">
                <a:moveTo>
                  <a:pt x="437059" y="273746"/>
                </a:moveTo>
                <a:lnTo>
                  <a:pt x="400558" y="273746"/>
                </a:lnTo>
                <a:lnTo>
                  <a:pt x="436372" y="278699"/>
                </a:lnTo>
                <a:lnTo>
                  <a:pt x="437059" y="273746"/>
                </a:lnTo>
                <a:close/>
              </a:path>
              <a:path w="443229" h="332104">
                <a:moveTo>
                  <a:pt x="422228" y="119060"/>
                </a:moveTo>
                <a:lnTo>
                  <a:pt x="367664" y="119060"/>
                </a:lnTo>
                <a:lnTo>
                  <a:pt x="353822" y="217612"/>
                </a:lnTo>
                <a:lnTo>
                  <a:pt x="408344" y="217612"/>
                </a:lnTo>
                <a:lnTo>
                  <a:pt x="422228" y="11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6037" y="3419855"/>
            <a:ext cx="447675" cy="388620"/>
          </a:xfrm>
          <a:custGeom>
            <a:avLst/>
            <a:gdLst/>
            <a:ahLst/>
            <a:cxnLst/>
            <a:rect l="l" t="t" r="r" b="b"/>
            <a:pathLst>
              <a:path w="447675" h="388620">
                <a:moveTo>
                  <a:pt x="356346" y="101520"/>
                </a:moveTo>
                <a:lnTo>
                  <a:pt x="314340" y="111125"/>
                </a:lnTo>
                <a:lnTo>
                  <a:pt x="274558" y="143922"/>
                </a:lnTo>
                <a:lnTo>
                  <a:pt x="238775" y="203200"/>
                </a:lnTo>
                <a:lnTo>
                  <a:pt x="216773" y="267112"/>
                </a:lnTo>
                <a:lnTo>
                  <a:pt x="214129" y="293854"/>
                </a:lnTo>
                <a:lnTo>
                  <a:pt x="217058" y="317119"/>
                </a:lnTo>
                <a:lnTo>
                  <a:pt x="235458" y="354076"/>
                </a:lnTo>
                <a:lnTo>
                  <a:pt x="268239" y="378841"/>
                </a:lnTo>
                <a:lnTo>
                  <a:pt x="305022" y="388477"/>
                </a:lnTo>
                <a:lnTo>
                  <a:pt x="323014" y="387538"/>
                </a:lnTo>
                <a:lnTo>
                  <a:pt x="371792" y="362600"/>
                </a:lnTo>
                <a:lnTo>
                  <a:pt x="387709" y="341296"/>
                </a:lnTo>
                <a:lnTo>
                  <a:pt x="304530" y="341296"/>
                </a:lnTo>
                <a:lnTo>
                  <a:pt x="297410" y="340500"/>
                </a:lnTo>
                <a:lnTo>
                  <a:pt x="270652" y="312547"/>
                </a:lnTo>
                <a:lnTo>
                  <a:pt x="269126" y="302831"/>
                </a:lnTo>
                <a:lnTo>
                  <a:pt x="269684" y="292354"/>
                </a:lnTo>
                <a:lnTo>
                  <a:pt x="288718" y="250713"/>
                </a:lnTo>
                <a:lnTo>
                  <a:pt x="318135" y="236712"/>
                </a:lnTo>
                <a:lnTo>
                  <a:pt x="392057" y="236712"/>
                </a:lnTo>
                <a:lnTo>
                  <a:pt x="384825" y="226329"/>
                </a:lnTo>
                <a:lnTo>
                  <a:pt x="372776" y="215223"/>
                </a:lnTo>
                <a:lnTo>
                  <a:pt x="358804" y="207010"/>
                </a:lnTo>
                <a:lnTo>
                  <a:pt x="300751" y="207010"/>
                </a:lnTo>
                <a:lnTo>
                  <a:pt x="312443" y="187082"/>
                </a:lnTo>
                <a:lnTo>
                  <a:pt x="342661" y="153543"/>
                </a:lnTo>
                <a:lnTo>
                  <a:pt x="360092" y="148463"/>
                </a:lnTo>
                <a:lnTo>
                  <a:pt x="439119" y="148463"/>
                </a:lnTo>
                <a:lnTo>
                  <a:pt x="433837" y="139350"/>
                </a:lnTo>
                <a:lnTo>
                  <a:pt x="424465" y="128587"/>
                </a:lnTo>
                <a:lnTo>
                  <a:pt x="412831" y="119348"/>
                </a:lnTo>
                <a:lnTo>
                  <a:pt x="398922" y="111633"/>
                </a:lnTo>
                <a:lnTo>
                  <a:pt x="377563" y="104106"/>
                </a:lnTo>
                <a:lnTo>
                  <a:pt x="356346" y="101520"/>
                </a:lnTo>
                <a:close/>
              </a:path>
              <a:path w="447675" h="388620">
                <a:moveTo>
                  <a:pt x="392057" y="236712"/>
                </a:moveTo>
                <a:lnTo>
                  <a:pt x="318135" y="236712"/>
                </a:lnTo>
                <a:lnTo>
                  <a:pt x="325574" y="237583"/>
                </a:lnTo>
                <a:lnTo>
                  <a:pt x="332882" y="240157"/>
                </a:lnTo>
                <a:lnTo>
                  <a:pt x="353754" y="272784"/>
                </a:lnTo>
                <a:lnTo>
                  <a:pt x="352917" y="282829"/>
                </a:lnTo>
                <a:lnTo>
                  <a:pt x="332660" y="326707"/>
                </a:lnTo>
                <a:lnTo>
                  <a:pt x="304530" y="341296"/>
                </a:lnTo>
                <a:lnTo>
                  <a:pt x="387709" y="341296"/>
                </a:lnTo>
                <a:lnTo>
                  <a:pt x="394731" y="328803"/>
                </a:lnTo>
                <a:lnTo>
                  <a:pt x="401851" y="309967"/>
                </a:lnTo>
                <a:lnTo>
                  <a:pt x="405304" y="291560"/>
                </a:lnTo>
                <a:lnTo>
                  <a:pt x="405090" y="273581"/>
                </a:lnTo>
                <a:lnTo>
                  <a:pt x="401208" y="256032"/>
                </a:lnTo>
                <a:lnTo>
                  <a:pt x="394303" y="239936"/>
                </a:lnTo>
                <a:lnTo>
                  <a:pt x="392057" y="236712"/>
                </a:lnTo>
                <a:close/>
              </a:path>
              <a:path w="447675" h="388620">
                <a:moveTo>
                  <a:pt x="5349" y="165481"/>
                </a:moveTo>
                <a:lnTo>
                  <a:pt x="1061" y="182792"/>
                </a:lnTo>
                <a:lnTo>
                  <a:pt x="0" y="199675"/>
                </a:lnTo>
                <a:lnTo>
                  <a:pt x="2153" y="216130"/>
                </a:lnTo>
                <a:lnTo>
                  <a:pt x="26971" y="260048"/>
                </a:lnTo>
                <a:lnTo>
                  <a:pt x="76176" y="287371"/>
                </a:lnTo>
                <a:lnTo>
                  <a:pt x="94916" y="290528"/>
                </a:lnTo>
                <a:lnTo>
                  <a:pt x="113514" y="289899"/>
                </a:lnTo>
                <a:lnTo>
                  <a:pt x="163591" y="267271"/>
                </a:lnTo>
                <a:lnTo>
                  <a:pt x="182530" y="242093"/>
                </a:lnTo>
                <a:lnTo>
                  <a:pt x="92392" y="242093"/>
                </a:lnTo>
                <a:lnTo>
                  <a:pt x="84453" y="241117"/>
                </a:lnTo>
                <a:lnTo>
                  <a:pt x="54252" y="209143"/>
                </a:lnTo>
                <a:lnTo>
                  <a:pt x="53761" y="201723"/>
                </a:lnTo>
                <a:lnTo>
                  <a:pt x="53829" y="199675"/>
                </a:lnTo>
                <a:lnTo>
                  <a:pt x="54633" y="191946"/>
                </a:lnTo>
                <a:lnTo>
                  <a:pt x="57038" y="182372"/>
                </a:lnTo>
                <a:lnTo>
                  <a:pt x="5349" y="165481"/>
                </a:lnTo>
                <a:close/>
              </a:path>
              <a:path w="447675" h="388620">
                <a:moveTo>
                  <a:pt x="117998" y="108077"/>
                </a:moveTo>
                <a:lnTo>
                  <a:pt x="93106" y="146812"/>
                </a:lnTo>
                <a:lnTo>
                  <a:pt x="100391" y="148171"/>
                </a:lnTo>
                <a:lnTo>
                  <a:pt x="106997" y="149780"/>
                </a:lnTo>
                <a:lnTo>
                  <a:pt x="137937" y="176657"/>
                </a:lnTo>
                <a:lnTo>
                  <a:pt x="139628" y="184848"/>
                </a:lnTo>
                <a:lnTo>
                  <a:pt x="139557" y="193421"/>
                </a:lnTo>
                <a:lnTo>
                  <a:pt x="123015" y="228568"/>
                </a:lnTo>
                <a:lnTo>
                  <a:pt x="92392" y="242093"/>
                </a:lnTo>
                <a:lnTo>
                  <a:pt x="182530" y="242093"/>
                </a:lnTo>
                <a:lnTo>
                  <a:pt x="184927" y="237998"/>
                </a:lnTo>
                <a:lnTo>
                  <a:pt x="189478" y="226117"/>
                </a:lnTo>
                <a:lnTo>
                  <a:pt x="191897" y="214296"/>
                </a:lnTo>
                <a:lnTo>
                  <a:pt x="192082" y="207010"/>
                </a:lnTo>
                <a:lnTo>
                  <a:pt x="192069" y="201723"/>
                </a:lnTo>
                <a:lnTo>
                  <a:pt x="173600" y="160325"/>
                </a:lnTo>
                <a:lnTo>
                  <a:pt x="164353" y="152146"/>
                </a:lnTo>
                <a:lnTo>
                  <a:pt x="186193" y="148645"/>
                </a:lnTo>
                <a:lnTo>
                  <a:pt x="204104" y="141192"/>
                </a:lnTo>
                <a:lnTo>
                  <a:pt x="218110" y="129786"/>
                </a:lnTo>
                <a:lnTo>
                  <a:pt x="227758" y="115149"/>
                </a:lnTo>
                <a:lnTo>
                  <a:pt x="145502" y="115149"/>
                </a:lnTo>
                <a:lnTo>
                  <a:pt x="136953" y="114649"/>
                </a:lnTo>
                <a:lnTo>
                  <a:pt x="127785" y="112291"/>
                </a:lnTo>
                <a:lnTo>
                  <a:pt x="117998" y="108077"/>
                </a:lnTo>
                <a:close/>
              </a:path>
              <a:path w="447675" h="388620">
                <a:moveTo>
                  <a:pt x="439119" y="148463"/>
                </a:moveTo>
                <a:lnTo>
                  <a:pt x="360092" y="148463"/>
                </a:lnTo>
                <a:lnTo>
                  <a:pt x="368450" y="149078"/>
                </a:lnTo>
                <a:lnTo>
                  <a:pt x="376570" y="151765"/>
                </a:lnTo>
                <a:lnTo>
                  <a:pt x="394636" y="180149"/>
                </a:lnTo>
                <a:lnTo>
                  <a:pt x="393755" y="187150"/>
                </a:lnTo>
                <a:lnTo>
                  <a:pt x="391683" y="194818"/>
                </a:lnTo>
                <a:lnTo>
                  <a:pt x="443245" y="212217"/>
                </a:lnTo>
                <a:lnTo>
                  <a:pt x="446674" y="195500"/>
                </a:lnTo>
                <a:lnTo>
                  <a:pt x="447313" y="182372"/>
                </a:lnTo>
                <a:lnTo>
                  <a:pt x="447417" y="179685"/>
                </a:lnTo>
                <a:lnTo>
                  <a:pt x="445531" y="165211"/>
                </a:lnTo>
                <a:lnTo>
                  <a:pt x="440959" y="151638"/>
                </a:lnTo>
                <a:lnTo>
                  <a:pt x="439119" y="148463"/>
                </a:lnTo>
                <a:close/>
              </a:path>
              <a:path w="447675" h="388620">
                <a:moveTo>
                  <a:pt x="329787" y="200152"/>
                </a:moveTo>
                <a:lnTo>
                  <a:pt x="315346" y="201914"/>
                </a:lnTo>
                <a:lnTo>
                  <a:pt x="300751" y="207010"/>
                </a:lnTo>
                <a:lnTo>
                  <a:pt x="358804" y="207010"/>
                </a:lnTo>
                <a:lnTo>
                  <a:pt x="358155" y="206629"/>
                </a:lnTo>
                <a:lnTo>
                  <a:pt x="344060" y="201723"/>
                </a:lnTo>
                <a:lnTo>
                  <a:pt x="329787" y="200152"/>
                </a:lnTo>
                <a:close/>
              </a:path>
              <a:path w="447675" h="388620">
                <a:moveTo>
                  <a:pt x="223723" y="47704"/>
                </a:moveTo>
                <a:lnTo>
                  <a:pt x="147494" y="47704"/>
                </a:lnTo>
                <a:lnTo>
                  <a:pt x="154043" y="48694"/>
                </a:lnTo>
                <a:lnTo>
                  <a:pt x="160543" y="51054"/>
                </a:lnTo>
                <a:lnTo>
                  <a:pt x="179546" y="80851"/>
                </a:lnTo>
                <a:lnTo>
                  <a:pt x="178389" y="87175"/>
                </a:lnTo>
                <a:lnTo>
                  <a:pt x="145502" y="115149"/>
                </a:lnTo>
                <a:lnTo>
                  <a:pt x="227758" y="115149"/>
                </a:lnTo>
                <a:lnTo>
                  <a:pt x="228234" y="114427"/>
                </a:lnTo>
                <a:lnTo>
                  <a:pt x="232586" y="101923"/>
                </a:lnTo>
                <a:lnTo>
                  <a:pt x="234378" y="88979"/>
                </a:lnTo>
                <a:lnTo>
                  <a:pt x="233574" y="75582"/>
                </a:lnTo>
                <a:lnTo>
                  <a:pt x="230139" y="61722"/>
                </a:lnTo>
                <a:lnTo>
                  <a:pt x="223723" y="47704"/>
                </a:lnTo>
                <a:close/>
              </a:path>
              <a:path w="447675" h="388620">
                <a:moveTo>
                  <a:pt x="138191" y="0"/>
                </a:moveTo>
                <a:lnTo>
                  <a:pt x="100345" y="9779"/>
                </a:lnTo>
                <a:lnTo>
                  <a:pt x="67833" y="41148"/>
                </a:lnTo>
                <a:lnTo>
                  <a:pt x="110759" y="70866"/>
                </a:lnTo>
                <a:lnTo>
                  <a:pt x="116020" y="63392"/>
                </a:lnTo>
                <a:lnTo>
                  <a:pt x="121697" y="57372"/>
                </a:lnTo>
                <a:lnTo>
                  <a:pt x="127779" y="52828"/>
                </a:lnTo>
                <a:lnTo>
                  <a:pt x="134254" y="49784"/>
                </a:lnTo>
                <a:lnTo>
                  <a:pt x="140898" y="48071"/>
                </a:lnTo>
                <a:lnTo>
                  <a:pt x="147494" y="47704"/>
                </a:lnTo>
                <a:lnTo>
                  <a:pt x="223723" y="47704"/>
                </a:lnTo>
                <a:lnTo>
                  <a:pt x="222805" y="45700"/>
                </a:lnTo>
                <a:lnTo>
                  <a:pt x="181371" y="10160"/>
                </a:lnTo>
                <a:lnTo>
                  <a:pt x="148957" y="623"/>
                </a:lnTo>
                <a:lnTo>
                  <a:pt x="13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5268" y="4629672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538372" y="0"/>
                </a:moveTo>
                <a:lnTo>
                  <a:pt x="472408" y="18998"/>
                </a:lnTo>
                <a:lnTo>
                  <a:pt x="10927" y="836662"/>
                </a:lnTo>
                <a:lnTo>
                  <a:pt x="0" y="871193"/>
                </a:lnTo>
                <a:lnTo>
                  <a:pt x="3038" y="906027"/>
                </a:lnTo>
                <a:lnTo>
                  <a:pt x="18911" y="937183"/>
                </a:lnTo>
                <a:lnTo>
                  <a:pt x="46487" y="960677"/>
                </a:lnTo>
                <a:lnTo>
                  <a:pt x="525658" y="1226234"/>
                </a:lnTo>
                <a:lnTo>
                  <a:pt x="560189" y="1237183"/>
                </a:lnTo>
                <a:lnTo>
                  <a:pt x="595016" y="1234141"/>
                </a:lnTo>
                <a:lnTo>
                  <a:pt x="626153" y="1218253"/>
                </a:lnTo>
                <a:lnTo>
                  <a:pt x="649610" y="1190661"/>
                </a:lnTo>
                <a:lnTo>
                  <a:pt x="1087633" y="400544"/>
                </a:lnTo>
                <a:lnTo>
                  <a:pt x="1098561" y="366014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5268" y="4629672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1087633" y="400544"/>
                </a:moveTo>
                <a:lnTo>
                  <a:pt x="1098561" y="366014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lnTo>
                  <a:pt x="503545" y="3081"/>
                </a:lnTo>
                <a:lnTo>
                  <a:pt x="472408" y="18998"/>
                </a:lnTo>
                <a:lnTo>
                  <a:pt x="448950" y="46595"/>
                </a:lnTo>
                <a:lnTo>
                  <a:pt x="10927" y="836662"/>
                </a:lnTo>
                <a:lnTo>
                  <a:pt x="0" y="871193"/>
                </a:lnTo>
                <a:lnTo>
                  <a:pt x="3038" y="906027"/>
                </a:lnTo>
                <a:lnTo>
                  <a:pt x="18911" y="937183"/>
                </a:lnTo>
                <a:lnTo>
                  <a:pt x="46487" y="960677"/>
                </a:lnTo>
                <a:lnTo>
                  <a:pt x="525658" y="1226234"/>
                </a:lnTo>
                <a:lnTo>
                  <a:pt x="560189" y="1237183"/>
                </a:lnTo>
                <a:lnTo>
                  <a:pt x="595016" y="1234141"/>
                </a:lnTo>
                <a:lnTo>
                  <a:pt x="626153" y="1218253"/>
                </a:lnTo>
                <a:lnTo>
                  <a:pt x="649610" y="1190661"/>
                </a:lnTo>
                <a:lnTo>
                  <a:pt x="1087633" y="4005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21735" y="4943855"/>
            <a:ext cx="400050" cy="412115"/>
          </a:xfrm>
          <a:custGeom>
            <a:avLst/>
            <a:gdLst/>
            <a:ahLst/>
            <a:cxnLst/>
            <a:rect l="l" t="t" r="r" b="b"/>
            <a:pathLst>
              <a:path w="400050" h="412114">
                <a:moveTo>
                  <a:pt x="386355" y="145545"/>
                </a:moveTo>
                <a:lnTo>
                  <a:pt x="302902" y="145545"/>
                </a:lnTo>
                <a:lnTo>
                  <a:pt x="310165" y="145954"/>
                </a:lnTo>
                <a:lnTo>
                  <a:pt x="317571" y="147935"/>
                </a:lnTo>
                <a:lnTo>
                  <a:pt x="345116" y="181119"/>
                </a:lnTo>
                <a:lnTo>
                  <a:pt x="344535" y="188420"/>
                </a:lnTo>
                <a:lnTo>
                  <a:pt x="320024" y="222857"/>
                </a:lnTo>
                <a:lnTo>
                  <a:pt x="270256" y="240446"/>
                </a:lnTo>
                <a:lnTo>
                  <a:pt x="247396" y="245872"/>
                </a:lnTo>
                <a:lnTo>
                  <a:pt x="218461" y="253059"/>
                </a:lnTo>
                <a:lnTo>
                  <a:pt x="173833" y="267624"/>
                </a:lnTo>
                <a:lnTo>
                  <a:pt x="133572" y="292084"/>
                </a:lnTo>
                <a:lnTo>
                  <a:pt x="113791" y="313690"/>
                </a:lnTo>
                <a:lnTo>
                  <a:pt x="283210" y="411607"/>
                </a:lnTo>
                <a:lnTo>
                  <a:pt x="309117" y="366649"/>
                </a:lnTo>
                <a:lnTo>
                  <a:pt x="213105" y="311277"/>
                </a:lnTo>
                <a:lnTo>
                  <a:pt x="218186" y="308356"/>
                </a:lnTo>
                <a:lnTo>
                  <a:pt x="259941" y="295993"/>
                </a:lnTo>
                <a:lnTo>
                  <a:pt x="292131" y="288619"/>
                </a:lnTo>
                <a:lnTo>
                  <a:pt x="305943" y="285051"/>
                </a:lnTo>
                <a:lnTo>
                  <a:pt x="347122" y="268636"/>
                </a:lnTo>
                <a:lnTo>
                  <a:pt x="377825" y="244284"/>
                </a:lnTo>
                <a:lnTo>
                  <a:pt x="399446" y="197913"/>
                </a:lnTo>
                <a:lnTo>
                  <a:pt x="399661" y="182163"/>
                </a:lnTo>
                <a:lnTo>
                  <a:pt x="396493" y="166116"/>
                </a:lnTo>
                <a:lnTo>
                  <a:pt x="389919" y="150592"/>
                </a:lnTo>
                <a:lnTo>
                  <a:pt x="386355" y="145545"/>
                </a:lnTo>
                <a:close/>
              </a:path>
              <a:path w="400050" h="412114">
                <a:moveTo>
                  <a:pt x="169712" y="65786"/>
                </a:moveTo>
                <a:lnTo>
                  <a:pt x="105155" y="65786"/>
                </a:lnTo>
                <a:lnTo>
                  <a:pt x="0" y="248031"/>
                </a:lnTo>
                <a:lnTo>
                  <a:pt x="48387" y="275971"/>
                </a:lnTo>
                <a:lnTo>
                  <a:pt x="169712" y="65786"/>
                </a:lnTo>
                <a:close/>
              </a:path>
              <a:path w="400050" h="412114">
                <a:moveTo>
                  <a:pt x="299104" y="96103"/>
                </a:moveTo>
                <a:lnTo>
                  <a:pt x="251269" y="109267"/>
                </a:lnTo>
                <a:lnTo>
                  <a:pt x="222503" y="138430"/>
                </a:lnTo>
                <a:lnTo>
                  <a:pt x="267969" y="171069"/>
                </a:lnTo>
                <a:lnTo>
                  <a:pt x="274780" y="161901"/>
                </a:lnTo>
                <a:lnTo>
                  <a:pt x="281686" y="154781"/>
                </a:lnTo>
                <a:lnTo>
                  <a:pt x="288686" y="149709"/>
                </a:lnTo>
                <a:lnTo>
                  <a:pt x="295783" y="146685"/>
                </a:lnTo>
                <a:lnTo>
                  <a:pt x="302902" y="145545"/>
                </a:lnTo>
                <a:lnTo>
                  <a:pt x="386355" y="145545"/>
                </a:lnTo>
                <a:lnTo>
                  <a:pt x="379904" y="136413"/>
                </a:lnTo>
                <a:lnTo>
                  <a:pt x="366436" y="123592"/>
                </a:lnTo>
                <a:lnTo>
                  <a:pt x="349503" y="112141"/>
                </a:lnTo>
                <a:lnTo>
                  <a:pt x="332529" y="103810"/>
                </a:lnTo>
                <a:lnTo>
                  <a:pt x="315722" y="98456"/>
                </a:lnTo>
                <a:lnTo>
                  <a:pt x="299104" y="96103"/>
                </a:lnTo>
                <a:close/>
              </a:path>
              <a:path w="400050" h="412114">
                <a:moveTo>
                  <a:pt x="46862" y="22606"/>
                </a:moveTo>
                <a:lnTo>
                  <a:pt x="21589" y="66421"/>
                </a:lnTo>
                <a:lnTo>
                  <a:pt x="42880" y="69732"/>
                </a:lnTo>
                <a:lnTo>
                  <a:pt x="63896" y="70723"/>
                </a:lnTo>
                <a:lnTo>
                  <a:pt x="84651" y="69403"/>
                </a:lnTo>
                <a:lnTo>
                  <a:pt x="105155" y="65786"/>
                </a:lnTo>
                <a:lnTo>
                  <a:pt x="169712" y="65786"/>
                </a:lnTo>
                <a:lnTo>
                  <a:pt x="193271" y="24971"/>
                </a:lnTo>
                <a:lnTo>
                  <a:pt x="71802" y="24971"/>
                </a:lnTo>
                <a:lnTo>
                  <a:pt x="58719" y="24342"/>
                </a:lnTo>
                <a:lnTo>
                  <a:pt x="46862" y="22606"/>
                </a:lnTo>
                <a:close/>
              </a:path>
              <a:path w="400050" h="412114">
                <a:moveTo>
                  <a:pt x="155321" y="0"/>
                </a:moveTo>
                <a:lnTo>
                  <a:pt x="117030" y="19716"/>
                </a:lnTo>
                <a:lnTo>
                  <a:pt x="71802" y="24971"/>
                </a:lnTo>
                <a:lnTo>
                  <a:pt x="193271" y="24971"/>
                </a:lnTo>
                <a:lnTo>
                  <a:pt x="194563" y="22733"/>
                </a:lnTo>
                <a:lnTo>
                  <a:pt x="155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611663" y="533400"/>
            <a:ext cx="81534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4000" b="1" spc="-3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1210" y="3015257"/>
            <a:ext cx="1005205" cy="1219835"/>
          </a:xfrm>
          <a:custGeom>
            <a:avLst/>
            <a:gdLst/>
            <a:ahLst/>
            <a:cxnLst/>
            <a:rect l="l" t="t" r="r" b="b"/>
            <a:pathLst>
              <a:path w="1005205" h="1219835">
                <a:moveTo>
                  <a:pt x="609166" y="0"/>
                </a:moveTo>
                <a:lnTo>
                  <a:pt x="59816" y="192381"/>
                </a:lnTo>
                <a:lnTo>
                  <a:pt x="8436" y="239402"/>
                </a:lnTo>
                <a:lnTo>
                  <a:pt x="0" y="273284"/>
                </a:lnTo>
                <a:lnTo>
                  <a:pt x="5396" y="309094"/>
                </a:lnTo>
                <a:lnTo>
                  <a:pt x="315048" y="1159740"/>
                </a:lnTo>
                <a:lnTo>
                  <a:pt x="333891" y="1190595"/>
                </a:lnTo>
                <a:lnTo>
                  <a:pt x="362125" y="1211127"/>
                </a:lnTo>
                <a:lnTo>
                  <a:pt x="395995" y="1219586"/>
                </a:lnTo>
                <a:lnTo>
                  <a:pt x="431748" y="1214223"/>
                </a:lnTo>
                <a:lnTo>
                  <a:pt x="945400" y="1027279"/>
                </a:lnTo>
                <a:lnTo>
                  <a:pt x="976235" y="1008399"/>
                </a:lnTo>
                <a:lnTo>
                  <a:pt x="996723" y="980162"/>
                </a:lnTo>
                <a:lnTo>
                  <a:pt x="1005139" y="946304"/>
                </a:lnTo>
                <a:lnTo>
                  <a:pt x="999756" y="910566"/>
                </a:lnTo>
                <a:lnTo>
                  <a:pt x="690130" y="59793"/>
                </a:lnTo>
                <a:lnTo>
                  <a:pt x="671252" y="28940"/>
                </a:lnTo>
                <a:lnTo>
                  <a:pt x="643019" y="8421"/>
                </a:lnTo>
                <a:lnTo>
                  <a:pt x="60916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210" y="3015257"/>
            <a:ext cx="1005205" cy="1219835"/>
          </a:xfrm>
          <a:custGeom>
            <a:avLst/>
            <a:gdLst/>
            <a:ahLst/>
            <a:cxnLst/>
            <a:rect l="l" t="t" r="r" b="b"/>
            <a:pathLst>
              <a:path w="1005205" h="1219835">
                <a:moveTo>
                  <a:pt x="5396" y="309094"/>
                </a:moveTo>
                <a:lnTo>
                  <a:pt x="8436" y="239402"/>
                </a:lnTo>
                <a:lnTo>
                  <a:pt x="59816" y="192381"/>
                </a:lnTo>
                <a:lnTo>
                  <a:pt x="573429" y="5437"/>
                </a:lnTo>
                <a:lnTo>
                  <a:pt x="609166" y="0"/>
                </a:lnTo>
                <a:lnTo>
                  <a:pt x="643019" y="8421"/>
                </a:lnTo>
                <a:lnTo>
                  <a:pt x="671252" y="28940"/>
                </a:lnTo>
                <a:lnTo>
                  <a:pt x="690130" y="59793"/>
                </a:lnTo>
                <a:lnTo>
                  <a:pt x="999756" y="910566"/>
                </a:lnTo>
                <a:lnTo>
                  <a:pt x="1005139" y="946304"/>
                </a:lnTo>
                <a:lnTo>
                  <a:pt x="996723" y="980162"/>
                </a:lnTo>
                <a:lnTo>
                  <a:pt x="976235" y="1008399"/>
                </a:lnTo>
                <a:lnTo>
                  <a:pt x="945400" y="1027279"/>
                </a:lnTo>
                <a:lnTo>
                  <a:pt x="431748" y="1214223"/>
                </a:lnTo>
                <a:lnTo>
                  <a:pt x="395995" y="1219586"/>
                </a:lnTo>
                <a:lnTo>
                  <a:pt x="362125" y="1211127"/>
                </a:lnTo>
                <a:lnTo>
                  <a:pt x="333891" y="1190595"/>
                </a:lnTo>
                <a:lnTo>
                  <a:pt x="315048" y="1159740"/>
                </a:lnTo>
                <a:lnTo>
                  <a:pt x="5396" y="3090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575" y="2904489"/>
            <a:ext cx="831850" cy="1144270"/>
          </a:xfrm>
          <a:custGeom>
            <a:avLst/>
            <a:gdLst/>
            <a:ahLst/>
            <a:cxnLst/>
            <a:rect l="l" t="t" r="r" b="b"/>
            <a:pathLst>
              <a:path w="831850" h="1144270">
                <a:moveTo>
                  <a:pt x="620394" y="0"/>
                </a:moveTo>
                <a:lnTo>
                  <a:pt x="79121" y="66548"/>
                </a:lnTo>
                <a:lnTo>
                  <a:pt x="18605" y="100774"/>
                </a:lnTo>
                <a:lnTo>
                  <a:pt x="0" y="167767"/>
                </a:lnTo>
                <a:lnTo>
                  <a:pt x="110236" y="1065149"/>
                </a:lnTo>
                <a:lnTo>
                  <a:pt x="121622" y="1099371"/>
                </a:lnTo>
                <a:lnTo>
                  <a:pt x="144462" y="1125664"/>
                </a:lnTo>
                <a:lnTo>
                  <a:pt x="175494" y="1141479"/>
                </a:lnTo>
                <a:lnTo>
                  <a:pt x="211455" y="1144270"/>
                </a:lnTo>
                <a:lnTo>
                  <a:pt x="752729" y="1077722"/>
                </a:lnTo>
                <a:lnTo>
                  <a:pt x="786951" y="1066335"/>
                </a:lnTo>
                <a:lnTo>
                  <a:pt x="813244" y="1043495"/>
                </a:lnTo>
                <a:lnTo>
                  <a:pt x="829059" y="1012463"/>
                </a:lnTo>
                <a:lnTo>
                  <a:pt x="831850" y="976503"/>
                </a:lnTo>
                <a:lnTo>
                  <a:pt x="721613" y="79121"/>
                </a:lnTo>
                <a:lnTo>
                  <a:pt x="710227" y="44898"/>
                </a:lnTo>
                <a:lnTo>
                  <a:pt x="687387" y="18605"/>
                </a:lnTo>
                <a:lnTo>
                  <a:pt x="656355" y="2790"/>
                </a:lnTo>
                <a:lnTo>
                  <a:pt x="62039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5575" y="2904489"/>
            <a:ext cx="831850" cy="1144270"/>
          </a:xfrm>
          <a:custGeom>
            <a:avLst/>
            <a:gdLst/>
            <a:ahLst/>
            <a:cxnLst/>
            <a:rect l="l" t="t" r="r" b="b"/>
            <a:pathLst>
              <a:path w="831850" h="1144270">
                <a:moveTo>
                  <a:pt x="0" y="167767"/>
                </a:moveTo>
                <a:lnTo>
                  <a:pt x="18605" y="100774"/>
                </a:lnTo>
                <a:lnTo>
                  <a:pt x="79121" y="66548"/>
                </a:lnTo>
                <a:lnTo>
                  <a:pt x="620394" y="0"/>
                </a:lnTo>
                <a:lnTo>
                  <a:pt x="656355" y="2790"/>
                </a:lnTo>
                <a:lnTo>
                  <a:pt x="687387" y="18605"/>
                </a:lnTo>
                <a:lnTo>
                  <a:pt x="710227" y="44898"/>
                </a:lnTo>
                <a:lnTo>
                  <a:pt x="721613" y="79121"/>
                </a:lnTo>
                <a:lnTo>
                  <a:pt x="831850" y="976503"/>
                </a:lnTo>
                <a:lnTo>
                  <a:pt x="829059" y="1012463"/>
                </a:lnTo>
                <a:lnTo>
                  <a:pt x="813244" y="1043495"/>
                </a:lnTo>
                <a:lnTo>
                  <a:pt x="786951" y="1066335"/>
                </a:lnTo>
                <a:lnTo>
                  <a:pt x="752729" y="1077722"/>
                </a:lnTo>
                <a:lnTo>
                  <a:pt x="211455" y="1144270"/>
                </a:lnTo>
                <a:lnTo>
                  <a:pt x="175494" y="1141479"/>
                </a:lnTo>
                <a:lnTo>
                  <a:pt x="144462" y="1125664"/>
                </a:lnTo>
                <a:lnTo>
                  <a:pt x="121622" y="1099371"/>
                </a:lnTo>
                <a:lnTo>
                  <a:pt x="110236" y="1065149"/>
                </a:lnTo>
                <a:lnTo>
                  <a:pt x="0" y="16776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4831" y="3291760"/>
            <a:ext cx="222250" cy="294005"/>
          </a:xfrm>
          <a:custGeom>
            <a:avLst/>
            <a:gdLst/>
            <a:ahLst/>
            <a:cxnLst/>
            <a:rect l="l" t="t" r="r" b="b"/>
            <a:pathLst>
              <a:path w="222250" h="294004">
                <a:moveTo>
                  <a:pt x="97207" y="0"/>
                </a:moveTo>
                <a:lnTo>
                  <a:pt x="46430" y="14864"/>
                </a:lnTo>
                <a:lnTo>
                  <a:pt x="15841" y="44150"/>
                </a:lnTo>
                <a:lnTo>
                  <a:pt x="263" y="87532"/>
                </a:lnTo>
                <a:lnTo>
                  <a:pt x="0" y="115188"/>
                </a:lnTo>
                <a:lnTo>
                  <a:pt x="5055" y="146917"/>
                </a:lnTo>
                <a:lnTo>
                  <a:pt x="28928" y="216475"/>
                </a:lnTo>
                <a:lnTo>
                  <a:pt x="60646" y="264965"/>
                </a:lnTo>
                <a:lnTo>
                  <a:pt x="98112" y="288925"/>
                </a:lnTo>
                <a:lnTo>
                  <a:pt x="117816" y="293449"/>
                </a:lnTo>
                <a:lnTo>
                  <a:pt x="137979" y="293306"/>
                </a:lnTo>
                <a:lnTo>
                  <a:pt x="176612" y="280521"/>
                </a:lnTo>
                <a:lnTo>
                  <a:pt x="210793" y="245504"/>
                </a:lnTo>
                <a:lnTo>
                  <a:pt x="138461" y="245504"/>
                </a:lnTo>
                <a:lnTo>
                  <a:pt x="130584" y="245300"/>
                </a:lnTo>
                <a:lnTo>
                  <a:pt x="93693" y="215393"/>
                </a:lnTo>
                <a:lnTo>
                  <a:pt x="84359" y="182102"/>
                </a:lnTo>
                <a:lnTo>
                  <a:pt x="84857" y="172886"/>
                </a:lnTo>
                <a:lnTo>
                  <a:pt x="115476" y="142319"/>
                </a:lnTo>
                <a:lnTo>
                  <a:pt x="62664" y="142319"/>
                </a:lnTo>
                <a:lnTo>
                  <a:pt x="57214" y="119886"/>
                </a:lnTo>
                <a:lnTo>
                  <a:pt x="54233" y="101155"/>
                </a:lnTo>
                <a:lnTo>
                  <a:pt x="53722" y="86115"/>
                </a:lnTo>
                <a:lnTo>
                  <a:pt x="55679" y="74755"/>
                </a:lnTo>
                <a:lnTo>
                  <a:pt x="87163" y="47069"/>
                </a:lnTo>
                <a:lnTo>
                  <a:pt x="168786" y="47069"/>
                </a:lnTo>
                <a:lnTo>
                  <a:pt x="159620" y="32662"/>
                </a:lnTo>
                <a:lnTo>
                  <a:pt x="149271" y="20875"/>
                </a:lnTo>
                <a:lnTo>
                  <a:pt x="137737" y="11707"/>
                </a:lnTo>
                <a:lnTo>
                  <a:pt x="125021" y="5159"/>
                </a:lnTo>
                <a:lnTo>
                  <a:pt x="111410" y="1252"/>
                </a:lnTo>
                <a:lnTo>
                  <a:pt x="97207" y="0"/>
                </a:lnTo>
                <a:close/>
              </a:path>
              <a:path w="222250" h="294004">
                <a:moveTo>
                  <a:pt x="204175" y="142033"/>
                </a:moveTo>
                <a:lnTo>
                  <a:pt x="124337" y="142033"/>
                </a:lnTo>
                <a:lnTo>
                  <a:pt x="131928" y="143771"/>
                </a:lnTo>
                <a:lnTo>
                  <a:pt x="139398" y="147272"/>
                </a:lnTo>
                <a:lnTo>
                  <a:pt x="163464" y="183086"/>
                </a:lnTo>
                <a:lnTo>
                  <a:pt x="168620" y="215858"/>
                </a:lnTo>
                <a:lnTo>
                  <a:pt x="166639" y="223980"/>
                </a:lnTo>
                <a:lnTo>
                  <a:pt x="138461" y="245504"/>
                </a:lnTo>
                <a:lnTo>
                  <a:pt x="210793" y="245504"/>
                </a:lnTo>
                <a:lnTo>
                  <a:pt x="213490" y="240998"/>
                </a:lnTo>
                <a:lnTo>
                  <a:pt x="219581" y="223446"/>
                </a:lnTo>
                <a:lnTo>
                  <a:pt x="221853" y="204882"/>
                </a:lnTo>
                <a:lnTo>
                  <a:pt x="220305" y="185294"/>
                </a:lnTo>
                <a:lnTo>
                  <a:pt x="214937" y="164671"/>
                </a:lnTo>
                <a:lnTo>
                  <a:pt x="206922" y="146190"/>
                </a:lnTo>
                <a:lnTo>
                  <a:pt x="204175" y="142033"/>
                </a:lnTo>
                <a:close/>
              </a:path>
              <a:path w="222250" h="294004">
                <a:moveTo>
                  <a:pt x="136525" y="97869"/>
                </a:moveTo>
                <a:lnTo>
                  <a:pt x="90116" y="108368"/>
                </a:lnTo>
                <a:lnTo>
                  <a:pt x="62664" y="142319"/>
                </a:lnTo>
                <a:lnTo>
                  <a:pt x="115476" y="142319"/>
                </a:lnTo>
                <a:lnTo>
                  <a:pt x="116625" y="142057"/>
                </a:lnTo>
                <a:lnTo>
                  <a:pt x="204175" y="142033"/>
                </a:lnTo>
                <a:lnTo>
                  <a:pt x="196591" y="130555"/>
                </a:lnTo>
                <a:lnTo>
                  <a:pt x="183943" y="117754"/>
                </a:lnTo>
                <a:lnTo>
                  <a:pt x="168976" y="107775"/>
                </a:lnTo>
                <a:lnTo>
                  <a:pt x="152800" y="101060"/>
                </a:lnTo>
                <a:lnTo>
                  <a:pt x="136525" y="97869"/>
                </a:lnTo>
                <a:close/>
              </a:path>
              <a:path w="222250" h="294004">
                <a:moveTo>
                  <a:pt x="168786" y="47069"/>
                </a:moveTo>
                <a:lnTo>
                  <a:pt x="87163" y="47069"/>
                </a:lnTo>
                <a:lnTo>
                  <a:pt x="94859" y="47196"/>
                </a:lnTo>
                <a:lnTo>
                  <a:pt x="101844" y="50371"/>
                </a:lnTo>
                <a:lnTo>
                  <a:pt x="106885" y="53468"/>
                </a:lnTo>
                <a:lnTo>
                  <a:pt x="111529" y="57816"/>
                </a:lnTo>
                <a:lnTo>
                  <a:pt x="115776" y="63426"/>
                </a:lnTo>
                <a:lnTo>
                  <a:pt x="119624" y="70310"/>
                </a:lnTo>
                <a:lnTo>
                  <a:pt x="168786" y="4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6550" y="3205438"/>
            <a:ext cx="408940" cy="319405"/>
          </a:xfrm>
          <a:custGeom>
            <a:avLst/>
            <a:gdLst/>
            <a:ahLst/>
            <a:cxnLst/>
            <a:rect l="l" t="t" r="r" b="b"/>
            <a:pathLst>
              <a:path w="408939" h="319404">
                <a:moveTo>
                  <a:pt x="128832" y="110404"/>
                </a:moveTo>
                <a:lnTo>
                  <a:pt x="72643" y="110404"/>
                </a:lnTo>
                <a:lnTo>
                  <a:pt x="98170" y="319319"/>
                </a:lnTo>
                <a:lnTo>
                  <a:pt x="153669" y="312461"/>
                </a:lnTo>
                <a:lnTo>
                  <a:pt x="128832" y="110404"/>
                </a:lnTo>
                <a:close/>
              </a:path>
              <a:path w="408939" h="319404">
                <a:moveTo>
                  <a:pt x="117982" y="22139"/>
                </a:moveTo>
                <a:lnTo>
                  <a:pt x="73025" y="27727"/>
                </a:lnTo>
                <a:lnTo>
                  <a:pt x="68853" y="41233"/>
                </a:lnTo>
                <a:lnTo>
                  <a:pt x="62611" y="54143"/>
                </a:lnTo>
                <a:lnTo>
                  <a:pt x="32432" y="88892"/>
                </a:lnTo>
                <a:lnTo>
                  <a:pt x="0" y="110912"/>
                </a:lnTo>
                <a:lnTo>
                  <a:pt x="6096" y="161204"/>
                </a:lnTo>
                <a:lnTo>
                  <a:pt x="25102" y="151034"/>
                </a:lnTo>
                <a:lnTo>
                  <a:pt x="42513" y="139186"/>
                </a:lnTo>
                <a:lnTo>
                  <a:pt x="58352" y="125646"/>
                </a:lnTo>
                <a:lnTo>
                  <a:pt x="72643" y="110404"/>
                </a:lnTo>
                <a:lnTo>
                  <a:pt x="128832" y="110404"/>
                </a:lnTo>
                <a:lnTo>
                  <a:pt x="117982" y="22139"/>
                </a:lnTo>
                <a:close/>
              </a:path>
              <a:path w="408939" h="319404">
                <a:moveTo>
                  <a:pt x="313818" y="0"/>
                </a:moveTo>
                <a:lnTo>
                  <a:pt x="274103" y="4835"/>
                </a:lnTo>
                <a:lnTo>
                  <a:pt x="231901" y="38268"/>
                </a:lnTo>
                <a:lnTo>
                  <a:pt x="216392" y="88163"/>
                </a:lnTo>
                <a:lnTo>
                  <a:pt x="215024" y="121082"/>
                </a:lnTo>
                <a:lnTo>
                  <a:pt x="217931" y="159299"/>
                </a:lnTo>
                <a:lnTo>
                  <a:pt x="224289" y="197488"/>
                </a:lnTo>
                <a:lnTo>
                  <a:pt x="244292" y="253722"/>
                </a:lnTo>
                <a:lnTo>
                  <a:pt x="273653" y="284198"/>
                </a:lnTo>
                <a:lnTo>
                  <a:pt x="309657" y="296251"/>
                </a:lnTo>
                <a:lnTo>
                  <a:pt x="329945" y="295824"/>
                </a:lnTo>
                <a:lnTo>
                  <a:pt x="366442" y="283839"/>
                </a:lnTo>
                <a:lnTo>
                  <a:pt x="395102" y="250739"/>
                </a:lnTo>
                <a:lnTo>
                  <a:pt x="317626" y="250739"/>
                </a:lnTo>
                <a:lnTo>
                  <a:pt x="311404" y="249342"/>
                </a:lnTo>
                <a:lnTo>
                  <a:pt x="286043" y="210774"/>
                </a:lnTo>
                <a:lnTo>
                  <a:pt x="275970" y="152695"/>
                </a:lnTo>
                <a:lnTo>
                  <a:pt x="272049" y="108991"/>
                </a:lnTo>
                <a:lnTo>
                  <a:pt x="271845" y="92527"/>
                </a:lnTo>
                <a:lnTo>
                  <a:pt x="272795" y="79670"/>
                </a:lnTo>
                <a:lnTo>
                  <a:pt x="299338" y="46523"/>
                </a:lnTo>
                <a:lnTo>
                  <a:pt x="306069" y="45761"/>
                </a:lnTo>
                <a:lnTo>
                  <a:pt x="379920" y="45761"/>
                </a:lnTo>
                <a:lnTo>
                  <a:pt x="377975" y="41665"/>
                </a:lnTo>
                <a:lnTo>
                  <a:pt x="363093" y="22520"/>
                </a:lnTo>
                <a:lnTo>
                  <a:pt x="348525" y="10997"/>
                </a:lnTo>
                <a:lnTo>
                  <a:pt x="332089" y="3486"/>
                </a:lnTo>
                <a:lnTo>
                  <a:pt x="313818" y="0"/>
                </a:lnTo>
                <a:close/>
              </a:path>
              <a:path w="408939" h="319404">
                <a:moveTo>
                  <a:pt x="379920" y="45761"/>
                </a:moveTo>
                <a:lnTo>
                  <a:pt x="306069" y="45761"/>
                </a:lnTo>
                <a:lnTo>
                  <a:pt x="312293" y="47158"/>
                </a:lnTo>
                <a:lnTo>
                  <a:pt x="318007" y="50714"/>
                </a:lnTo>
                <a:lnTo>
                  <a:pt x="337724" y="85853"/>
                </a:lnTo>
                <a:lnTo>
                  <a:pt x="347725" y="143932"/>
                </a:lnTo>
                <a:lnTo>
                  <a:pt x="351647" y="187573"/>
                </a:lnTo>
                <a:lnTo>
                  <a:pt x="351851" y="203993"/>
                </a:lnTo>
                <a:lnTo>
                  <a:pt x="350900" y="216830"/>
                </a:lnTo>
                <a:lnTo>
                  <a:pt x="324357" y="249850"/>
                </a:lnTo>
                <a:lnTo>
                  <a:pt x="317626" y="250739"/>
                </a:lnTo>
                <a:lnTo>
                  <a:pt x="395102" y="250739"/>
                </a:lnTo>
                <a:lnTo>
                  <a:pt x="401675" y="235850"/>
                </a:lnTo>
                <a:lnTo>
                  <a:pt x="407304" y="208147"/>
                </a:lnTo>
                <a:lnTo>
                  <a:pt x="408672" y="175133"/>
                </a:lnTo>
                <a:lnTo>
                  <a:pt x="405764" y="136820"/>
                </a:lnTo>
                <a:lnTo>
                  <a:pt x="399311" y="98815"/>
                </a:lnTo>
                <a:lnTo>
                  <a:pt x="390048" y="67097"/>
                </a:lnTo>
                <a:lnTo>
                  <a:pt x="379920" y="4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8028" y="3124200"/>
            <a:ext cx="901700" cy="1176655"/>
          </a:xfrm>
          <a:custGeom>
            <a:avLst/>
            <a:gdLst/>
            <a:ahLst/>
            <a:cxnLst/>
            <a:rect l="l" t="t" r="r" b="b"/>
            <a:pathLst>
              <a:path w="901700" h="1176654">
                <a:moveTo>
                  <a:pt x="260068" y="0"/>
                </a:moveTo>
                <a:lnTo>
                  <a:pt x="202588" y="37302"/>
                </a:lnTo>
                <a:lnTo>
                  <a:pt x="351" y="954446"/>
                </a:lnTo>
                <a:lnTo>
                  <a:pt x="0" y="990639"/>
                </a:lnTo>
                <a:lnTo>
                  <a:pt x="13067" y="1023010"/>
                </a:lnTo>
                <a:lnTo>
                  <a:pt x="37302" y="1048119"/>
                </a:lnTo>
                <a:lnTo>
                  <a:pt x="70455" y="1062523"/>
                </a:lnTo>
                <a:lnTo>
                  <a:pt x="605125" y="1176061"/>
                </a:lnTo>
                <a:lnTo>
                  <a:pt x="641262" y="1176484"/>
                </a:lnTo>
                <a:lnTo>
                  <a:pt x="673625" y="1163441"/>
                </a:lnTo>
                <a:lnTo>
                  <a:pt x="698726" y="1139182"/>
                </a:lnTo>
                <a:lnTo>
                  <a:pt x="713075" y="1105957"/>
                </a:lnTo>
                <a:lnTo>
                  <a:pt x="901035" y="222037"/>
                </a:lnTo>
                <a:lnTo>
                  <a:pt x="901384" y="185844"/>
                </a:lnTo>
                <a:lnTo>
                  <a:pt x="888303" y="153473"/>
                </a:lnTo>
                <a:lnTo>
                  <a:pt x="864030" y="128365"/>
                </a:lnTo>
                <a:lnTo>
                  <a:pt x="830804" y="113960"/>
                </a:lnTo>
                <a:lnTo>
                  <a:pt x="296261" y="422"/>
                </a:lnTo>
                <a:lnTo>
                  <a:pt x="26006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8028" y="3124200"/>
            <a:ext cx="901700" cy="1176655"/>
          </a:xfrm>
          <a:custGeom>
            <a:avLst/>
            <a:gdLst/>
            <a:ahLst/>
            <a:cxnLst/>
            <a:rect l="l" t="t" r="r" b="b"/>
            <a:pathLst>
              <a:path w="901700" h="1176654">
                <a:moveTo>
                  <a:pt x="188184" y="70526"/>
                </a:moveTo>
                <a:lnTo>
                  <a:pt x="202588" y="37302"/>
                </a:lnTo>
                <a:lnTo>
                  <a:pt x="227697" y="13043"/>
                </a:lnTo>
                <a:lnTo>
                  <a:pt x="260068" y="0"/>
                </a:lnTo>
                <a:lnTo>
                  <a:pt x="296261" y="422"/>
                </a:lnTo>
                <a:lnTo>
                  <a:pt x="830804" y="113960"/>
                </a:lnTo>
                <a:lnTo>
                  <a:pt x="864030" y="128365"/>
                </a:lnTo>
                <a:lnTo>
                  <a:pt x="888303" y="153473"/>
                </a:lnTo>
                <a:lnTo>
                  <a:pt x="901384" y="185844"/>
                </a:lnTo>
                <a:lnTo>
                  <a:pt x="901035" y="222037"/>
                </a:lnTo>
                <a:lnTo>
                  <a:pt x="713075" y="1105957"/>
                </a:lnTo>
                <a:lnTo>
                  <a:pt x="698726" y="1139182"/>
                </a:lnTo>
                <a:lnTo>
                  <a:pt x="673625" y="1163441"/>
                </a:lnTo>
                <a:lnTo>
                  <a:pt x="641262" y="1176484"/>
                </a:lnTo>
                <a:lnTo>
                  <a:pt x="605125" y="1176061"/>
                </a:lnTo>
                <a:lnTo>
                  <a:pt x="70455" y="1062523"/>
                </a:lnTo>
                <a:lnTo>
                  <a:pt x="37302" y="1048119"/>
                </a:lnTo>
                <a:lnTo>
                  <a:pt x="13067" y="1023010"/>
                </a:lnTo>
                <a:lnTo>
                  <a:pt x="0" y="990639"/>
                </a:lnTo>
                <a:lnTo>
                  <a:pt x="351" y="954446"/>
                </a:lnTo>
                <a:lnTo>
                  <a:pt x="188184" y="705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5850" y="3308151"/>
            <a:ext cx="1098550" cy="1237615"/>
          </a:xfrm>
          <a:custGeom>
            <a:avLst/>
            <a:gdLst/>
            <a:ahLst/>
            <a:cxnLst/>
            <a:rect l="l" t="t" r="r" b="b"/>
            <a:pathLst>
              <a:path w="1098550" h="1237614">
                <a:moveTo>
                  <a:pt x="538424" y="0"/>
                </a:moveTo>
                <a:lnTo>
                  <a:pt x="472408" y="18998"/>
                </a:lnTo>
                <a:lnTo>
                  <a:pt x="10981" y="836662"/>
                </a:lnTo>
                <a:lnTo>
                  <a:pt x="0" y="871192"/>
                </a:lnTo>
                <a:lnTo>
                  <a:pt x="3044" y="906019"/>
                </a:lnTo>
                <a:lnTo>
                  <a:pt x="18946" y="937156"/>
                </a:lnTo>
                <a:lnTo>
                  <a:pt x="46541" y="960614"/>
                </a:lnTo>
                <a:lnTo>
                  <a:pt x="525585" y="1226298"/>
                </a:lnTo>
                <a:lnTo>
                  <a:pt x="560117" y="1237206"/>
                </a:lnTo>
                <a:lnTo>
                  <a:pt x="594959" y="1234124"/>
                </a:lnTo>
                <a:lnTo>
                  <a:pt x="626133" y="1218207"/>
                </a:lnTo>
                <a:lnTo>
                  <a:pt x="649664" y="1190611"/>
                </a:lnTo>
                <a:lnTo>
                  <a:pt x="1087560" y="400544"/>
                </a:lnTo>
                <a:lnTo>
                  <a:pt x="1098542" y="366013"/>
                </a:lnTo>
                <a:lnTo>
                  <a:pt x="1095498" y="331186"/>
                </a:lnTo>
                <a:lnTo>
                  <a:pt x="1079595" y="300049"/>
                </a:lnTo>
                <a:lnTo>
                  <a:pt x="1052000" y="276592"/>
                </a:lnTo>
                <a:lnTo>
                  <a:pt x="572956" y="10908"/>
                </a:lnTo>
                <a:lnTo>
                  <a:pt x="53842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5850" y="3308151"/>
            <a:ext cx="1098550" cy="1237615"/>
          </a:xfrm>
          <a:custGeom>
            <a:avLst/>
            <a:gdLst/>
            <a:ahLst/>
            <a:cxnLst/>
            <a:rect l="l" t="t" r="r" b="b"/>
            <a:pathLst>
              <a:path w="1098550" h="1237614">
                <a:moveTo>
                  <a:pt x="1087560" y="400544"/>
                </a:moveTo>
                <a:lnTo>
                  <a:pt x="1098542" y="366013"/>
                </a:lnTo>
                <a:lnTo>
                  <a:pt x="1095498" y="331186"/>
                </a:lnTo>
                <a:lnTo>
                  <a:pt x="1079595" y="300049"/>
                </a:lnTo>
                <a:lnTo>
                  <a:pt x="1052000" y="276592"/>
                </a:lnTo>
                <a:lnTo>
                  <a:pt x="572956" y="10908"/>
                </a:lnTo>
                <a:lnTo>
                  <a:pt x="538424" y="0"/>
                </a:lnTo>
                <a:lnTo>
                  <a:pt x="503582" y="3081"/>
                </a:lnTo>
                <a:lnTo>
                  <a:pt x="472408" y="18998"/>
                </a:lnTo>
                <a:lnTo>
                  <a:pt x="448877" y="46595"/>
                </a:lnTo>
                <a:lnTo>
                  <a:pt x="10981" y="836662"/>
                </a:lnTo>
                <a:lnTo>
                  <a:pt x="0" y="871192"/>
                </a:lnTo>
                <a:lnTo>
                  <a:pt x="3044" y="906019"/>
                </a:lnTo>
                <a:lnTo>
                  <a:pt x="18946" y="937156"/>
                </a:lnTo>
                <a:lnTo>
                  <a:pt x="46541" y="960614"/>
                </a:lnTo>
                <a:lnTo>
                  <a:pt x="525585" y="1226298"/>
                </a:lnTo>
                <a:lnTo>
                  <a:pt x="560117" y="1237206"/>
                </a:lnTo>
                <a:lnTo>
                  <a:pt x="594959" y="1234124"/>
                </a:lnTo>
                <a:lnTo>
                  <a:pt x="626133" y="1218207"/>
                </a:lnTo>
                <a:lnTo>
                  <a:pt x="649664" y="1190611"/>
                </a:lnTo>
                <a:lnTo>
                  <a:pt x="1087560" y="4005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9270" y="3416407"/>
            <a:ext cx="443230" cy="332105"/>
          </a:xfrm>
          <a:custGeom>
            <a:avLst/>
            <a:gdLst/>
            <a:ahLst/>
            <a:cxnLst/>
            <a:rect l="l" t="t" r="r" b="b"/>
            <a:pathLst>
              <a:path w="443229" h="332104">
                <a:moveTo>
                  <a:pt x="215159" y="46527"/>
                </a:moveTo>
                <a:lnTo>
                  <a:pt x="126817" y="46527"/>
                </a:lnTo>
                <a:lnTo>
                  <a:pt x="135127" y="47051"/>
                </a:lnTo>
                <a:lnTo>
                  <a:pt x="143339" y="48837"/>
                </a:lnTo>
                <a:lnTo>
                  <a:pt x="167753" y="81823"/>
                </a:lnTo>
                <a:lnTo>
                  <a:pt x="167131" y="90612"/>
                </a:lnTo>
                <a:lnTo>
                  <a:pt x="143879" y="129633"/>
                </a:lnTo>
                <a:lnTo>
                  <a:pt x="98551" y="163637"/>
                </a:lnTo>
                <a:lnTo>
                  <a:pt x="74336" y="181137"/>
                </a:lnTo>
                <a:lnTo>
                  <a:pt x="38383" y="211375"/>
                </a:lnTo>
                <a:lnTo>
                  <a:pt x="10287" y="249140"/>
                </a:lnTo>
                <a:lnTo>
                  <a:pt x="0" y="276667"/>
                </a:lnTo>
                <a:lnTo>
                  <a:pt x="193801" y="303845"/>
                </a:lnTo>
                <a:lnTo>
                  <a:pt x="201040" y="252537"/>
                </a:lnTo>
                <a:lnTo>
                  <a:pt x="91186" y="237043"/>
                </a:lnTo>
                <a:lnTo>
                  <a:pt x="94742" y="232471"/>
                </a:lnTo>
                <a:lnTo>
                  <a:pt x="128883" y="205432"/>
                </a:lnTo>
                <a:lnTo>
                  <a:pt x="142367" y="196149"/>
                </a:lnTo>
                <a:lnTo>
                  <a:pt x="156013" y="186527"/>
                </a:lnTo>
                <a:lnTo>
                  <a:pt x="192069" y="155852"/>
                </a:lnTo>
                <a:lnTo>
                  <a:pt x="215280" y="122142"/>
                </a:lnTo>
                <a:lnTo>
                  <a:pt x="223974" y="77902"/>
                </a:lnTo>
                <a:lnTo>
                  <a:pt x="221535" y="62243"/>
                </a:lnTo>
                <a:lnTo>
                  <a:pt x="215834" y="47561"/>
                </a:lnTo>
                <a:lnTo>
                  <a:pt x="215159" y="46527"/>
                </a:lnTo>
                <a:close/>
              </a:path>
              <a:path w="443229" h="332104">
                <a:moveTo>
                  <a:pt x="124138" y="0"/>
                </a:moveTo>
                <a:lnTo>
                  <a:pt x="75311" y="12126"/>
                </a:lnTo>
                <a:lnTo>
                  <a:pt x="41913" y="52649"/>
                </a:lnTo>
                <a:lnTo>
                  <a:pt x="35179" y="73340"/>
                </a:lnTo>
                <a:lnTo>
                  <a:pt x="89535" y="86548"/>
                </a:lnTo>
                <a:lnTo>
                  <a:pt x="92438" y="75495"/>
                </a:lnTo>
                <a:lnTo>
                  <a:pt x="96186" y="66323"/>
                </a:lnTo>
                <a:lnTo>
                  <a:pt x="126817" y="46527"/>
                </a:lnTo>
                <a:lnTo>
                  <a:pt x="215159" y="46527"/>
                </a:lnTo>
                <a:lnTo>
                  <a:pt x="206882" y="33843"/>
                </a:lnTo>
                <a:lnTo>
                  <a:pt x="194954" y="21887"/>
                </a:lnTo>
                <a:lnTo>
                  <a:pt x="180324" y="12491"/>
                </a:lnTo>
                <a:lnTo>
                  <a:pt x="163002" y="5643"/>
                </a:lnTo>
                <a:lnTo>
                  <a:pt x="143001" y="1331"/>
                </a:lnTo>
                <a:lnTo>
                  <a:pt x="124138" y="0"/>
                </a:lnTo>
                <a:close/>
              </a:path>
              <a:path w="443229" h="332104">
                <a:moveTo>
                  <a:pt x="386588" y="35621"/>
                </a:moveTo>
                <a:lnTo>
                  <a:pt x="235712" y="201229"/>
                </a:lnTo>
                <a:lnTo>
                  <a:pt x="228980" y="249616"/>
                </a:lnTo>
                <a:lnTo>
                  <a:pt x="346963" y="266253"/>
                </a:lnTo>
                <a:lnTo>
                  <a:pt x="338836" y="324292"/>
                </a:lnTo>
                <a:lnTo>
                  <a:pt x="392302" y="331785"/>
                </a:lnTo>
                <a:lnTo>
                  <a:pt x="400558" y="273746"/>
                </a:lnTo>
                <a:lnTo>
                  <a:pt x="437059" y="273746"/>
                </a:lnTo>
                <a:lnTo>
                  <a:pt x="443102" y="230185"/>
                </a:lnTo>
                <a:lnTo>
                  <a:pt x="407288" y="225105"/>
                </a:lnTo>
                <a:lnTo>
                  <a:pt x="408344" y="217612"/>
                </a:lnTo>
                <a:lnTo>
                  <a:pt x="353822" y="217612"/>
                </a:lnTo>
                <a:lnTo>
                  <a:pt x="287527" y="208341"/>
                </a:lnTo>
                <a:lnTo>
                  <a:pt x="367664" y="119060"/>
                </a:lnTo>
                <a:lnTo>
                  <a:pt x="422228" y="119060"/>
                </a:lnTo>
                <a:lnTo>
                  <a:pt x="433070" y="42098"/>
                </a:lnTo>
                <a:lnTo>
                  <a:pt x="386588" y="35621"/>
                </a:lnTo>
                <a:close/>
              </a:path>
              <a:path w="443229" h="332104">
                <a:moveTo>
                  <a:pt x="437059" y="273746"/>
                </a:moveTo>
                <a:lnTo>
                  <a:pt x="400558" y="273746"/>
                </a:lnTo>
                <a:lnTo>
                  <a:pt x="436372" y="278699"/>
                </a:lnTo>
                <a:lnTo>
                  <a:pt x="437059" y="273746"/>
                </a:lnTo>
                <a:close/>
              </a:path>
              <a:path w="443229" h="332104">
                <a:moveTo>
                  <a:pt x="422228" y="119060"/>
                </a:moveTo>
                <a:lnTo>
                  <a:pt x="367664" y="119060"/>
                </a:lnTo>
                <a:lnTo>
                  <a:pt x="353822" y="217612"/>
                </a:lnTo>
                <a:lnTo>
                  <a:pt x="408344" y="217612"/>
                </a:lnTo>
                <a:lnTo>
                  <a:pt x="422228" y="11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9246" y="3654085"/>
            <a:ext cx="447675" cy="388620"/>
          </a:xfrm>
          <a:custGeom>
            <a:avLst/>
            <a:gdLst/>
            <a:ahLst/>
            <a:cxnLst/>
            <a:rect l="l" t="t" r="r" b="b"/>
            <a:pathLst>
              <a:path w="447675" h="388620">
                <a:moveTo>
                  <a:pt x="356346" y="101520"/>
                </a:moveTo>
                <a:lnTo>
                  <a:pt x="314340" y="111125"/>
                </a:lnTo>
                <a:lnTo>
                  <a:pt x="274558" y="143922"/>
                </a:lnTo>
                <a:lnTo>
                  <a:pt x="238775" y="203200"/>
                </a:lnTo>
                <a:lnTo>
                  <a:pt x="216773" y="267112"/>
                </a:lnTo>
                <a:lnTo>
                  <a:pt x="214129" y="293854"/>
                </a:lnTo>
                <a:lnTo>
                  <a:pt x="217058" y="317119"/>
                </a:lnTo>
                <a:lnTo>
                  <a:pt x="235458" y="354076"/>
                </a:lnTo>
                <a:lnTo>
                  <a:pt x="268239" y="378841"/>
                </a:lnTo>
                <a:lnTo>
                  <a:pt x="305022" y="388477"/>
                </a:lnTo>
                <a:lnTo>
                  <a:pt x="323014" y="387538"/>
                </a:lnTo>
                <a:lnTo>
                  <a:pt x="371792" y="362600"/>
                </a:lnTo>
                <a:lnTo>
                  <a:pt x="387709" y="341296"/>
                </a:lnTo>
                <a:lnTo>
                  <a:pt x="304530" y="341296"/>
                </a:lnTo>
                <a:lnTo>
                  <a:pt x="297410" y="340500"/>
                </a:lnTo>
                <a:lnTo>
                  <a:pt x="270652" y="312547"/>
                </a:lnTo>
                <a:lnTo>
                  <a:pt x="269126" y="302831"/>
                </a:lnTo>
                <a:lnTo>
                  <a:pt x="269684" y="292354"/>
                </a:lnTo>
                <a:lnTo>
                  <a:pt x="288718" y="250713"/>
                </a:lnTo>
                <a:lnTo>
                  <a:pt x="318135" y="236712"/>
                </a:lnTo>
                <a:lnTo>
                  <a:pt x="392057" y="236712"/>
                </a:lnTo>
                <a:lnTo>
                  <a:pt x="384825" y="226329"/>
                </a:lnTo>
                <a:lnTo>
                  <a:pt x="372776" y="215223"/>
                </a:lnTo>
                <a:lnTo>
                  <a:pt x="358804" y="207010"/>
                </a:lnTo>
                <a:lnTo>
                  <a:pt x="300751" y="207010"/>
                </a:lnTo>
                <a:lnTo>
                  <a:pt x="312443" y="187082"/>
                </a:lnTo>
                <a:lnTo>
                  <a:pt x="342661" y="153543"/>
                </a:lnTo>
                <a:lnTo>
                  <a:pt x="360092" y="148463"/>
                </a:lnTo>
                <a:lnTo>
                  <a:pt x="439119" y="148463"/>
                </a:lnTo>
                <a:lnTo>
                  <a:pt x="433837" y="139350"/>
                </a:lnTo>
                <a:lnTo>
                  <a:pt x="424465" y="128587"/>
                </a:lnTo>
                <a:lnTo>
                  <a:pt x="412831" y="119348"/>
                </a:lnTo>
                <a:lnTo>
                  <a:pt x="398922" y="111633"/>
                </a:lnTo>
                <a:lnTo>
                  <a:pt x="377563" y="104106"/>
                </a:lnTo>
                <a:lnTo>
                  <a:pt x="356346" y="101520"/>
                </a:lnTo>
                <a:close/>
              </a:path>
              <a:path w="447675" h="388620">
                <a:moveTo>
                  <a:pt x="392057" y="236712"/>
                </a:moveTo>
                <a:lnTo>
                  <a:pt x="318135" y="236712"/>
                </a:lnTo>
                <a:lnTo>
                  <a:pt x="325574" y="237583"/>
                </a:lnTo>
                <a:lnTo>
                  <a:pt x="332882" y="240157"/>
                </a:lnTo>
                <a:lnTo>
                  <a:pt x="353754" y="272784"/>
                </a:lnTo>
                <a:lnTo>
                  <a:pt x="352917" y="282829"/>
                </a:lnTo>
                <a:lnTo>
                  <a:pt x="332660" y="326707"/>
                </a:lnTo>
                <a:lnTo>
                  <a:pt x="304530" y="341296"/>
                </a:lnTo>
                <a:lnTo>
                  <a:pt x="387709" y="341296"/>
                </a:lnTo>
                <a:lnTo>
                  <a:pt x="394731" y="328803"/>
                </a:lnTo>
                <a:lnTo>
                  <a:pt x="401851" y="309967"/>
                </a:lnTo>
                <a:lnTo>
                  <a:pt x="405304" y="291560"/>
                </a:lnTo>
                <a:lnTo>
                  <a:pt x="405090" y="273581"/>
                </a:lnTo>
                <a:lnTo>
                  <a:pt x="401208" y="256032"/>
                </a:lnTo>
                <a:lnTo>
                  <a:pt x="394303" y="239936"/>
                </a:lnTo>
                <a:lnTo>
                  <a:pt x="392057" y="236712"/>
                </a:lnTo>
                <a:close/>
              </a:path>
              <a:path w="447675" h="388620">
                <a:moveTo>
                  <a:pt x="5349" y="165481"/>
                </a:moveTo>
                <a:lnTo>
                  <a:pt x="1061" y="182792"/>
                </a:lnTo>
                <a:lnTo>
                  <a:pt x="0" y="199675"/>
                </a:lnTo>
                <a:lnTo>
                  <a:pt x="2153" y="216130"/>
                </a:lnTo>
                <a:lnTo>
                  <a:pt x="26971" y="260048"/>
                </a:lnTo>
                <a:lnTo>
                  <a:pt x="76176" y="287371"/>
                </a:lnTo>
                <a:lnTo>
                  <a:pt x="94916" y="290528"/>
                </a:lnTo>
                <a:lnTo>
                  <a:pt x="113514" y="289899"/>
                </a:lnTo>
                <a:lnTo>
                  <a:pt x="163591" y="267271"/>
                </a:lnTo>
                <a:lnTo>
                  <a:pt x="182530" y="242093"/>
                </a:lnTo>
                <a:lnTo>
                  <a:pt x="92392" y="242093"/>
                </a:lnTo>
                <a:lnTo>
                  <a:pt x="84453" y="241117"/>
                </a:lnTo>
                <a:lnTo>
                  <a:pt x="54252" y="209143"/>
                </a:lnTo>
                <a:lnTo>
                  <a:pt x="53761" y="201723"/>
                </a:lnTo>
                <a:lnTo>
                  <a:pt x="53829" y="199675"/>
                </a:lnTo>
                <a:lnTo>
                  <a:pt x="54633" y="191946"/>
                </a:lnTo>
                <a:lnTo>
                  <a:pt x="57038" y="182372"/>
                </a:lnTo>
                <a:lnTo>
                  <a:pt x="5349" y="165481"/>
                </a:lnTo>
                <a:close/>
              </a:path>
              <a:path w="447675" h="388620">
                <a:moveTo>
                  <a:pt x="117998" y="108077"/>
                </a:moveTo>
                <a:lnTo>
                  <a:pt x="93106" y="146812"/>
                </a:lnTo>
                <a:lnTo>
                  <a:pt x="100391" y="148171"/>
                </a:lnTo>
                <a:lnTo>
                  <a:pt x="106997" y="149780"/>
                </a:lnTo>
                <a:lnTo>
                  <a:pt x="137937" y="176657"/>
                </a:lnTo>
                <a:lnTo>
                  <a:pt x="139628" y="184848"/>
                </a:lnTo>
                <a:lnTo>
                  <a:pt x="139557" y="193421"/>
                </a:lnTo>
                <a:lnTo>
                  <a:pt x="123015" y="228568"/>
                </a:lnTo>
                <a:lnTo>
                  <a:pt x="92392" y="242093"/>
                </a:lnTo>
                <a:lnTo>
                  <a:pt x="182530" y="242093"/>
                </a:lnTo>
                <a:lnTo>
                  <a:pt x="184927" y="237998"/>
                </a:lnTo>
                <a:lnTo>
                  <a:pt x="189478" y="226117"/>
                </a:lnTo>
                <a:lnTo>
                  <a:pt x="191897" y="214296"/>
                </a:lnTo>
                <a:lnTo>
                  <a:pt x="192082" y="207010"/>
                </a:lnTo>
                <a:lnTo>
                  <a:pt x="192069" y="201723"/>
                </a:lnTo>
                <a:lnTo>
                  <a:pt x="173600" y="160325"/>
                </a:lnTo>
                <a:lnTo>
                  <a:pt x="164353" y="152146"/>
                </a:lnTo>
                <a:lnTo>
                  <a:pt x="186193" y="148645"/>
                </a:lnTo>
                <a:lnTo>
                  <a:pt x="204104" y="141192"/>
                </a:lnTo>
                <a:lnTo>
                  <a:pt x="218110" y="129786"/>
                </a:lnTo>
                <a:lnTo>
                  <a:pt x="227758" y="115149"/>
                </a:lnTo>
                <a:lnTo>
                  <a:pt x="145502" y="115149"/>
                </a:lnTo>
                <a:lnTo>
                  <a:pt x="136953" y="114649"/>
                </a:lnTo>
                <a:lnTo>
                  <a:pt x="127785" y="112291"/>
                </a:lnTo>
                <a:lnTo>
                  <a:pt x="117998" y="108077"/>
                </a:lnTo>
                <a:close/>
              </a:path>
              <a:path w="447675" h="388620">
                <a:moveTo>
                  <a:pt x="439119" y="148463"/>
                </a:moveTo>
                <a:lnTo>
                  <a:pt x="360092" y="148463"/>
                </a:lnTo>
                <a:lnTo>
                  <a:pt x="368450" y="149078"/>
                </a:lnTo>
                <a:lnTo>
                  <a:pt x="376570" y="151765"/>
                </a:lnTo>
                <a:lnTo>
                  <a:pt x="394636" y="180149"/>
                </a:lnTo>
                <a:lnTo>
                  <a:pt x="393755" y="187150"/>
                </a:lnTo>
                <a:lnTo>
                  <a:pt x="391683" y="194818"/>
                </a:lnTo>
                <a:lnTo>
                  <a:pt x="443245" y="212217"/>
                </a:lnTo>
                <a:lnTo>
                  <a:pt x="446674" y="195500"/>
                </a:lnTo>
                <a:lnTo>
                  <a:pt x="447313" y="182372"/>
                </a:lnTo>
                <a:lnTo>
                  <a:pt x="447417" y="179685"/>
                </a:lnTo>
                <a:lnTo>
                  <a:pt x="445531" y="165211"/>
                </a:lnTo>
                <a:lnTo>
                  <a:pt x="440959" y="151638"/>
                </a:lnTo>
                <a:lnTo>
                  <a:pt x="439119" y="148463"/>
                </a:lnTo>
                <a:close/>
              </a:path>
              <a:path w="447675" h="388620">
                <a:moveTo>
                  <a:pt x="329787" y="200152"/>
                </a:moveTo>
                <a:lnTo>
                  <a:pt x="315346" y="201914"/>
                </a:lnTo>
                <a:lnTo>
                  <a:pt x="300751" y="207010"/>
                </a:lnTo>
                <a:lnTo>
                  <a:pt x="358804" y="207010"/>
                </a:lnTo>
                <a:lnTo>
                  <a:pt x="358155" y="206629"/>
                </a:lnTo>
                <a:lnTo>
                  <a:pt x="344060" y="201723"/>
                </a:lnTo>
                <a:lnTo>
                  <a:pt x="329787" y="200152"/>
                </a:lnTo>
                <a:close/>
              </a:path>
              <a:path w="447675" h="388620">
                <a:moveTo>
                  <a:pt x="223723" y="47704"/>
                </a:moveTo>
                <a:lnTo>
                  <a:pt x="147494" y="47704"/>
                </a:lnTo>
                <a:lnTo>
                  <a:pt x="154043" y="48694"/>
                </a:lnTo>
                <a:lnTo>
                  <a:pt x="160543" y="51054"/>
                </a:lnTo>
                <a:lnTo>
                  <a:pt x="179546" y="80851"/>
                </a:lnTo>
                <a:lnTo>
                  <a:pt x="178389" y="87175"/>
                </a:lnTo>
                <a:lnTo>
                  <a:pt x="145502" y="115149"/>
                </a:lnTo>
                <a:lnTo>
                  <a:pt x="227758" y="115149"/>
                </a:lnTo>
                <a:lnTo>
                  <a:pt x="228234" y="114427"/>
                </a:lnTo>
                <a:lnTo>
                  <a:pt x="232586" y="101923"/>
                </a:lnTo>
                <a:lnTo>
                  <a:pt x="234378" y="88979"/>
                </a:lnTo>
                <a:lnTo>
                  <a:pt x="233574" y="75582"/>
                </a:lnTo>
                <a:lnTo>
                  <a:pt x="230139" y="61722"/>
                </a:lnTo>
                <a:lnTo>
                  <a:pt x="223723" y="47704"/>
                </a:lnTo>
                <a:close/>
              </a:path>
              <a:path w="447675" h="388620">
                <a:moveTo>
                  <a:pt x="138191" y="0"/>
                </a:moveTo>
                <a:lnTo>
                  <a:pt x="100345" y="9779"/>
                </a:lnTo>
                <a:lnTo>
                  <a:pt x="67833" y="41148"/>
                </a:lnTo>
                <a:lnTo>
                  <a:pt x="110759" y="70866"/>
                </a:lnTo>
                <a:lnTo>
                  <a:pt x="116020" y="63392"/>
                </a:lnTo>
                <a:lnTo>
                  <a:pt x="121697" y="57372"/>
                </a:lnTo>
                <a:lnTo>
                  <a:pt x="127779" y="52828"/>
                </a:lnTo>
                <a:lnTo>
                  <a:pt x="134254" y="49784"/>
                </a:lnTo>
                <a:lnTo>
                  <a:pt x="140898" y="48071"/>
                </a:lnTo>
                <a:lnTo>
                  <a:pt x="147494" y="47704"/>
                </a:lnTo>
                <a:lnTo>
                  <a:pt x="223723" y="47704"/>
                </a:lnTo>
                <a:lnTo>
                  <a:pt x="222805" y="45700"/>
                </a:lnTo>
                <a:lnTo>
                  <a:pt x="181371" y="10160"/>
                </a:lnTo>
                <a:lnTo>
                  <a:pt x="148957" y="623"/>
                </a:lnTo>
                <a:lnTo>
                  <a:pt x="13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600" y="2877185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538372" y="0"/>
                </a:moveTo>
                <a:lnTo>
                  <a:pt x="472408" y="18998"/>
                </a:lnTo>
                <a:lnTo>
                  <a:pt x="10927" y="836662"/>
                </a:lnTo>
                <a:lnTo>
                  <a:pt x="0" y="871193"/>
                </a:lnTo>
                <a:lnTo>
                  <a:pt x="3038" y="906027"/>
                </a:lnTo>
                <a:lnTo>
                  <a:pt x="18911" y="937183"/>
                </a:lnTo>
                <a:lnTo>
                  <a:pt x="46487" y="960677"/>
                </a:lnTo>
                <a:lnTo>
                  <a:pt x="525658" y="1226234"/>
                </a:lnTo>
                <a:lnTo>
                  <a:pt x="560189" y="1237183"/>
                </a:lnTo>
                <a:lnTo>
                  <a:pt x="595016" y="1234141"/>
                </a:lnTo>
                <a:lnTo>
                  <a:pt x="626153" y="1218253"/>
                </a:lnTo>
                <a:lnTo>
                  <a:pt x="649610" y="1190661"/>
                </a:lnTo>
                <a:lnTo>
                  <a:pt x="1087633" y="400544"/>
                </a:lnTo>
                <a:lnTo>
                  <a:pt x="1098561" y="366014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3600" y="2877185"/>
            <a:ext cx="1099185" cy="1237615"/>
          </a:xfrm>
          <a:custGeom>
            <a:avLst/>
            <a:gdLst/>
            <a:ahLst/>
            <a:cxnLst/>
            <a:rect l="l" t="t" r="r" b="b"/>
            <a:pathLst>
              <a:path w="1099185" h="1237614">
                <a:moveTo>
                  <a:pt x="1087633" y="400544"/>
                </a:moveTo>
                <a:lnTo>
                  <a:pt x="1098561" y="366014"/>
                </a:lnTo>
                <a:lnTo>
                  <a:pt x="1095523" y="331186"/>
                </a:lnTo>
                <a:lnTo>
                  <a:pt x="1079650" y="300049"/>
                </a:lnTo>
                <a:lnTo>
                  <a:pt x="1052073" y="276592"/>
                </a:lnTo>
                <a:lnTo>
                  <a:pt x="572902" y="10908"/>
                </a:lnTo>
                <a:lnTo>
                  <a:pt x="538372" y="0"/>
                </a:lnTo>
                <a:lnTo>
                  <a:pt x="503545" y="3081"/>
                </a:lnTo>
                <a:lnTo>
                  <a:pt x="472408" y="18998"/>
                </a:lnTo>
                <a:lnTo>
                  <a:pt x="448950" y="46595"/>
                </a:lnTo>
                <a:lnTo>
                  <a:pt x="10927" y="836662"/>
                </a:lnTo>
                <a:lnTo>
                  <a:pt x="0" y="871193"/>
                </a:lnTo>
                <a:lnTo>
                  <a:pt x="3038" y="906027"/>
                </a:lnTo>
                <a:lnTo>
                  <a:pt x="18911" y="937183"/>
                </a:lnTo>
                <a:lnTo>
                  <a:pt x="46487" y="960677"/>
                </a:lnTo>
                <a:lnTo>
                  <a:pt x="525658" y="1226234"/>
                </a:lnTo>
                <a:lnTo>
                  <a:pt x="560189" y="1237183"/>
                </a:lnTo>
                <a:lnTo>
                  <a:pt x="595016" y="1234141"/>
                </a:lnTo>
                <a:lnTo>
                  <a:pt x="626153" y="1218253"/>
                </a:lnTo>
                <a:lnTo>
                  <a:pt x="649610" y="1190661"/>
                </a:lnTo>
                <a:lnTo>
                  <a:pt x="1087633" y="4005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0067" y="3191368"/>
            <a:ext cx="400050" cy="412115"/>
          </a:xfrm>
          <a:custGeom>
            <a:avLst/>
            <a:gdLst/>
            <a:ahLst/>
            <a:cxnLst/>
            <a:rect l="l" t="t" r="r" b="b"/>
            <a:pathLst>
              <a:path w="400050" h="412114">
                <a:moveTo>
                  <a:pt x="386355" y="145545"/>
                </a:moveTo>
                <a:lnTo>
                  <a:pt x="302902" y="145545"/>
                </a:lnTo>
                <a:lnTo>
                  <a:pt x="310165" y="145954"/>
                </a:lnTo>
                <a:lnTo>
                  <a:pt x="317571" y="147935"/>
                </a:lnTo>
                <a:lnTo>
                  <a:pt x="345116" y="181119"/>
                </a:lnTo>
                <a:lnTo>
                  <a:pt x="344535" y="188420"/>
                </a:lnTo>
                <a:lnTo>
                  <a:pt x="320024" y="222857"/>
                </a:lnTo>
                <a:lnTo>
                  <a:pt x="270256" y="240446"/>
                </a:lnTo>
                <a:lnTo>
                  <a:pt x="247396" y="245872"/>
                </a:lnTo>
                <a:lnTo>
                  <a:pt x="218461" y="253059"/>
                </a:lnTo>
                <a:lnTo>
                  <a:pt x="173833" y="267624"/>
                </a:lnTo>
                <a:lnTo>
                  <a:pt x="133572" y="292084"/>
                </a:lnTo>
                <a:lnTo>
                  <a:pt x="113791" y="313690"/>
                </a:lnTo>
                <a:lnTo>
                  <a:pt x="283210" y="411607"/>
                </a:lnTo>
                <a:lnTo>
                  <a:pt x="309117" y="366649"/>
                </a:lnTo>
                <a:lnTo>
                  <a:pt x="213105" y="311277"/>
                </a:lnTo>
                <a:lnTo>
                  <a:pt x="218186" y="308356"/>
                </a:lnTo>
                <a:lnTo>
                  <a:pt x="259941" y="295993"/>
                </a:lnTo>
                <a:lnTo>
                  <a:pt x="292131" y="288619"/>
                </a:lnTo>
                <a:lnTo>
                  <a:pt x="305943" y="285051"/>
                </a:lnTo>
                <a:lnTo>
                  <a:pt x="347122" y="268636"/>
                </a:lnTo>
                <a:lnTo>
                  <a:pt x="377825" y="244284"/>
                </a:lnTo>
                <a:lnTo>
                  <a:pt x="399446" y="197913"/>
                </a:lnTo>
                <a:lnTo>
                  <a:pt x="399661" y="182163"/>
                </a:lnTo>
                <a:lnTo>
                  <a:pt x="396493" y="166116"/>
                </a:lnTo>
                <a:lnTo>
                  <a:pt x="389919" y="150592"/>
                </a:lnTo>
                <a:lnTo>
                  <a:pt x="386355" y="145545"/>
                </a:lnTo>
                <a:close/>
              </a:path>
              <a:path w="400050" h="412114">
                <a:moveTo>
                  <a:pt x="169712" y="65786"/>
                </a:moveTo>
                <a:lnTo>
                  <a:pt x="105155" y="65786"/>
                </a:lnTo>
                <a:lnTo>
                  <a:pt x="0" y="248031"/>
                </a:lnTo>
                <a:lnTo>
                  <a:pt x="48387" y="275971"/>
                </a:lnTo>
                <a:lnTo>
                  <a:pt x="169712" y="65786"/>
                </a:lnTo>
                <a:close/>
              </a:path>
              <a:path w="400050" h="412114">
                <a:moveTo>
                  <a:pt x="299104" y="96103"/>
                </a:moveTo>
                <a:lnTo>
                  <a:pt x="251269" y="109267"/>
                </a:lnTo>
                <a:lnTo>
                  <a:pt x="222503" y="138430"/>
                </a:lnTo>
                <a:lnTo>
                  <a:pt x="267969" y="171069"/>
                </a:lnTo>
                <a:lnTo>
                  <a:pt x="274780" y="161901"/>
                </a:lnTo>
                <a:lnTo>
                  <a:pt x="281686" y="154781"/>
                </a:lnTo>
                <a:lnTo>
                  <a:pt x="288686" y="149709"/>
                </a:lnTo>
                <a:lnTo>
                  <a:pt x="295783" y="146685"/>
                </a:lnTo>
                <a:lnTo>
                  <a:pt x="302902" y="145545"/>
                </a:lnTo>
                <a:lnTo>
                  <a:pt x="386355" y="145545"/>
                </a:lnTo>
                <a:lnTo>
                  <a:pt x="379904" y="136413"/>
                </a:lnTo>
                <a:lnTo>
                  <a:pt x="366436" y="123592"/>
                </a:lnTo>
                <a:lnTo>
                  <a:pt x="349503" y="112141"/>
                </a:lnTo>
                <a:lnTo>
                  <a:pt x="332529" y="103810"/>
                </a:lnTo>
                <a:lnTo>
                  <a:pt x="315722" y="98456"/>
                </a:lnTo>
                <a:lnTo>
                  <a:pt x="299104" y="96103"/>
                </a:lnTo>
                <a:close/>
              </a:path>
              <a:path w="400050" h="412114">
                <a:moveTo>
                  <a:pt x="46862" y="22606"/>
                </a:moveTo>
                <a:lnTo>
                  <a:pt x="21589" y="66421"/>
                </a:lnTo>
                <a:lnTo>
                  <a:pt x="42880" y="69732"/>
                </a:lnTo>
                <a:lnTo>
                  <a:pt x="63896" y="70723"/>
                </a:lnTo>
                <a:lnTo>
                  <a:pt x="84651" y="69403"/>
                </a:lnTo>
                <a:lnTo>
                  <a:pt x="105155" y="65786"/>
                </a:lnTo>
                <a:lnTo>
                  <a:pt x="169712" y="65786"/>
                </a:lnTo>
                <a:lnTo>
                  <a:pt x="193271" y="24971"/>
                </a:lnTo>
                <a:lnTo>
                  <a:pt x="71802" y="24971"/>
                </a:lnTo>
                <a:lnTo>
                  <a:pt x="58719" y="24342"/>
                </a:lnTo>
                <a:lnTo>
                  <a:pt x="46862" y="22606"/>
                </a:lnTo>
                <a:close/>
              </a:path>
              <a:path w="400050" h="412114">
                <a:moveTo>
                  <a:pt x="155321" y="0"/>
                </a:moveTo>
                <a:lnTo>
                  <a:pt x="117030" y="19716"/>
                </a:lnTo>
                <a:lnTo>
                  <a:pt x="71802" y="24971"/>
                </a:lnTo>
                <a:lnTo>
                  <a:pt x="193271" y="24971"/>
                </a:lnTo>
                <a:lnTo>
                  <a:pt x="194563" y="22733"/>
                </a:lnTo>
                <a:lnTo>
                  <a:pt x="155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611663" y="533400"/>
            <a:ext cx="81534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4000" b="1" spc="-3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645408" y="3611879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0" y="832104"/>
                </a:lnTo>
              </a:path>
            </a:pathLst>
          </a:custGeom>
          <a:ln w="57912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8617" y="3334258"/>
            <a:ext cx="135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left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sub-array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4852" y="3349828"/>
            <a:ext cx="1496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right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sub-array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6542" y="1401090"/>
            <a:ext cx="5558155" cy="17589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143510" algn="ctr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latin typeface="Arial"/>
                <a:cs typeface="Arial"/>
              </a:rPr>
              <a:t>input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</a:p>
          <a:p>
            <a:pPr marR="194310" algn="ctr">
              <a:lnSpc>
                <a:spcPct val="100000"/>
              </a:lnSpc>
              <a:spcBef>
                <a:spcPts val="1475"/>
              </a:spcBef>
              <a:tabLst>
                <a:tab pos="789305" algn="l"/>
                <a:tab pos="1577340" algn="l"/>
                <a:tab pos="2366010" algn="l"/>
                <a:tab pos="3155950" algn="l"/>
                <a:tab pos="3944620" algn="l"/>
              </a:tabLst>
            </a:pPr>
            <a:r>
              <a:rPr sz="2800" spc="-5" dirty="0">
                <a:latin typeface="Arial"/>
                <a:cs typeface="Arial"/>
              </a:rPr>
              <a:t>5	2	4	6	1	3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D0011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DD0011"/>
                </a:solidFill>
                <a:latin typeface="Arial"/>
                <a:cs typeface="Arial"/>
              </a:rPr>
              <a:t>each iteration, the array is divided in </a:t>
            </a:r>
            <a:r>
              <a:rPr sz="1800" spc="-15" dirty="0">
                <a:solidFill>
                  <a:srgbClr val="DD0011"/>
                </a:solidFill>
                <a:latin typeface="Arial"/>
                <a:cs typeface="Arial"/>
              </a:rPr>
              <a:t>two</a:t>
            </a:r>
            <a:r>
              <a:rPr sz="1800" spc="105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0011"/>
                </a:solidFill>
                <a:latin typeface="Arial"/>
                <a:cs typeface="Arial"/>
              </a:rPr>
              <a:t>sub-arrays: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5222" y="4615688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sort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1377" y="4518482"/>
            <a:ext cx="914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611663" y="533400"/>
            <a:ext cx="81534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4000" b="1" spc="-3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Sort: Example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3871189"/>
            <a:ext cx="6270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4310" algn="ctr">
              <a:lnSpc>
                <a:spcPct val="100000"/>
              </a:lnSpc>
              <a:spcBef>
                <a:spcPts val="1475"/>
              </a:spcBef>
              <a:tabLst>
                <a:tab pos="789305" algn="l"/>
                <a:tab pos="1577340" algn="l"/>
                <a:tab pos="2366010" algn="l"/>
                <a:tab pos="3155950" algn="l"/>
                <a:tab pos="3944620" algn="l"/>
              </a:tabLst>
            </a:pPr>
            <a:r>
              <a:rPr lang="en-US" sz="2400" spc="-5" dirty="0">
                <a:latin typeface="Arial"/>
                <a:cs typeface="Arial"/>
              </a:rPr>
              <a:t>5	2	4	6	1	3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1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01395" y="1586918"/>
            <a:ext cx="4978122" cy="4426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52105" y="1633068"/>
            <a:ext cx="1881316" cy="805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9129" y="2464817"/>
            <a:ext cx="1956002" cy="855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7560" y="3384367"/>
            <a:ext cx="2022595" cy="8932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4976" y="4306457"/>
            <a:ext cx="2002552" cy="825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8351" y="5230181"/>
            <a:ext cx="1994635" cy="865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8447" y="1325880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0" y="832104"/>
                </a:lnTo>
              </a:path>
            </a:pathLst>
          </a:custGeom>
          <a:ln w="57912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3223" y="2209800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0" y="832103"/>
                </a:lnTo>
              </a:path>
            </a:pathLst>
          </a:custGeom>
          <a:ln w="57912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5244" y="2987039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0" y="832104"/>
                </a:lnTo>
              </a:path>
            </a:pathLst>
          </a:custGeom>
          <a:ln w="57912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9728" y="3863340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0" y="832104"/>
                </a:lnTo>
              </a:path>
            </a:pathLst>
          </a:custGeom>
          <a:ln w="57912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5255" y="4715255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0" y="832104"/>
                </a:lnTo>
              </a:path>
            </a:pathLst>
          </a:custGeom>
          <a:ln w="57912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611663" y="533400"/>
            <a:ext cx="81534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b="1" spc="-5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4000" b="1" spc="-3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: Example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11897</TotalTime>
  <Words>1956</Words>
  <Application>Microsoft Office PowerPoint</Application>
  <PresentationFormat>On-screen Show (4:3)</PresentationFormat>
  <Paragraphs>621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     Algorithm analysis &amp; design  Sorting Algorithms  </vt:lpstr>
      <vt:lpstr>Agenda</vt:lpstr>
      <vt:lpstr>Insertion Sort</vt:lpstr>
      <vt:lpstr>Insertion Sort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Insertion Sort: Running Time</vt:lpstr>
      <vt:lpstr>Analysis of Insertion Sort: Running Time</vt:lpstr>
      <vt:lpstr>Best Case Analysis</vt:lpstr>
      <vt:lpstr>Worst Case Analysis</vt:lpstr>
      <vt:lpstr>Bubble sort</vt:lpstr>
      <vt:lpstr>Bubble Sort</vt:lpstr>
      <vt:lpstr>Example</vt:lpstr>
      <vt:lpstr>Example</vt:lpstr>
      <vt:lpstr>Bubble Sort : pseudo-code</vt:lpstr>
      <vt:lpstr>Bubble-Sort Running Time</vt:lpstr>
      <vt:lpstr>Best Case Analysis</vt:lpstr>
      <vt:lpstr>Worst Case Analysis</vt:lpstr>
      <vt:lpstr>Analysis of Bubble-Sort</vt:lpstr>
      <vt:lpstr>Selection sort</vt:lpstr>
      <vt:lpstr>Selection Sort</vt:lpstr>
      <vt:lpstr>Example</vt:lpstr>
      <vt:lpstr>Selection Sort</vt:lpstr>
      <vt:lpstr>Analysis of Selection Sort: running time</vt:lpstr>
      <vt:lpstr>Best Case Analysis</vt:lpstr>
      <vt:lpstr>Worst Case Analysis</vt:lpstr>
      <vt:lpstr>Summary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Design</dc:title>
  <dc:creator>Asmaa hamad</dc:creator>
  <cp:lastModifiedBy>aasem</cp:lastModifiedBy>
  <cp:revision>457</cp:revision>
  <dcterms:created xsi:type="dcterms:W3CDTF">2019-09-29T08:24:49Z</dcterms:created>
  <dcterms:modified xsi:type="dcterms:W3CDTF">2022-11-05T20:40:57Z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2019-09-29T00:00:00Z</vt:filetime>
  </property>
</Properties>
</file>