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2"/>
  </p:notesMasterIdLst>
  <p:handoutMasterIdLst>
    <p:handoutMasterId r:id="rId73"/>
  </p:handoutMasterIdLst>
  <p:sldIdLst>
    <p:sldId id="256" r:id="rId2"/>
    <p:sldId id="283" r:id="rId3"/>
    <p:sldId id="258" r:id="rId4"/>
    <p:sldId id="284" r:id="rId5"/>
    <p:sldId id="297" r:id="rId6"/>
    <p:sldId id="285" r:id="rId7"/>
    <p:sldId id="294" r:id="rId8"/>
    <p:sldId id="295" r:id="rId9"/>
    <p:sldId id="296" r:id="rId10"/>
    <p:sldId id="298" r:id="rId11"/>
    <p:sldId id="302" r:id="rId12"/>
    <p:sldId id="286" r:id="rId13"/>
    <p:sldId id="288" r:id="rId14"/>
    <p:sldId id="299" r:id="rId15"/>
    <p:sldId id="300" r:id="rId16"/>
    <p:sldId id="301" r:id="rId17"/>
    <p:sldId id="287" r:id="rId18"/>
    <p:sldId id="293" r:id="rId19"/>
    <p:sldId id="279" r:id="rId20"/>
    <p:sldId id="304" r:id="rId21"/>
    <p:sldId id="303" r:id="rId22"/>
    <p:sldId id="280" r:id="rId23"/>
    <p:sldId id="281" r:id="rId24"/>
    <p:sldId id="282" r:id="rId25"/>
    <p:sldId id="305" r:id="rId26"/>
    <p:sldId id="318" r:id="rId27"/>
    <p:sldId id="324" r:id="rId28"/>
    <p:sldId id="310" r:id="rId29"/>
    <p:sldId id="361" r:id="rId30"/>
    <p:sldId id="320" r:id="rId31"/>
    <p:sldId id="321" r:id="rId32"/>
    <p:sldId id="323" r:id="rId33"/>
    <p:sldId id="316" r:id="rId34"/>
    <p:sldId id="325" r:id="rId35"/>
    <p:sldId id="326" r:id="rId36"/>
    <p:sldId id="328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27" r:id="rId66"/>
    <p:sldId id="329" r:id="rId67"/>
    <p:sldId id="330" r:id="rId68"/>
    <p:sldId id="363" r:id="rId69"/>
    <p:sldId id="332" r:id="rId70"/>
    <p:sldId id="364" r:id="rId7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1" autoAdjust="0"/>
    <p:restoredTop sz="92736" autoAdjust="0"/>
  </p:normalViewPr>
  <p:slideViewPr>
    <p:cSldViewPr>
      <p:cViewPr>
        <p:scale>
          <a:sx n="80" d="100"/>
          <a:sy n="80" d="100"/>
        </p:scale>
        <p:origin x="-1002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96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52F7-16DF-4ED6-B1B1-0D7199B1CEE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184FA-D98C-4008-AF3F-8A7AB6B33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AAB85-8D88-42B9-A068-5902DFEE5BB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E4E1-F42E-4F19-B3F0-54CEB78D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5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7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6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T(N)=T(N-1)+C  False</a:t>
            </a:r>
          </a:p>
          <a:p>
            <a:r>
              <a:rPr lang="en-US" dirty="0" smtClean="0"/>
              <a:t>T(N)=2T(N-1)+N^2 False</a:t>
            </a:r>
          </a:p>
          <a:p>
            <a:r>
              <a:rPr lang="en-US" dirty="0" smtClean="0"/>
              <a:t>T(N)=3T(N/4) +1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9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master method fails. So if it fails use Recursion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0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91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4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1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1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67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7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11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7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54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1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297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039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3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3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5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4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0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35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7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r-EG" altLang="en-US" sz="1200" smtClean="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CC1FB3-CC43-40E2-8492-17142C372E3C}" type="slidenum">
              <a:rPr lang="en-US" altLang="en-US" sz="1200"/>
              <a:pPr/>
              <a:t>42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39807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4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5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0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78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4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59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8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590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0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26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41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21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08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9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08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23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58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68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19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9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660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67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16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9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7502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8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34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722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92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0E4E1-F42E-4F19-B3F0-54CEB78DD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4D4AC1D-5941-440E-95BE-8F31A1917112}" type="datetime1">
              <a:rPr lang="en-US" smtClean="0"/>
              <a:t>11/5/2022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13C1-2940-4160-A81F-657674094371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98D1DE1-6F22-4D79-9EB8-FD7087EC85FA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3A69EAB-444C-41AA-BD40-9EA363AAEE9E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1" y="1803400"/>
            <a:ext cx="8153401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654E03A-E172-44B0-BF54-9E4E090FD6F5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6235167"/>
            <a:ext cx="428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440B-61DD-4CAA-B6EB-BB4BD33AC018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1pPr>
            <a:lvl2pPr marL="822960" indent="-457200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2pPr>
            <a:lvl3pPr marL="1028700" indent="-342900">
              <a:buClr>
                <a:schemeClr val="accent2">
                  <a:lumMod val="40000"/>
                  <a:lumOff val="60000"/>
                </a:schemeClr>
              </a:buClr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3pPr>
            <a:lvl4pPr marL="14859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4pPr>
            <a:lvl5pPr marL="1943100" indent="-342900">
              <a:buSzPct val="110000"/>
              <a:buFont typeface="Wingdings" panose="05000000000000000000" pitchFamily="2" charset="2"/>
              <a:buChar char="§"/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ACC6-E27E-4DA8-8EA5-8E4B611C4A4A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7B213-8AFC-4E2A-A80D-FEB48EF08E84}" type="datetime1">
              <a:rPr lang="en-US" smtClean="0"/>
              <a:t>11/5/2022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E3035E-70B8-40EE-A55F-2DE1826FB2D4}" type="datetime1">
              <a:rPr lang="en-US" smtClean="0"/>
              <a:t>11/5/2022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1B51-F920-4CD7-BD97-83D584B7CA25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9AC4-D677-4776-9848-C5DBBE53E2DA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solidFill>
                  <a:schemeClr val="accent2"/>
                </a:solidFill>
                <a:latin typeface="Sylfaen" panose="010A0502050306030303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3133-A346-4A6E-8240-42EE21153C8B}" type="datetime1">
              <a:rPr lang="en-US" smtClean="0"/>
              <a:t>11/5/2022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lIns="137160" tIns="182880" rIns="137160" bIns="91440"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 b="0" i="0">
                <a:solidFill>
                  <a:schemeClr val="bg1"/>
                </a:solidFill>
                <a:latin typeface="Sylfaen" panose="010A0502050306030303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Sylfaen" panose="010A0502050306030303" pitchFamily="18" charset="0"/>
              </a:rPr>
              <a:t>Enhanced Real Time Automatic Seizure Detection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Nyala" panose="02000504070300020003" pitchFamily="2" charset="0"/>
              </a:defRPr>
            </a:lvl1pPr>
            <a:lvl2pPr>
              <a:defRPr>
                <a:latin typeface="Nyala" panose="02000504070300020003" pitchFamily="2" charset="0"/>
              </a:defRPr>
            </a:lvl2pPr>
            <a:lvl3pPr>
              <a:defRPr>
                <a:latin typeface="Nyala" panose="02000504070300020003" pitchFamily="2" charset="0"/>
              </a:defRPr>
            </a:lvl3pPr>
            <a:lvl4pPr>
              <a:defRPr>
                <a:latin typeface="Nyala" panose="02000504070300020003" pitchFamily="2" charset="0"/>
              </a:defRPr>
            </a:lvl4pPr>
            <a:lvl5pPr>
              <a:defRPr>
                <a:latin typeface="Nyala" panose="02000504070300020003" pitchFamily="2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5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ADD3AC1-8AE7-423A-98B5-1C1E6460302E}" type="datetime1">
              <a:rPr lang="en-US" smtClean="0"/>
              <a:t>11/5/2022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145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10073B-5516-424C-8E91-7147F63F563B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1368862"/>
            <a:ext cx="71628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4800" cap="none" spc="-220" dirty="0" smtClean="0"/>
              <a:t>     Algorithm</a:t>
            </a:r>
            <a:r>
              <a:rPr lang="en-US" sz="4800" cap="none" spc="-455" dirty="0" smtClean="0"/>
              <a:t> </a:t>
            </a:r>
            <a:r>
              <a:rPr lang="en-US" sz="4800" cap="none" spc="-210" dirty="0" smtClean="0"/>
              <a:t>analysis &amp; </a:t>
            </a:r>
            <a:r>
              <a:rPr lang="en-US" sz="4800" cap="none" spc="-245" dirty="0" smtClean="0"/>
              <a:t>design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cap="none" spc="-220" dirty="0">
                <a:solidFill>
                  <a:schemeClr val="bg1"/>
                </a:solidFill>
              </a:rPr>
              <a:t>Analysis Of Recursive Algorithms </a:t>
            </a:r>
            <a:r>
              <a:rPr lang="en-US" sz="2800" dirty="0" smtClean="0">
                <a:solidFill>
                  <a:srgbClr val="006699"/>
                </a:solidFill>
                <a:latin typeface="Arial"/>
                <a:cs typeface="Arial"/>
              </a:rPr>
              <a:t/>
            </a:r>
            <a:br>
              <a:rPr lang="en-US" sz="2800" dirty="0" smtClean="0">
                <a:solidFill>
                  <a:srgbClr val="006699"/>
                </a:solidFill>
                <a:latin typeface="Arial"/>
                <a:cs typeface="Arial"/>
              </a:rPr>
            </a:br>
            <a:r>
              <a:rPr lang="en-US" sz="2800" dirty="0" smtClean="0">
                <a:solidFill>
                  <a:srgbClr val="006699"/>
                </a:solidFill>
                <a:latin typeface="Arial"/>
                <a:cs typeface="Arial"/>
              </a:rPr>
              <a:t/>
            </a:r>
            <a:br>
              <a:rPr lang="en-US" sz="2800" dirty="0" smtClean="0">
                <a:solidFill>
                  <a:srgbClr val="006699"/>
                </a:solidFill>
                <a:latin typeface="Arial"/>
                <a:cs typeface="Arial"/>
              </a:rPr>
            </a:br>
            <a:endParaRPr lang="en-US" sz="2800" cap="none" spc="-22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750" y="2743200"/>
            <a:ext cx="7810500" cy="2418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8135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Presented By: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 marL="2338705">
              <a:lnSpc>
                <a:spcPct val="100000"/>
              </a:lnSpc>
              <a:spcBef>
                <a:spcPts val="2320"/>
              </a:spcBef>
            </a:pP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T.A.  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Asmaa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lang="en-US" sz="2000" b="1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amad El-</a:t>
            </a:r>
            <a:r>
              <a:rPr lang="en-US" sz="2000" b="1" spc="-5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saied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lang="en-US" sz="2400" b="1" spc="-5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       E-mail</a:t>
            </a:r>
            <a:r>
              <a:rPr lang="en-US" sz="24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eng.asmaa134@gmail.com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6248400"/>
            <a:ext cx="108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Lab </a:t>
            </a:r>
            <a:r>
              <a:rPr lang="en-US" sz="2000" b="1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621762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FCI, </a:t>
            </a:r>
            <a:r>
              <a:rPr lang="en-US" sz="2400" b="1" dirty="0" err="1" smtClean="0"/>
              <a:t>Minia</a:t>
            </a:r>
            <a:r>
              <a:rPr lang="en-US" sz="2400" b="1" dirty="0" smtClean="0"/>
              <a:t> University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>
          <a:xfrm>
            <a:off x="690563" y="1204913"/>
            <a:ext cx="7754937" cy="1911350"/>
          </a:xfrm>
        </p:spPr>
        <p:txBody>
          <a:bodyPr/>
          <a:lstStyle/>
          <a:p>
            <a:r>
              <a:rPr lang="en-US" b="1" dirty="0"/>
              <a:t>Iteration </a:t>
            </a:r>
            <a:r>
              <a:rPr lang="en-US" b="1" dirty="0" smtClean="0"/>
              <a:t>(Substitution)</a:t>
            </a:r>
            <a:endParaRPr lang="ar-EG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-228600" y="1809750"/>
            <a:ext cx="1295400" cy="701676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Deduce the complexity by iteratively substitute the T(N) terms until reaching general formula. Then, get the complexity using both the formula and the termination condition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Iteration Method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Use?!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 of general formula is easier if there's exist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term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recurrence. (i.e. recurrence is in the form of </a:t>
            </a:r>
          </a:p>
          <a:p>
            <a:pPr marL="365760" lvl="1" indent="0" algn="ctr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a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T(something)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something2 </a:t>
            </a:r>
          </a:p>
          <a:p>
            <a:pPr marL="365760" lvl="1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T: T(something))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appropriate if </a:t>
            </a:r>
          </a:p>
          <a:p>
            <a:pPr marL="365760" lvl="1" indent="0" algn="ctr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 a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T(something1) +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T(something2) + … +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(More than One T: T(something1),T(something2) …)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deduce its general formula)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Iteration Method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this recurrence</a:t>
                </a:r>
              </a:p>
              <a:p>
                <a:pPr marL="571500" lvl="2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T(√N) + c		;T(2) = 0 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;</a:t>
                </a:r>
                <a:r>
                  <a:rPr lang="en-US" dirty="0"/>
                  <a:t>T(2) = 0		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(1)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;substitute in (1)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(2)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;substitute in (2)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(3)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;substitute in (3)</a:t>
                </a:r>
              </a:p>
              <a:p>
                <a:pPr marL="1485900" lvl="4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(4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3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5" t="-1764" r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3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</a:t>
                </a:r>
                <a:r>
                  <a:rPr lang="en-US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sz="33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3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Termination:</a:t>
                </a:r>
                <a:r>
                  <a:rPr lang="en-US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3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3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3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3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sSup>
                          <m:sSup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sup>
                    </m:sSup>
                    <m:r>
                      <a:rPr lang="en-US" sz="33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3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;take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/>
                    </m:func>
                  </m:oMath>
                </a14:m>
                <a:r>
                  <a:rPr 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3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:r>
                  <a:rPr lang="en-US" sz="33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sides</a:t>
                </a:r>
              </a:p>
              <a:p>
                <a:pPr marL="0" indent="0">
                  <a:buNone/>
                </a:pPr>
                <a:r>
                  <a:rPr lang="en-US" sz="3300" dirty="0" smtClean="0"/>
                  <a:t>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3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p>
                          </m:sup>
                        </m:sSup>
                      </m:e>
                    </m:func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sz="3300" i="1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33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33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p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330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sz="33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3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33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3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  <m:r>
                      <a:rPr lang="en-US" sz="33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33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3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3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</m:oMath>
                </a14:m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3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33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33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;take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3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/>
                    </m:func>
                  </m:oMath>
                </a14:m>
                <a:r>
                  <a:rPr lang="en-US" sz="3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both side</a:t>
                </a:r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3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3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3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33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3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3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3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in general formula:</a:t>
                </a:r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3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3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33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= 0+</m:t>
                      </m:r>
                      <m:func>
                        <m:funcPr>
                          <m:ctrlPr>
                            <a:rPr lang="en-US" sz="33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3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3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3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33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3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33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sz="33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300" b="1" i="1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3300" b="1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3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3300" b="1" i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3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300" b="1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3300" b="1" i="1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fName>
                                    <m:e>
                                      <m:r>
                                        <a:rPr lang="en-US" sz="33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3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lvl="2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23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>
          <a:xfrm>
            <a:off x="690563" y="1204913"/>
            <a:ext cx="7754937" cy="1911350"/>
          </a:xfrm>
        </p:spPr>
        <p:txBody>
          <a:bodyPr/>
          <a:lstStyle/>
          <a:p>
            <a:r>
              <a:rPr lang="en-GB" altLang="en-US" smtClean="0"/>
              <a:t>MASTER THEOREM</a:t>
            </a:r>
            <a:endParaRPr lang="ar-EG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-304800" y="1809750"/>
            <a:ext cx="1295400" cy="701676"/>
          </a:xfrm>
        </p:spPr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Idea…</a:t>
                </a: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recurrence of the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𝑎𝑇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a ≥ 1, b &gt; 1, and f(n) &gt; 0 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ar-EG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37260" lvl="2" indent="-36576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altLang="ar-EG" sz="2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:r>
                  <a:rPr lang="en-US" altLang="ar-EG" sz="22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= O(</a:t>
                </a:r>
                <a:r>
                  <a:rPr lang="en-US" altLang="ar-EG" sz="22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altLang="ar-EG" sz="2200" baseline="300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altLang="ar-EG" sz="2200" baseline="-250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ar-EG" sz="2200" baseline="300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ar-EG" sz="2200" baseline="300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altLang="ar-EG" sz="2200" baseline="300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</a:t>
                </a:r>
                <a:r>
                  <a:rPr lang="en-US" altLang="ar-EG" sz="22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 &gt; 0, then: </a:t>
                </a:r>
                <a:r>
                  <a:rPr lang="en-US" altLang="ar-EG" sz="22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T(n) = (</a:t>
                </a:r>
                <a:r>
                  <a:rPr lang="en-US" altLang="ar-EG" sz="22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altLang="ar-EG" sz="2200" baseline="300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altLang="ar-EG" sz="2200" baseline="-250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ar-EG" sz="2200" baseline="300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ar-EG" sz="22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</a:p>
              <a:p>
                <a:pPr marL="937260" lvl="2" indent="-36576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altLang="ar-EG" sz="2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Case </a:t>
                </a:r>
                <a:r>
                  <a:rPr lang="en-US" altLang="ar-EG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2: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if </a:t>
                </a:r>
                <a:r>
                  <a:rPr lang="en-US" altLang="ar-EG" sz="22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f(n) 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= (</a:t>
                </a:r>
                <a:r>
                  <a:rPr lang="en-US" altLang="ar-EG" sz="22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altLang="ar-EG" sz="2200" baseline="30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altLang="ar-EG" sz="2200" baseline="-25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ar-EG" sz="2200" baseline="30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, then: 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T(n) = (</a:t>
                </a:r>
                <a:r>
                  <a:rPr lang="en-US" altLang="ar-EG" sz="22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altLang="ar-EG" sz="2200" baseline="30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altLang="ar-EG" sz="2200" baseline="-25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ar-EG" sz="2200" baseline="30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ar-EG" sz="22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lgn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</a:p>
              <a:p>
                <a:pPr marL="937260" lvl="2" indent="-36576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en-US" altLang="ar-EG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Case 3: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if </a:t>
                </a:r>
                <a:r>
                  <a:rPr lang="en-US" altLang="ar-EG" sz="22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f(n) 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= (</a:t>
                </a:r>
                <a:r>
                  <a:rPr lang="en-US" altLang="ar-EG" sz="22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altLang="ar-EG" sz="2200" baseline="30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log</a:t>
                </a:r>
                <a:r>
                  <a:rPr lang="en-US" altLang="ar-EG" sz="2200" baseline="-25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b</a:t>
                </a:r>
                <a:r>
                  <a:rPr lang="en-US" altLang="ar-EG" sz="2200" baseline="300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ar-EG" sz="2200" baseline="300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ar-EG" sz="2200" baseline="300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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; 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&gt; 0, and 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if </a:t>
                </a:r>
                <a:r>
                  <a:rPr lang="en-US" altLang="ar-EG" sz="22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af</a:t>
                </a:r>
                <a:r>
                  <a:rPr lang="en-US" altLang="ar-EG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(n/b</a:t>
                </a:r>
                <a:r>
                  <a:rPr lang="en-US" altLang="ar-EG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≤ </a:t>
                </a:r>
                <a:r>
                  <a:rPr lang="en-US" altLang="ar-EG" sz="2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cf</a:t>
                </a:r>
                <a:r>
                  <a:rPr lang="en-US" altLang="ar-EG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(n) 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for some c &lt; 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 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and all sufficiently large n, </a:t>
                </a:r>
                <a:r>
                  <a:rPr lang="en-US" altLang="ar-EG" sz="2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then:</a:t>
                </a:r>
                <a:r>
                  <a:rPr lang="en-US" altLang="ar-EG" sz="2200" dirty="0" err="1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</a:t>
                </a:r>
                <a:r>
                  <a:rPr lang="en-US" altLang="ar-EG" sz="22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(n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= (f(n))</a:t>
                </a:r>
              </a:p>
              <a:p>
                <a:pPr marL="365760" indent="-365760">
                  <a:defRPr/>
                </a:pPr>
                <a:endParaRPr lang="ar-EG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5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Master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Master method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Use?!</a:t>
            </a:r>
          </a:p>
          <a:p>
            <a:pPr marL="5715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recurrence is in the form of </a:t>
            </a:r>
          </a:p>
          <a:p>
            <a:pPr marL="5715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(N/b)+f(N)</a:t>
            </a:r>
          </a:p>
          <a:p>
            <a:pPr lvl="0"/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0" y="4800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EX1: 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7 T(2 N / 3) + 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log(N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365760" lvl="1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7, b = 3/2, f(N) = N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log(N)</a:t>
                </a:r>
              </a:p>
              <a:p>
                <a:pPr marL="365760" lvl="1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f(N) vs. </a:t>
                </a:r>
                <a:r>
                  <a:rPr lang="en-GB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GB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2.8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vs.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buNone/>
                </a:pPr>
                <a:r>
                  <a:rPr lang="en-GB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GB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f(N)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It's case (1), then we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 &gt; 0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  <a:p>
                <a:pPr marL="365760" indent="-365760" algn="l" fontAlgn="auto">
                  <a:spcAft>
                    <a:spcPts val="0"/>
                  </a:spcAft>
                  <a:defRPr/>
                </a:pPr>
                <a:endParaRPr lang="ar-EG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mtClean="0"/>
              <a:t>Examples</a:t>
            </a:r>
            <a:endParaRPr lang="ar-EG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36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/>
              <a:t>Agenda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76400"/>
            <a:ext cx="6207760" cy="663579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295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recursive</a:t>
            </a:r>
            <a:r>
              <a:rPr lang="en-US" sz="2200" b="1" spc="-4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342900">
              <a:lnSpc>
                <a:spcPct val="150000"/>
              </a:lnSpc>
              <a:spcBef>
                <a:spcPts val="480"/>
              </a:spcBef>
              <a:buClr>
                <a:schemeClr val="tx2"/>
              </a:buClr>
              <a:buFontTx/>
              <a:buChar char="•"/>
              <a:tabLst>
                <a:tab pos="812165" algn="l"/>
                <a:tab pos="812800" algn="l"/>
              </a:tabLst>
            </a:pPr>
            <a:r>
              <a:rPr lang="en-US" sz="2200" spc="-5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(Substitution</a:t>
            </a:r>
            <a:r>
              <a:rPr lang="en-US" sz="2200" spc="-5" dirty="0" smtClean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812800" indent="-342900">
              <a:lnSpc>
                <a:spcPct val="150000"/>
              </a:lnSpc>
              <a:spcBef>
                <a:spcPts val="480"/>
              </a:spcBef>
              <a:buClr>
                <a:schemeClr val="tx2"/>
              </a:buClr>
              <a:buChar char="•"/>
              <a:tabLst>
                <a:tab pos="812165" algn="l"/>
                <a:tab pos="812800" algn="l"/>
              </a:tabLst>
            </a:pP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sz="2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(Theorem)</a:t>
            </a:r>
          </a:p>
          <a:p>
            <a:pPr marL="812800" indent="-342900">
              <a:lnSpc>
                <a:spcPct val="150000"/>
              </a:lnSpc>
              <a:spcBef>
                <a:spcPts val="480"/>
              </a:spcBef>
              <a:buClr>
                <a:srgbClr val="775F54"/>
              </a:buClr>
              <a:buChar char="•"/>
              <a:tabLst>
                <a:tab pos="812165" algn="l"/>
                <a:tab pos="812800" algn="l"/>
              </a:tabLst>
            </a:pPr>
            <a:r>
              <a:rPr lang="en-US" sz="2200" spc="-5" dirty="0" smtClean="0">
                <a:solidFill>
                  <a:srgbClr val="7E7E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 method </a:t>
            </a:r>
          </a:p>
          <a:p>
            <a:pPr marL="469900" indent="-457200">
              <a:lnSpc>
                <a:spcPct val="15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Recursive</a:t>
            </a:r>
            <a:r>
              <a:rPr lang="en-US" sz="22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469900" indent="-457200">
              <a:lnSpc>
                <a:spcPct val="15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</a:p>
          <a:p>
            <a:pPr marL="927100" lvl="1" indent="-457200">
              <a:lnSpc>
                <a:spcPct val="150000"/>
              </a:lnSpc>
              <a:spcBef>
                <a:spcPts val="53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marL="927100" lvl="1" indent="-457200">
              <a:lnSpc>
                <a:spcPct val="150000"/>
              </a:lnSpc>
              <a:spcBef>
                <a:spcPts val="53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chemeClr val="tx2">
                  <a:lumMod val="75000"/>
                </a:schemeClr>
              </a:buClr>
              <a:buChar char="•"/>
              <a:tabLst>
                <a:tab pos="4699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0" lvl="2" indent="-342900">
              <a:spcBef>
                <a:spcPts val="53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lang="en-US" sz="2000" spc="-105" dirty="0" smtClean="0">
              <a:solidFill>
                <a:srgbClr val="2E2B1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241300" algn="l"/>
                <a:tab pos="241935" algn="l"/>
              </a:tabLst>
            </a:pPr>
            <a:endParaRPr sz="2000" spc="-105" dirty="0">
              <a:solidFill>
                <a:srgbClr val="2E2B1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(1):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 is O(</a:t>
                </a:r>
                <a:r>
                  <a:rPr lang="en-GB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2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GB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2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22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- ε</a:t>
                </a:r>
                <a:r>
                  <a:rPr lang="en-GB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2.8−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GB" sz="2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0.8−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GB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0.8−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GB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we have: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constant </a:t>
                </a: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 0&lt;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&lt;0.8 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0.8−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GB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 method </a:t>
                </a: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Succeeded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" indent="-365760" algn="l" fontAlgn="auto">
                  <a:spcAft>
                    <a:spcPts val="0"/>
                  </a:spcAft>
                  <a:defRPr/>
                </a:pPr>
                <a:endParaRPr lang="ar-EG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mtClean="0"/>
              <a:t>Examples</a:t>
            </a:r>
            <a:endParaRPr lang="ar-EG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lnSpc>
                <a:spcPct val="200000"/>
              </a:lnSpc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EX2: </a:t>
            </a:r>
            <a:r>
              <a:rPr lang="en-US" altLang="ar-E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T(n</a:t>
            </a:r>
            <a:r>
              <a:rPr lang="en-US" altLang="ar-EG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 = 2T(n/2) + n</a:t>
            </a: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		</a:t>
            </a:r>
          </a:p>
          <a:p>
            <a:pPr marL="365760" indent="-365760" algn="l" fontAlgn="auto">
              <a:lnSpc>
                <a:spcPct val="2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	a = 2, b = 2, log</a:t>
            </a:r>
            <a:r>
              <a:rPr lang="en-US" altLang="ar-EG" baseline="-25000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2 = 1</a:t>
            </a:r>
          </a:p>
          <a:p>
            <a:pPr marL="365760" indent="-365760" algn="l" fontAlgn="auto">
              <a:lnSpc>
                <a:spcPct val="2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	</a:t>
            </a:r>
            <a:r>
              <a:rPr lang="en-US" altLang="ar-EG" dirty="0">
                <a:solidFill>
                  <a:schemeClr val="tx1"/>
                </a:solidFill>
                <a:cs typeface="Arial" pitchFamily="34" charset="0"/>
                <a:sym typeface="Symbol" pitchFamily="18" charset="2"/>
              </a:rPr>
              <a:t>Compare</a:t>
            </a: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altLang="ar-EG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n</a:t>
            </a:r>
            <a:r>
              <a:rPr lang="en-US" altLang="ar-EG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log</a:t>
            </a:r>
            <a:r>
              <a:rPr lang="en-US" altLang="ar-EG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ar-EG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ar-EG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altLang="ar-EG" dirty="0">
                <a:solidFill>
                  <a:schemeClr val="tx1"/>
                </a:solidFill>
                <a:cs typeface="Arial" pitchFamily="34" charset="0"/>
                <a:sym typeface="Symbol" pitchFamily="18" charset="2"/>
              </a:rPr>
              <a:t>with</a:t>
            </a: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altLang="ar-EG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f(n) = n</a:t>
            </a: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endParaRPr lang="en-US" altLang="ar-EG" dirty="0" smtClean="0">
              <a:solidFill>
                <a:schemeClr val="tx1"/>
              </a:solidFill>
              <a:latin typeface="Comic Sans MS" pitchFamily="66" charset="0"/>
              <a:cs typeface="Arial" pitchFamily="34" charset="0"/>
              <a:sym typeface="Symbol" pitchFamily="18" charset="2"/>
            </a:endParaRPr>
          </a:p>
          <a:p>
            <a:pPr marL="365760" indent="-365760">
              <a:lnSpc>
                <a:spcPct val="200000"/>
              </a:lnSpc>
              <a:buNone/>
              <a:defRPr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It's case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(2), </a:t>
            </a:r>
            <a:endParaRPr lang="en-US" altLang="ar-EG" dirty="0">
              <a:solidFill>
                <a:schemeClr val="tx1"/>
              </a:solidFill>
              <a:latin typeface="Comic Sans MS" pitchFamily="66" charset="0"/>
              <a:cs typeface="Arial" pitchFamily="34" charset="0"/>
              <a:sym typeface="Symbol" pitchFamily="18" charset="2"/>
            </a:endParaRPr>
          </a:p>
          <a:p>
            <a:pPr marL="365760" indent="-365760">
              <a:lnSpc>
                <a:spcPct val="200000"/>
              </a:lnSpc>
              <a:buNone/>
              <a:defRPr/>
            </a:pPr>
            <a:r>
              <a:rPr lang="en-US" altLang="ar-EG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Case </a:t>
            </a:r>
            <a:r>
              <a:rPr lang="en-US" altLang="ar-EG" b="1" u="sng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2 </a:t>
            </a: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	</a:t>
            </a:r>
            <a:endParaRPr lang="en-US" altLang="ar-EG" dirty="0" smtClean="0">
              <a:solidFill>
                <a:schemeClr val="tx1"/>
              </a:solidFill>
              <a:latin typeface="Comic Sans MS" pitchFamily="66" charset="0"/>
              <a:cs typeface="Arial" pitchFamily="34" charset="0"/>
              <a:sym typeface="Symbol" pitchFamily="18" charset="2"/>
            </a:endParaRPr>
          </a:p>
          <a:p>
            <a:pPr marL="365760" indent="-365760" algn="l" fontAlgn="auto">
              <a:lnSpc>
                <a:spcPct val="2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ar-EG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 </a:t>
            </a: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f(n) = (n) </a:t>
            </a:r>
            <a:r>
              <a:rPr lang="en-US" altLang="ar-EG" dirty="0">
                <a:solidFill>
                  <a:schemeClr val="tx1"/>
                </a:solidFill>
                <a:cs typeface="Arial" pitchFamily="34" charset="0"/>
                <a:sym typeface="Symbol" pitchFamily="18" charset="2"/>
              </a:rPr>
              <a:t>	</a:t>
            </a:r>
            <a:r>
              <a:rPr lang="en-US" altLang="ar-EG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 </a:t>
            </a:r>
            <a:r>
              <a:rPr lang="en-US" altLang="ar-EG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T(n) = (</a:t>
            </a:r>
            <a:r>
              <a:rPr lang="en-US" altLang="ar-EG" dirty="0" err="1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nlgn</a:t>
            </a:r>
            <a:r>
              <a:rPr lang="en-US" altLang="ar-EG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365760" indent="-365760" algn="l" fontAlgn="auto">
              <a:spcAft>
                <a:spcPts val="0"/>
              </a:spcAft>
              <a:defRPr/>
            </a:pPr>
            <a:endParaRPr lang="ar-E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8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mtClean="0"/>
              <a:t>Examples</a:t>
            </a:r>
            <a:endParaRPr lang="ar-EG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6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EX3: </a:t>
                </a:r>
                <a:r>
                  <a:rPr lang="en-US" altLang="ar-EG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T(n) = 2T(n/2) + n</a:t>
                </a:r>
                <a:r>
                  <a:rPr lang="en-US" altLang="ar-EG" sz="28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ar-EG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	</a:t>
                </a:r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</a:p>
              <a:p>
                <a:pPr algn="l">
                  <a:lnSpc>
                    <a:spcPct val="130000"/>
                  </a:lnSpc>
                  <a:buFontTx/>
                  <a:buNone/>
                </a:pPr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 = 2, b = 2, log</a:t>
                </a:r>
                <a:r>
                  <a:rPr lang="en-US" altLang="ar-EG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= 1</a:t>
                </a:r>
              </a:p>
              <a:p>
                <a:pPr algn="l">
                  <a:lnSpc>
                    <a:spcPct val="130000"/>
                  </a:lnSpc>
                  <a:buFontTx/>
                  <a:buNone/>
                </a:pPr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Compare </a:t>
                </a:r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</a:t>
                </a:r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f(n) = n</a:t>
                </a:r>
                <a:r>
                  <a:rPr lang="en-US" altLang="ar-EG" sz="2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GB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8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GB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It's case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(3),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 &gt;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ar-EG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ar-EG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Case 3 </a:t>
                </a: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ar-EG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f(n) = (n</a:t>
                </a:r>
                <a:r>
                  <a:rPr lang="en-US" altLang="ar-EG" sz="28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1+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&lt;1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𝑠𝑎𝑡𝑖𝑠𝑓𝑦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ar-EG" sz="2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ar-EG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(n</a:t>
                </a:r>
                <a:r>
                  <a:rPr lang="en-US" altLang="ar-EG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1+</a:t>
                </a:r>
                <a:r>
                  <a:rPr lang="en-US" altLang="ar-EG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endParaRPr lang="en-US" altLang="ar-EG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ar-EG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 </a:t>
                </a:r>
                <a:r>
                  <a:rPr lang="en-US" altLang="ar-EG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f(n/b) ≤ c f(n) </a:t>
                </a:r>
              </a:p>
              <a:p>
                <a:pPr algn="l">
                  <a:lnSpc>
                    <a:spcPct val="130000"/>
                  </a:lnSpc>
                  <a:buFontTx/>
                  <a:buNone/>
                </a:pP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 2 n</a:t>
                </a:r>
                <a:r>
                  <a:rPr lang="en-US" altLang="ar-EG" sz="28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/4 ≤ c n</a:t>
                </a:r>
                <a:r>
                  <a:rPr lang="en-US" altLang="ar-EG" sz="28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c = ½ is a solution (c&lt;1)</a:t>
                </a:r>
              </a:p>
              <a:p>
                <a:pPr algn="l">
                  <a:lnSpc>
                    <a:spcPct val="130000"/>
                  </a:lnSpc>
                  <a:buFontTx/>
                  <a:buNone/>
                </a:pPr>
                <a:r>
                  <a:rPr lang="en-US" altLang="ar-EG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 </a:t>
                </a:r>
                <a:r>
                  <a:rPr lang="en-US" altLang="ar-EG" sz="28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T(n) = (n</a:t>
                </a:r>
                <a:r>
                  <a:rPr lang="en-US" altLang="ar-EG" sz="2800" baseline="300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ar-EG" sz="2800" dirty="0" smtClean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algn="l" rtl="0"/>
                <a:endParaRPr lang="ar-EG" altLang="en-US" dirty="0" smtClean="0"/>
              </a:p>
            </p:txBody>
          </p:sp>
        </mc:Choice>
        <mc:Fallback xmlns="">
          <p:sp>
            <p:nvSpPr>
              <p:cNvPr id="3584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7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mtClean="0"/>
              <a:t>Examples</a:t>
            </a:r>
            <a:endParaRPr lang="ar-EG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25000" lnSpcReduction="20000"/>
              </a:bodyPr>
              <a:lstStyle/>
              <a:p>
                <a:pPr>
                  <a:lnSpc>
                    <a:spcPct val="200000"/>
                  </a:lnSpc>
                  <a:defRPr/>
                </a:pPr>
                <a:r>
                  <a:rPr lang="en-US" sz="8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EX4: </a:t>
                </a:r>
                <a:r>
                  <a:rPr lang="en-US" altLang="ar-EG" sz="8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T(n) = 2T(n/2) + </a:t>
                </a:r>
                <a:r>
                  <a:rPr lang="en-US" altLang="ar-EG" sz="8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altLang="ar-EG" sz="8800" b="1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1/2</a:t>
                </a:r>
                <a:r>
                  <a:rPr lang="en-US" altLang="ar-EG" sz="8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ar-EG" sz="8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	 </a:t>
                </a:r>
              </a:p>
              <a:p>
                <a:pPr marL="365760" indent="-365760" algn="l" fontAlgn="auto">
                  <a:lnSpc>
                    <a:spcPct val="2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ar-EG" sz="8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a = 2, b = 2, log</a:t>
                </a:r>
                <a:r>
                  <a:rPr lang="en-US" altLang="ar-EG" sz="8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altLang="ar-EG" sz="8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2 = 1</a:t>
                </a:r>
              </a:p>
              <a:p>
                <a:pPr marL="365760" indent="-365760" algn="l" fontAlgn="auto">
                  <a:lnSpc>
                    <a:spcPct val="2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ar-EG" sz="8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Compare </a:t>
                </a:r>
                <a:r>
                  <a:rPr lang="en-US" altLang="ar-EG" sz="8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 </a:t>
                </a:r>
                <a:r>
                  <a:rPr lang="en-US" altLang="ar-EG" sz="8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with </a:t>
                </a:r>
                <a:r>
                  <a:rPr lang="en-US" altLang="ar-EG" sz="8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f(n) = n</a:t>
                </a:r>
                <a:r>
                  <a:rPr lang="en-US" altLang="ar-EG" sz="88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1/2</a:t>
                </a:r>
                <a:r>
                  <a:rPr lang="en-US" altLang="ar-EG" sz="88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endParaRPr lang="en-US" altLang="ar-EG" sz="88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365760" indent="-365760">
                  <a:lnSpc>
                    <a:spcPct val="200000"/>
                  </a:lnSpc>
                  <a:buNone/>
                  <a:defRPr/>
                </a:pPr>
                <a:r>
                  <a:rPr lang="en-GB" sz="8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88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GB" sz="8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8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</a:t>
                </a:r>
                <a:r>
                  <a:rPr lang="en-US" sz="8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f(N) </a:t>
                </a:r>
                <a:r>
                  <a:rPr lang="en-US" sz="8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8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It's case (1), then we </a:t>
                </a:r>
                <a:r>
                  <a:rPr lang="en-US" sz="8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</a:t>
                </a:r>
                <a:r>
                  <a:rPr lang="en-US" sz="8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:r>
                  <a:rPr lang="en-GB" sz="8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 &gt; </a:t>
                </a:r>
                <a:r>
                  <a:rPr lang="en-GB" sz="8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ar-EG" sz="88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365760" indent="-365760">
                  <a:lnSpc>
                    <a:spcPct val="200000"/>
                  </a:lnSpc>
                  <a:buNone/>
                  <a:defRPr/>
                </a:pPr>
                <a:r>
                  <a:rPr lang="en-US" altLang="ar-EG" sz="8800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Case 1</a:t>
                </a:r>
                <a:r>
                  <a:rPr lang="en-US" altLang="ar-EG" sz="8800" b="1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endParaRPr lang="en-US" altLang="ar-EG" sz="88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365760" indent="-365760">
                  <a:lnSpc>
                    <a:spcPct val="200000"/>
                  </a:lnSpc>
                  <a:buNone/>
                  <a:defRPr/>
                </a:pPr>
                <a:r>
                  <a:rPr lang="en-US" altLang="ar-EG" sz="88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</a:t>
                </a:r>
                <a:r>
                  <a:rPr lang="en-US" altLang="ar-EG" sz="8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 f(n) = O(n</a:t>
                </a:r>
                <a:r>
                  <a:rPr lang="en-US" altLang="ar-EG" sz="88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1-</a:t>
                </a:r>
                <a:r>
                  <a:rPr lang="en-US" altLang="ar-EG" sz="8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GB" sz="88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sz="880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sz="8800" i="1" smtClean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GB" sz="8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GB" sz="8800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GB" sz="8800" i="1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GB" sz="8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8800" i="1">
                        <a:latin typeface="Cambria Math" panose="02040503050406030204" pitchFamily="18" charset="0"/>
                      </a:rPr>
                      <m:t>𝑠𝑎𝑡𝑖𝑠𝑓𝑦</m:t>
                    </m:r>
                    <m:r>
                      <a:rPr lang="en-US" sz="8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ar-EG" sz="8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en-US" altLang="ar-EG" sz="88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1/2</a:t>
                </a:r>
                <a:r>
                  <a:rPr lang="en-US" altLang="ar-EG" sz="8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ar-EG" sz="8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ar-EG" sz="8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O(n</a:t>
                </a:r>
                <a:r>
                  <a:rPr lang="en-US" altLang="ar-EG" sz="8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1-</a:t>
                </a:r>
                <a:r>
                  <a:rPr lang="en-US" altLang="ar-EG" sz="8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 </a:t>
                </a:r>
                <a:endParaRPr lang="en-US" altLang="ar-EG" sz="8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365760" indent="-365760" algn="l" fontAlgn="auto">
                  <a:lnSpc>
                    <a:spcPct val="2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ar-EG" sz="8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 </a:t>
                </a:r>
                <a:r>
                  <a:rPr lang="en-US" altLang="ar-EG" sz="88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T(n) = (n)</a:t>
                </a:r>
              </a:p>
              <a:p>
                <a:pPr marL="365760" indent="-365760" algn="l" rtl="0" fontAlgn="auto">
                  <a:spcAft>
                    <a:spcPts val="0"/>
                  </a:spcAft>
                  <a:defRPr/>
                </a:pPr>
                <a:endParaRPr lang="ar-EG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7" b="-8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mtClean="0"/>
              <a:t>Examples</a:t>
            </a:r>
            <a:endParaRPr lang="ar-EG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600200"/>
                <a:ext cx="8683752" cy="4495800"/>
              </a:xfrm>
            </p:spPr>
            <p:txBody>
              <a:bodyPr rtlCol="0"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EX5: </a:t>
                </a:r>
                <a:r>
                  <a:rPr lang="en-US" altLang="ar-EG" sz="2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</a:t>
                </a:r>
                <a:r>
                  <a:rPr lang="en-US" altLang="ar-EG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3T(n/4) + </a:t>
                </a:r>
                <a:r>
                  <a:rPr lang="en-US" altLang="ar-EG" sz="22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nlgn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65760" indent="-365760" algn="l" fontAlgn="auto">
                  <a:lnSpc>
                    <a:spcPct val="15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ar-EG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3, b = 4, log</a:t>
                </a:r>
                <a:r>
                  <a:rPr lang="en-US" altLang="ar-EG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ar-EG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= 0.793</a:t>
                </a:r>
              </a:p>
              <a:p>
                <a:pPr marL="365760" indent="-365760" algn="l" fontAlgn="auto">
                  <a:lnSpc>
                    <a:spcPct val="15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ar-EG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Compare 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ar-EG" sz="22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0.793</a:t>
                </a:r>
                <a:r>
                  <a:rPr lang="en-US" altLang="ar-EG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f(n) = </a:t>
                </a:r>
                <a:r>
                  <a:rPr lang="en-US" altLang="ar-EG" sz="2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nlgn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ar-EG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GB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400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GB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f(N)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It's case (3), then we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 &gt; 0</a:t>
                </a:r>
                <a:endParaRPr lang="en-US" altLang="ar-EG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ar-EG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Case 3 </a:t>
                </a: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ar-EG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 </a:t>
                </a:r>
                <a:r>
                  <a:rPr lang="en-US" altLang="ar-EG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f(n) = </a:t>
                </a:r>
                <a:r>
                  <a:rPr lang="en-US" altLang="ar-EG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ar-EG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ar-EG" sz="26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0.793</a:t>
                </a:r>
                <a:r>
                  <a:rPr lang="en-US" altLang="ar-EG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ar-EG" sz="26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+</a:t>
                </a:r>
                <a:r>
                  <a:rPr lang="en-US" altLang="ar-EG" sz="26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</a:t>
                </a:r>
                <a:r>
                  <a:rPr lang="en-US" altLang="ar-EG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&lt;0.2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𝑠𝑎𝑡𝑖𝑠𝑓𝑦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nlgn</m:t>
                    </m:r>
                  </m:oMath>
                </a14:m>
                <a:r>
                  <a:rPr lang="en-US" altLang="ar-EG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=(</a:t>
                </a:r>
                <a:r>
                  <a:rPr lang="en-US" altLang="ar-EG" sz="2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ar-EG" sz="26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0.793</a:t>
                </a:r>
                <a:r>
                  <a:rPr lang="en-US" altLang="ar-EG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ar-EG" sz="26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</a:t>
                </a:r>
                <a:r>
                  <a:rPr lang="en-US" altLang="ar-EG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endParaRPr lang="en-US" altLang="ar-EG" sz="26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en-US" altLang="ar-E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 </a:t>
                </a:r>
                <a:r>
                  <a:rPr lang="en-US" altLang="ar-EG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 f(n/b) ≤ c f(n) </a:t>
                </a:r>
              </a:p>
              <a:p>
                <a:pPr marL="365760" indent="-365760">
                  <a:lnSpc>
                    <a:spcPct val="150000"/>
                  </a:lnSpc>
                  <a:buNone/>
                  <a:defRPr/>
                </a:pP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3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(n/4)</a:t>
                </a:r>
                <a:r>
                  <a:rPr lang="en-US" altLang="ar-EG" sz="2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lg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(n/4) ≤ 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c *</a:t>
                </a:r>
                <a:r>
                  <a:rPr lang="en-US" altLang="ar-EG" sz="2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nlgn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(3/4)</a:t>
                </a:r>
                <a:r>
                  <a:rPr lang="en-US" altLang="ar-EG" sz="2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nlgn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≤ c *</a:t>
                </a:r>
                <a:r>
                  <a:rPr lang="en-US" altLang="ar-EG" sz="2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nlgn</a:t>
                </a:r>
                <a:r>
                  <a:rPr lang="en-US" altLang="ar-EG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,  c=3/4  &lt; 1</a:t>
                </a:r>
                <a:endParaRPr lang="en-US" altLang="ar-EG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365760" indent="-365760" algn="l" fontAlgn="auto">
                  <a:lnSpc>
                    <a:spcPct val="15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ar-EG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	</a:t>
                </a:r>
                <a:r>
                  <a:rPr lang="en-US" altLang="ar-EG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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T(n) = (</a:t>
                </a:r>
                <a:r>
                  <a:rPr lang="en-US" altLang="ar-EG" sz="2200" dirty="0" err="1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nlgn</a:t>
                </a:r>
                <a:r>
                  <a:rPr lang="en-US" altLang="ar-EG" sz="22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)</a:t>
                </a:r>
                <a:endParaRPr lang="ar-EG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600200"/>
                <a:ext cx="8683752" cy="4495800"/>
              </a:xfrm>
              <a:blipFill rotWithShape="0">
                <a:blip r:embed="rId3"/>
                <a:stretch>
                  <a:fillRect l="-772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mtClean="0"/>
              <a:t>Examples</a:t>
            </a:r>
            <a:endParaRPr lang="ar-EG" alt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90563" y="1204913"/>
            <a:ext cx="7754937" cy="1911350"/>
          </a:xfrm>
        </p:spPr>
        <p:txBody>
          <a:bodyPr/>
          <a:lstStyle/>
          <a:p>
            <a:r>
              <a:rPr lang="en-US" altLang="ar-EG" smtClean="0"/>
              <a:t>Divide and Conquer</a:t>
            </a:r>
            <a:endParaRPr lang="ar-EG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-304800" y="1752600"/>
            <a:ext cx="1295400" cy="701676"/>
          </a:xfrm>
        </p:spPr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 is a general algorithm design paradigm/model;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problem into small sub-problem(s)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sub-problems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in same manner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ombine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the sub-problems to get the final solution </a:t>
            </a:r>
          </a:p>
        </p:txBody>
      </p:sp>
      <p:sp>
        <p:nvSpPr>
          <p:cNvPr id="4198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400" smtClean="0"/>
              <a:t>Divide and Conquer</a:t>
            </a:r>
            <a:endParaRPr lang="ar-EG" altLang="en-US" sz="4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90563" y="1204913"/>
            <a:ext cx="7754937" cy="1911350"/>
          </a:xfrm>
        </p:spPr>
        <p:txBody>
          <a:bodyPr/>
          <a:lstStyle/>
          <a:p>
            <a:r>
              <a:rPr lang="en-US" altLang="ar-EG" dirty="0" smtClean="0"/>
              <a:t>Merge Sort</a:t>
            </a:r>
            <a:endParaRPr lang="ar-EG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-304800" y="1752600"/>
            <a:ext cx="1295400" cy="701676"/>
          </a:xfrm>
        </p:spPr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Merge-sort on an input sequence/list S with n elements consists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steps: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Divide: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S into two sequences S1 and S2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each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altLang="ar-EG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sort S1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altLang="ar-EG" sz="2400" b="1" dirty="0"/>
              <a:t>using merge </a:t>
            </a:r>
            <a:r>
              <a:rPr lang="en-US" altLang="ar-EG" sz="2400" b="1" dirty="0" smtClean="0"/>
              <a:t>sort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S1 and S2 into a unique sorted sequence</a:t>
            </a:r>
          </a:p>
        </p:txBody>
      </p:sp>
      <p:sp>
        <p:nvSpPr>
          <p:cNvPr id="440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400" smtClean="0"/>
              <a:t>Merge Sort</a:t>
            </a:r>
            <a:endParaRPr lang="ar-EG" altLang="en-US" sz="4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127250" y="857079"/>
          <a:ext cx="42672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01697" y="1761320"/>
          <a:ext cx="2598419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649605"/>
                <a:gridCol w="649604"/>
                <a:gridCol w="649605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321297" y="1761320"/>
          <a:ext cx="2598419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649605"/>
                <a:gridCol w="649604"/>
                <a:gridCol w="649605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1000" y="25296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300" y="25296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3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16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650" y="252967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4650" y="2900509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7350" y="2556593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8	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43200" y="25296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8500" y="25296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85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432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6850" y="252967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36850" y="2900509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749550" y="2556593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2	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9200" y="25296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4500" y="25296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245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92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198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2850" y="252967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2850" y="2900509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035550" y="2556593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7	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91400" y="25296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86700" y="25296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867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914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2000" y="2523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85050" y="252967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85050" y="2900509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397750" y="2556593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5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2400" y="330183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0"/>
                </a:moveTo>
                <a:lnTo>
                  <a:pt x="457200" y="0"/>
                </a:lnTo>
                <a:lnTo>
                  <a:pt x="457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" y="329548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600" y="329548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6050" y="3295480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0" y="12700"/>
                </a:moveTo>
                <a:lnTo>
                  <a:pt x="469900" y="12700"/>
                </a:lnTo>
                <a:lnTo>
                  <a:pt x="469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050" y="367267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58750" y="3328754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66800" y="329167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0"/>
                </a:moveTo>
                <a:lnTo>
                  <a:pt x="457200" y="0"/>
                </a:lnTo>
                <a:lnTo>
                  <a:pt x="457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68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240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0450" y="3285320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0" y="12700"/>
                </a:moveTo>
                <a:lnTo>
                  <a:pt x="469900" y="12700"/>
                </a:lnTo>
                <a:lnTo>
                  <a:pt x="469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60450" y="366251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073150" y="3318593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14600" y="329167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0"/>
                </a:moveTo>
                <a:lnTo>
                  <a:pt x="457200" y="0"/>
                </a:lnTo>
                <a:lnTo>
                  <a:pt x="457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146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718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08250" y="3285320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0" y="12700"/>
                </a:moveTo>
                <a:lnTo>
                  <a:pt x="469900" y="12700"/>
                </a:lnTo>
                <a:lnTo>
                  <a:pt x="469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08250" y="366251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667126" y="331859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05200" y="329167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0"/>
                </a:moveTo>
                <a:lnTo>
                  <a:pt x="457200" y="0"/>
                </a:lnTo>
                <a:lnTo>
                  <a:pt x="457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052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624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98850" y="3285320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0" y="12700"/>
                </a:moveTo>
                <a:lnTo>
                  <a:pt x="469900" y="12700"/>
                </a:lnTo>
                <a:lnTo>
                  <a:pt x="469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98850" y="366251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511550" y="3318593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800600" y="329167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0"/>
                </a:moveTo>
                <a:lnTo>
                  <a:pt x="457200" y="0"/>
                </a:lnTo>
                <a:lnTo>
                  <a:pt x="457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006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578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94250" y="3285320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0" y="12700"/>
                </a:moveTo>
                <a:lnTo>
                  <a:pt x="469900" y="12700"/>
                </a:lnTo>
                <a:lnTo>
                  <a:pt x="469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94250" y="366251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4806950" y="3318593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867400" y="330183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0"/>
                </a:moveTo>
                <a:lnTo>
                  <a:pt x="457200" y="0"/>
                </a:lnTo>
                <a:lnTo>
                  <a:pt x="457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67400" y="329548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24600" y="329548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61050" y="3295480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0" y="12700"/>
                </a:moveTo>
                <a:lnTo>
                  <a:pt x="469900" y="12700"/>
                </a:lnTo>
                <a:lnTo>
                  <a:pt x="469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61050" y="367267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873750" y="3328754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162800" y="329167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0"/>
                </a:moveTo>
                <a:lnTo>
                  <a:pt x="457200" y="0"/>
                </a:lnTo>
                <a:lnTo>
                  <a:pt x="457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628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200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56450" y="3285320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0" y="12700"/>
                </a:moveTo>
                <a:lnTo>
                  <a:pt x="469900" y="12700"/>
                </a:lnTo>
                <a:lnTo>
                  <a:pt x="469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56450" y="366251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169150" y="3318593"/>
            <a:ext cx="44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153400" y="3291670"/>
            <a:ext cx="457200" cy="370840"/>
          </a:xfrm>
          <a:custGeom>
            <a:avLst/>
            <a:gdLst/>
            <a:ahLst/>
            <a:cxnLst/>
            <a:rect l="l" t="t" r="r" b="b"/>
            <a:pathLst>
              <a:path w="457200" h="370839">
                <a:moveTo>
                  <a:pt x="0" y="0"/>
                </a:moveTo>
                <a:lnTo>
                  <a:pt x="457200" y="0"/>
                </a:lnTo>
                <a:lnTo>
                  <a:pt x="4572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534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610600" y="32853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47050" y="3285320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0" y="12700"/>
                </a:moveTo>
                <a:lnTo>
                  <a:pt x="469900" y="12700"/>
                </a:lnTo>
                <a:lnTo>
                  <a:pt x="4699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147050" y="366251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305925" y="331859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76300" y="41298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63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10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716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4650" y="412987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4650" y="450071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87350" y="4136220"/>
            <a:ext cx="4826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82650" y="415679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743200" y="41298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385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432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338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36850" y="412987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36850" y="450071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749550" y="415679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244850" y="4136220"/>
            <a:ext cx="4826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524500" y="41298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5245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292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198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22850" y="412987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22850" y="450071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5035550" y="4136220"/>
            <a:ext cx="4826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530850" y="415679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391400" y="4129870"/>
            <a:ext cx="495300" cy="370840"/>
          </a:xfrm>
          <a:custGeom>
            <a:avLst/>
            <a:gdLst/>
            <a:ahLst/>
            <a:cxnLst/>
            <a:rect l="l" t="t" r="r" b="b"/>
            <a:pathLst>
              <a:path w="495300" h="370839">
                <a:moveTo>
                  <a:pt x="0" y="0"/>
                </a:moveTo>
                <a:lnTo>
                  <a:pt x="495300" y="0"/>
                </a:lnTo>
                <a:lnTo>
                  <a:pt x="4953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867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914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82000" y="41235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385050" y="412987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85050" y="4500710"/>
            <a:ext cx="1003300" cy="0"/>
          </a:xfrm>
          <a:custGeom>
            <a:avLst/>
            <a:gdLst/>
            <a:ahLst/>
            <a:cxnLst/>
            <a:rect l="l" t="t" r="r" b="b"/>
            <a:pathLst>
              <a:path w="1003300">
                <a:moveTo>
                  <a:pt x="0" y="0"/>
                </a:moveTo>
                <a:lnTo>
                  <a:pt x="1003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7397750" y="415679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93050" y="4136220"/>
            <a:ext cx="4826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8" name="object 138"/>
          <p:cNvGraphicFramePr>
            <a:graphicFrameLocks noGrp="1"/>
          </p:cNvGraphicFramePr>
          <p:nvPr/>
        </p:nvGraphicFramePr>
        <p:xfrm>
          <a:off x="831850" y="4971879"/>
          <a:ext cx="2598419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649605"/>
                <a:gridCol w="649604"/>
                <a:gridCol w="649605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object 139"/>
          <p:cNvGraphicFramePr>
            <a:graphicFrameLocks noGrp="1"/>
          </p:cNvGraphicFramePr>
          <p:nvPr/>
        </p:nvGraphicFramePr>
        <p:xfrm>
          <a:off x="5251450" y="4971879"/>
          <a:ext cx="2598419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649605"/>
                <a:gridCol w="649604"/>
                <a:gridCol w="649605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</a:tr>
            </a:tbl>
          </a:graphicData>
        </a:graphic>
      </p:graphicFrame>
      <p:sp>
        <p:nvSpPr>
          <p:cNvPr id="140" name="object 140"/>
          <p:cNvSpPr/>
          <p:nvPr/>
        </p:nvSpPr>
        <p:spPr>
          <a:xfrm>
            <a:off x="3810000" y="5968829"/>
            <a:ext cx="533400" cy="370840"/>
          </a:xfrm>
          <a:custGeom>
            <a:avLst/>
            <a:gdLst/>
            <a:ahLst/>
            <a:cxnLst/>
            <a:rect l="l" t="t" r="r" b="b"/>
            <a:pathLst>
              <a:path w="533400" h="370839">
                <a:moveTo>
                  <a:pt x="0" y="0"/>
                </a:moveTo>
                <a:lnTo>
                  <a:pt x="533400" y="0"/>
                </a:lnTo>
                <a:lnTo>
                  <a:pt x="5334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343400" y="5968829"/>
            <a:ext cx="533400" cy="370840"/>
          </a:xfrm>
          <a:custGeom>
            <a:avLst/>
            <a:gdLst/>
            <a:ahLst/>
            <a:cxnLst/>
            <a:rect l="l" t="t" r="r" b="b"/>
            <a:pathLst>
              <a:path w="533400" h="370839">
                <a:moveTo>
                  <a:pt x="0" y="0"/>
                </a:moveTo>
                <a:lnTo>
                  <a:pt x="533400" y="0"/>
                </a:lnTo>
                <a:lnTo>
                  <a:pt x="53340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31B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7432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766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100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434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768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102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436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2098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77000" y="5962479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03450" y="5968829"/>
            <a:ext cx="4279900" cy="0"/>
          </a:xfrm>
          <a:custGeom>
            <a:avLst/>
            <a:gdLst/>
            <a:ahLst/>
            <a:cxnLst/>
            <a:rect l="l" t="t" r="r" b="b"/>
            <a:pathLst>
              <a:path w="4279900">
                <a:moveTo>
                  <a:pt x="0" y="0"/>
                </a:moveTo>
                <a:lnTo>
                  <a:pt x="42799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03450" y="6339670"/>
            <a:ext cx="4279900" cy="0"/>
          </a:xfrm>
          <a:custGeom>
            <a:avLst/>
            <a:gdLst/>
            <a:ahLst/>
            <a:cxnLst/>
            <a:rect l="l" t="t" r="r" b="b"/>
            <a:pathLst>
              <a:path w="4279900">
                <a:moveTo>
                  <a:pt x="0" y="0"/>
                </a:moveTo>
                <a:lnTo>
                  <a:pt x="42799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2216150" y="5975179"/>
            <a:ext cx="5207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749550" y="5975179"/>
            <a:ext cx="5207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282950" y="5975179"/>
            <a:ext cx="5207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816350" y="5995753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  <a:tabLst>
                <a:tab pos="729615" algn="l"/>
              </a:tabLst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4	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883150" y="5975179"/>
            <a:ext cx="5207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416550" y="5975179"/>
            <a:ext cx="5207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949950" y="5975179"/>
            <a:ext cx="520700" cy="345440"/>
          </a:xfrm>
          <a:prstGeom prst="rect">
            <a:avLst/>
          </a:prstGeom>
          <a:solidFill>
            <a:srgbClr val="31B6F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2234323" y="1234270"/>
            <a:ext cx="966469" cy="518795"/>
          </a:xfrm>
          <a:custGeom>
            <a:avLst/>
            <a:gdLst/>
            <a:ahLst/>
            <a:cxnLst/>
            <a:rect l="l" t="t" r="r" b="b"/>
            <a:pathLst>
              <a:path w="966469" h="518794">
                <a:moveTo>
                  <a:pt x="966076" y="0"/>
                </a:moveTo>
                <a:lnTo>
                  <a:pt x="0" y="51854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234317" y="1658797"/>
            <a:ext cx="110489" cy="98425"/>
          </a:xfrm>
          <a:custGeom>
            <a:avLst/>
            <a:gdLst/>
            <a:ahLst/>
            <a:cxnLst/>
            <a:rect l="l" t="t" r="r" b="b"/>
            <a:pathLst>
              <a:path w="110489" h="98425">
                <a:moveTo>
                  <a:pt x="57645" y="0"/>
                </a:moveTo>
                <a:lnTo>
                  <a:pt x="0" y="94005"/>
                </a:lnTo>
                <a:lnTo>
                  <a:pt x="110197" y="97904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334000" y="1234270"/>
            <a:ext cx="1263650" cy="521970"/>
          </a:xfrm>
          <a:custGeom>
            <a:avLst/>
            <a:gdLst/>
            <a:ahLst/>
            <a:cxnLst/>
            <a:rect l="l" t="t" r="r" b="b"/>
            <a:pathLst>
              <a:path w="1263650" h="521969">
                <a:moveTo>
                  <a:pt x="0" y="0"/>
                </a:moveTo>
                <a:lnTo>
                  <a:pt x="1263167" y="52141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87924" y="1667971"/>
            <a:ext cx="109855" cy="102870"/>
          </a:xfrm>
          <a:custGeom>
            <a:avLst/>
            <a:gdLst/>
            <a:ahLst/>
            <a:cxnLst/>
            <a:rect l="l" t="t" r="r" b="b"/>
            <a:pathLst>
              <a:path w="109854" h="102869">
                <a:moveTo>
                  <a:pt x="42405" y="0"/>
                </a:moveTo>
                <a:lnTo>
                  <a:pt x="109245" y="87706"/>
                </a:lnTo>
                <a:lnTo>
                  <a:pt x="0" y="10271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03389" y="2148670"/>
            <a:ext cx="621030" cy="365125"/>
          </a:xfrm>
          <a:custGeom>
            <a:avLst/>
            <a:gdLst/>
            <a:ahLst/>
            <a:cxnLst/>
            <a:rect l="l" t="t" r="r" b="b"/>
            <a:pathLst>
              <a:path w="621030" h="365125">
                <a:moveTo>
                  <a:pt x="620610" y="0"/>
                </a:moveTo>
                <a:lnTo>
                  <a:pt x="0" y="36506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03391" y="2417544"/>
            <a:ext cx="110489" cy="96520"/>
          </a:xfrm>
          <a:custGeom>
            <a:avLst/>
            <a:gdLst/>
            <a:ahLst/>
            <a:cxnLst/>
            <a:rect l="l" t="t" r="r" b="b"/>
            <a:pathLst>
              <a:path w="110490" h="96519">
                <a:moveTo>
                  <a:pt x="53924" y="0"/>
                </a:moveTo>
                <a:lnTo>
                  <a:pt x="0" y="96189"/>
                </a:lnTo>
                <a:lnTo>
                  <a:pt x="110274" y="95783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95600" y="2148670"/>
            <a:ext cx="321945" cy="358140"/>
          </a:xfrm>
          <a:custGeom>
            <a:avLst/>
            <a:gdLst/>
            <a:ahLst/>
            <a:cxnLst/>
            <a:rect l="l" t="t" r="r" b="b"/>
            <a:pathLst>
              <a:path w="321944" h="358139">
                <a:moveTo>
                  <a:pt x="0" y="0"/>
                </a:moveTo>
                <a:lnTo>
                  <a:pt x="321868" y="357632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112458" y="2398336"/>
            <a:ext cx="105410" cy="108585"/>
          </a:xfrm>
          <a:custGeom>
            <a:avLst/>
            <a:gdLst/>
            <a:ahLst/>
            <a:cxnLst/>
            <a:rect l="l" t="t" r="r" b="b"/>
            <a:pathLst>
              <a:path w="105410" h="108585">
                <a:moveTo>
                  <a:pt x="82600" y="0"/>
                </a:moveTo>
                <a:lnTo>
                  <a:pt x="105016" y="107975"/>
                </a:lnTo>
                <a:lnTo>
                  <a:pt x="0" y="74333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48615" y="2148670"/>
            <a:ext cx="431800" cy="361315"/>
          </a:xfrm>
          <a:custGeom>
            <a:avLst/>
            <a:gdLst/>
            <a:ahLst/>
            <a:cxnLst/>
            <a:rect l="l" t="t" r="r" b="b"/>
            <a:pathLst>
              <a:path w="431800" h="361314">
                <a:moveTo>
                  <a:pt x="431495" y="0"/>
                </a:moveTo>
                <a:lnTo>
                  <a:pt x="0" y="360832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48604" y="2405777"/>
            <a:ext cx="109220" cy="104139"/>
          </a:xfrm>
          <a:custGeom>
            <a:avLst/>
            <a:gdLst/>
            <a:ahLst/>
            <a:cxnLst/>
            <a:rect l="l" t="t" r="r" b="b"/>
            <a:pathLst>
              <a:path w="109220" h="104139">
                <a:moveTo>
                  <a:pt x="37426" y="0"/>
                </a:moveTo>
                <a:lnTo>
                  <a:pt x="0" y="103733"/>
                </a:lnTo>
                <a:lnTo>
                  <a:pt x="108712" y="85242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39000" y="2148670"/>
            <a:ext cx="621030" cy="365125"/>
          </a:xfrm>
          <a:custGeom>
            <a:avLst/>
            <a:gdLst/>
            <a:ahLst/>
            <a:cxnLst/>
            <a:rect l="l" t="t" r="r" b="b"/>
            <a:pathLst>
              <a:path w="621029" h="365125">
                <a:moveTo>
                  <a:pt x="0" y="0"/>
                </a:moveTo>
                <a:lnTo>
                  <a:pt x="620610" y="36506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49333" y="2417544"/>
            <a:ext cx="110489" cy="96520"/>
          </a:xfrm>
          <a:custGeom>
            <a:avLst/>
            <a:gdLst/>
            <a:ahLst/>
            <a:cxnLst/>
            <a:rect l="l" t="t" r="r" b="b"/>
            <a:pathLst>
              <a:path w="110490" h="96519">
                <a:moveTo>
                  <a:pt x="56349" y="0"/>
                </a:moveTo>
                <a:lnTo>
                  <a:pt x="110274" y="96189"/>
                </a:lnTo>
                <a:lnTo>
                  <a:pt x="0" y="95783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98170" y="2834470"/>
            <a:ext cx="287655" cy="441325"/>
          </a:xfrm>
          <a:custGeom>
            <a:avLst/>
            <a:gdLst/>
            <a:ahLst/>
            <a:cxnLst/>
            <a:rect l="l" t="t" r="r" b="b"/>
            <a:pathLst>
              <a:path w="287655" h="441325">
                <a:moveTo>
                  <a:pt x="287629" y="0"/>
                </a:moveTo>
                <a:lnTo>
                  <a:pt x="0" y="441032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98170" y="3165365"/>
            <a:ext cx="99060" cy="110489"/>
          </a:xfrm>
          <a:custGeom>
            <a:avLst/>
            <a:gdLst/>
            <a:ahLst/>
            <a:cxnLst/>
            <a:rect l="l" t="t" r="r" b="b"/>
            <a:pathLst>
              <a:path w="99059" h="110489">
                <a:moveTo>
                  <a:pt x="5486" y="0"/>
                </a:moveTo>
                <a:lnTo>
                  <a:pt x="0" y="110134"/>
                </a:lnTo>
                <a:lnTo>
                  <a:pt x="98564" y="60706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66800" y="2834470"/>
            <a:ext cx="214629" cy="429259"/>
          </a:xfrm>
          <a:custGeom>
            <a:avLst/>
            <a:gdLst/>
            <a:ahLst/>
            <a:cxnLst/>
            <a:rect l="l" t="t" r="r" b="b"/>
            <a:pathLst>
              <a:path w="214630" h="429260">
                <a:moveTo>
                  <a:pt x="0" y="0"/>
                </a:moveTo>
                <a:lnTo>
                  <a:pt x="214541" y="429082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89059" y="3153513"/>
            <a:ext cx="99695" cy="110489"/>
          </a:xfrm>
          <a:custGeom>
            <a:avLst/>
            <a:gdLst/>
            <a:ahLst/>
            <a:cxnLst/>
            <a:rect l="l" t="t" r="r" b="b"/>
            <a:pathLst>
              <a:path w="99694" h="110489">
                <a:moveTo>
                  <a:pt x="99390" y="0"/>
                </a:moveTo>
                <a:lnTo>
                  <a:pt x="92290" y="110045"/>
                </a:lnTo>
                <a:lnTo>
                  <a:pt x="0" y="49695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714167" y="2834470"/>
            <a:ext cx="181610" cy="504190"/>
          </a:xfrm>
          <a:custGeom>
            <a:avLst/>
            <a:gdLst/>
            <a:ahLst/>
            <a:cxnLst/>
            <a:rect l="l" t="t" r="r" b="b"/>
            <a:pathLst>
              <a:path w="181610" h="504189">
                <a:moveTo>
                  <a:pt x="181432" y="0"/>
                </a:moveTo>
                <a:lnTo>
                  <a:pt x="0" y="503821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694152" y="3229855"/>
            <a:ext cx="104775" cy="108585"/>
          </a:xfrm>
          <a:custGeom>
            <a:avLst/>
            <a:gdLst/>
            <a:ahLst/>
            <a:cxnLst/>
            <a:rect l="l" t="t" r="r" b="b"/>
            <a:pathLst>
              <a:path w="104775" h="108585">
                <a:moveTo>
                  <a:pt x="0" y="0"/>
                </a:moveTo>
                <a:lnTo>
                  <a:pt x="20002" y="108445"/>
                </a:lnTo>
                <a:lnTo>
                  <a:pt x="104559" y="37642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05200" y="2834470"/>
            <a:ext cx="214629" cy="429259"/>
          </a:xfrm>
          <a:custGeom>
            <a:avLst/>
            <a:gdLst/>
            <a:ahLst/>
            <a:cxnLst/>
            <a:rect l="l" t="t" r="r" b="b"/>
            <a:pathLst>
              <a:path w="214629" h="429260">
                <a:moveTo>
                  <a:pt x="0" y="0"/>
                </a:moveTo>
                <a:lnTo>
                  <a:pt x="214541" y="429082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27459" y="3153513"/>
            <a:ext cx="99695" cy="110489"/>
          </a:xfrm>
          <a:custGeom>
            <a:avLst/>
            <a:gdLst/>
            <a:ahLst/>
            <a:cxnLst/>
            <a:rect l="l" t="t" r="r" b="b"/>
            <a:pathLst>
              <a:path w="99695" h="110489">
                <a:moveTo>
                  <a:pt x="99390" y="0"/>
                </a:moveTo>
                <a:lnTo>
                  <a:pt x="92290" y="110045"/>
                </a:lnTo>
                <a:lnTo>
                  <a:pt x="0" y="49695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43258" y="2834470"/>
            <a:ext cx="214629" cy="429259"/>
          </a:xfrm>
          <a:custGeom>
            <a:avLst/>
            <a:gdLst/>
            <a:ahLst/>
            <a:cxnLst/>
            <a:rect l="l" t="t" r="r" b="b"/>
            <a:pathLst>
              <a:path w="214629" h="429260">
                <a:moveTo>
                  <a:pt x="214541" y="0"/>
                </a:moveTo>
                <a:lnTo>
                  <a:pt x="0" y="429082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36150" y="3153513"/>
            <a:ext cx="99695" cy="110489"/>
          </a:xfrm>
          <a:custGeom>
            <a:avLst/>
            <a:gdLst/>
            <a:ahLst/>
            <a:cxnLst/>
            <a:rect l="l" t="t" r="r" b="b"/>
            <a:pathLst>
              <a:path w="99695" h="110489">
                <a:moveTo>
                  <a:pt x="0" y="0"/>
                </a:moveTo>
                <a:lnTo>
                  <a:pt x="7099" y="110045"/>
                </a:lnTo>
                <a:lnTo>
                  <a:pt x="99390" y="49695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52306" y="2834470"/>
            <a:ext cx="325120" cy="442595"/>
          </a:xfrm>
          <a:custGeom>
            <a:avLst/>
            <a:gdLst/>
            <a:ahLst/>
            <a:cxnLst/>
            <a:rect l="l" t="t" r="r" b="b"/>
            <a:pathLst>
              <a:path w="325120" h="442594">
                <a:moveTo>
                  <a:pt x="0" y="0"/>
                </a:moveTo>
                <a:lnTo>
                  <a:pt x="325069" y="442036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976193" y="3166854"/>
            <a:ext cx="101600" cy="109855"/>
          </a:xfrm>
          <a:custGeom>
            <a:avLst/>
            <a:gdLst/>
            <a:ahLst/>
            <a:cxnLst/>
            <a:rect l="l" t="t" r="r" b="b"/>
            <a:pathLst>
              <a:path w="101600" h="109855">
                <a:moveTo>
                  <a:pt x="89522" y="0"/>
                </a:moveTo>
                <a:lnTo>
                  <a:pt x="101180" y="109651"/>
                </a:lnTo>
                <a:lnTo>
                  <a:pt x="0" y="65836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402434" y="2834470"/>
            <a:ext cx="160655" cy="427990"/>
          </a:xfrm>
          <a:custGeom>
            <a:avLst/>
            <a:gdLst/>
            <a:ahLst/>
            <a:cxnLst/>
            <a:rect l="l" t="t" r="r" b="b"/>
            <a:pathLst>
              <a:path w="160654" h="427989">
                <a:moveTo>
                  <a:pt x="160413" y="0"/>
                </a:moveTo>
                <a:lnTo>
                  <a:pt x="0" y="427774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83850" y="3153544"/>
            <a:ext cx="104139" cy="109220"/>
          </a:xfrm>
          <a:custGeom>
            <a:avLst/>
            <a:gdLst/>
            <a:ahLst/>
            <a:cxnLst/>
            <a:rect l="l" t="t" r="r" b="b"/>
            <a:pathLst>
              <a:path w="104140" h="109219">
                <a:moveTo>
                  <a:pt x="0" y="0"/>
                </a:moveTo>
                <a:lnTo>
                  <a:pt x="18580" y="108699"/>
                </a:lnTo>
                <a:lnTo>
                  <a:pt x="104051" y="39014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53398" y="2834470"/>
            <a:ext cx="289560" cy="506730"/>
          </a:xfrm>
          <a:custGeom>
            <a:avLst/>
            <a:gdLst/>
            <a:ahLst/>
            <a:cxnLst/>
            <a:rect l="l" t="t" r="r" b="b"/>
            <a:pathLst>
              <a:path w="289559" h="506730">
                <a:moveTo>
                  <a:pt x="0" y="0"/>
                </a:moveTo>
                <a:lnTo>
                  <a:pt x="289204" y="506107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47112" y="3230311"/>
            <a:ext cx="96520" cy="110489"/>
          </a:xfrm>
          <a:custGeom>
            <a:avLst/>
            <a:gdLst/>
            <a:ahLst/>
            <a:cxnLst/>
            <a:rect l="l" t="t" r="r" b="b"/>
            <a:pathLst>
              <a:path w="96520" h="110489">
                <a:moveTo>
                  <a:pt x="96481" y="0"/>
                </a:moveTo>
                <a:lnTo>
                  <a:pt x="95491" y="110261"/>
                </a:lnTo>
                <a:lnTo>
                  <a:pt x="0" y="5513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80998" y="3596470"/>
            <a:ext cx="474345" cy="510540"/>
          </a:xfrm>
          <a:custGeom>
            <a:avLst/>
            <a:gdLst/>
            <a:ahLst/>
            <a:cxnLst/>
            <a:rect l="l" t="t" r="r" b="b"/>
            <a:pathLst>
              <a:path w="474344" h="510539">
                <a:moveTo>
                  <a:pt x="0" y="0"/>
                </a:moveTo>
                <a:lnTo>
                  <a:pt x="473913" y="510362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49387" y="3999227"/>
            <a:ext cx="106045" cy="107950"/>
          </a:xfrm>
          <a:custGeom>
            <a:avLst/>
            <a:gdLst/>
            <a:ahLst/>
            <a:cxnLst/>
            <a:rect l="l" t="t" r="r" b="b"/>
            <a:pathLst>
              <a:path w="106044" h="107950">
                <a:moveTo>
                  <a:pt x="81432" y="0"/>
                </a:moveTo>
                <a:lnTo>
                  <a:pt x="105524" y="107607"/>
                </a:lnTo>
                <a:lnTo>
                  <a:pt x="0" y="75615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95717" y="3596470"/>
            <a:ext cx="400050" cy="509270"/>
          </a:xfrm>
          <a:custGeom>
            <a:avLst/>
            <a:gdLst/>
            <a:ahLst/>
            <a:cxnLst/>
            <a:rect l="l" t="t" r="r" b="b"/>
            <a:pathLst>
              <a:path w="400050" h="509270">
                <a:moveTo>
                  <a:pt x="399681" y="0"/>
                </a:moveTo>
                <a:lnTo>
                  <a:pt x="0" y="508685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95719" y="3995928"/>
            <a:ext cx="102870" cy="109220"/>
          </a:xfrm>
          <a:custGeom>
            <a:avLst/>
            <a:gdLst/>
            <a:ahLst/>
            <a:cxnLst/>
            <a:rect l="l" t="t" r="r" b="b"/>
            <a:pathLst>
              <a:path w="102869" h="109220">
                <a:moveTo>
                  <a:pt x="15151" y="0"/>
                </a:moveTo>
                <a:lnTo>
                  <a:pt x="0" y="109220"/>
                </a:lnTo>
                <a:lnTo>
                  <a:pt x="102539" y="68656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703511" y="3596470"/>
            <a:ext cx="513080" cy="511809"/>
          </a:xfrm>
          <a:custGeom>
            <a:avLst/>
            <a:gdLst/>
            <a:ahLst/>
            <a:cxnLst/>
            <a:rect l="l" t="t" r="r" b="b"/>
            <a:pathLst>
              <a:path w="513080" h="511810">
                <a:moveTo>
                  <a:pt x="0" y="0"/>
                </a:moveTo>
                <a:lnTo>
                  <a:pt x="512724" y="511213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109563" y="4001075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78460" y="0"/>
                </a:moveTo>
                <a:lnTo>
                  <a:pt x="106679" y="106603"/>
                </a:lnTo>
                <a:lnTo>
                  <a:pt x="0" y="78689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259885" y="3596470"/>
            <a:ext cx="474345" cy="510540"/>
          </a:xfrm>
          <a:custGeom>
            <a:avLst/>
            <a:gdLst/>
            <a:ahLst/>
            <a:cxnLst/>
            <a:rect l="l" t="t" r="r" b="b"/>
            <a:pathLst>
              <a:path w="474345" h="510539">
                <a:moveTo>
                  <a:pt x="473913" y="0"/>
                </a:moveTo>
                <a:lnTo>
                  <a:pt x="0" y="510362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259886" y="3999227"/>
            <a:ext cx="106045" cy="107950"/>
          </a:xfrm>
          <a:custGeom>
            <a:avLst/>
            <a:gdLst/>
            <a:ahLst/>
            <a:cxnLst/>
            <a:rect l="l" t="t" r="r" b="b"/>
            <a:pathLst>
              <a:path w="106045" h="107950">
                <a:moveTo>
                  <a:pt x="24091" y="0"/>
                </a:moveTo>
                <a:lnTo>
                  <a:pt x="0" y="107607"/>
                </a:lnTo>
                <a:lnTo>
                  <a:pt x="105524" y="75615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029198" y="3596470"/>
            <a:ext cx="474345" cy="510540"/>
          </a:xfrm>
          <a:custGeom>
            <a:avLst/>
            <a:gdLst/>
            <a:ahLst/>
            <a:cxnLst/>
            <a:rect l="l" t="t" r="r" b="b"/>
            <a:pathLst>
              <a:path w="474345" h="510539">
                <a:moveTo>
                  <a:pt x="0" y="0"/>
                </a:moveTo>
                <a:lnTo>
                  <a:pt x="473913" y="510362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397587" y="3999227"/>
            <a:ext cx="106045" cy="107950"/>
          </a:xfrm>
          <a:custGeom>
            <a:avLst/>
            <a:gdLst/>
            <a:ahLst/>
            <a:cxnLst/>
            <a:rect l="l" t="t" r="r" b="b"/>
            <a:pathLst>
              <a:path w="106045" h="107950">
                <a:moveTo>
                  <a:pt x="81432" y="0"/>
                </a:moveTo>
                <a:lnTo>
                  <a:pt x="105524" y="107607"/>
                </a:lnTo>
                <a:lnTo>
                  <a:pt x="0" y="75615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547473" y="3596470"/>
            <a:ext cx="548640" cy="512445"/>
          </a:xfrm>
          <a:custGeom>
            <a:avLst/>
            <a:gdLst/>
            <a:ahLst/>
            <a:cxnLst/>
            <a:rect l="l" t="t" r="r" b="b"/>
            <a:pathLst>
              <a:path w="548639" h="512445">
                <a:moveTo>
                  <a:pt x="548525" y="0"/>
                </a:moveTo>
                <a:lnTo>
                  <a:pt x="0" y="511949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547481" y="4002810"/>
            <a:ext cx="107950" cy="106045"/>
          </a:xfrm>
          <a:custGeom>
            <a:avLst/>
            <a:gdLst/>
            <a:ahLst/>
            <a:cxnLst/>
            <a:rect l="l" t="t" r="r" b="b"/>
            <a:pathLst>
              <a:path w="107950" h="106045">
                <a:moveTo>
                  <a:pt x="31711" y="0"/>
                </a:moveTo>
                <a:lnTo>
                  <a:pt x="0" y="105613"/>
                </a:lnTo>
                <a:lnTo>
                  <a:pt x="107543" y="81229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391398" y="3596470"/>
            <a:ext cx="474345" cy="510540"/>
          </a:xfrm>
          <a:custGeom>
            <a:avLst/>
            <a:gdLst/>
            <a:ahLst/>
            <a:cxnLst/>
            <a:rect l="l" t="t" r="r" b="b"/>
            <a:pathLst>
              <a:path w="474345" h="510539">
                <a:moveTo>
                  <a:pt x="0" y="0"/>
                </a:moveTo>
                <a:lnTo>
                  <a:pt x="473913" y="510362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759786" y="3999227"/>
            <a:ext cx="106045" cy="107950"/>
          </a:xfrm>
          <a:custGeom>
            <a:avLst/>
            <a:gdLst/>
            <a:ahLst/>
            <a:cxnLst/>
            <a:rect l="l" t="t" r="r" b="b"/>
            <a:pathLst>
              <a:path w="106045" h="107950">
                <a:moveTo>
                  <a:pt x="81432" y="0"/>
                </a:moveTo>
                <a:lnTo>
                  <a:pt x="105524" y="107607"/>
                </a:lnTo>
                <a:lnTo>
                  <a:pt x="0" y="75615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909673" y="3596470"/>
            <a:ext cx="548640" cy="512445"/>
          </a:xfrm>
          <a:custGeom>
            <a:avLst/>
            <a:gdLst/>
            <a:ahLst/>
            <a:cxnLst/>
            <a:rect l="l" t="t" r="r" b="b"/>
            <a:pathLst>
              <a:path w="548640" h="512445">
                <a:moveTo>
                  <a:pt x="548525" y="0"/>
                </a:moveTo>
                <a:lnTo>
                  <a:pt x="0" y="511949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909680" y="4002810"/>
            <a:ext cx="107950" cy="106045"/>
          </a:xfrm>
          <a:custGeom>
            <a:avLst/>
            <a:gdLst/>
            <a:ahLst/>
            <a:cxnLst/>
            <a:rect l="l" t="t" r="r" b="b"/>
            <a:pathLst>
              <a:path w="107950" h="106045">
                <a:moveTo>
                  <a:pt x="31711" y="0"/>
                </a:moveTo>
                <a:lnTo>
                  <a:pt x="0" y="105613"/>
                </a:lnTo>
                <a:lnTo>
                  <a:pt x="107543" y="81229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76298" y="4434670"/>
            <a:ext cx="1231900" cy="531495"/>
          </a:xfrm>
          <a:custGeom>
            <a:avLst/>
            <a:gdLst/>
            <a:ahLst/>
            <a:cxnLst/>
            <a:rect l="l" t="t" r="r" b="b"/>
            <a:pathLst>
              <a:path w="1231900" h="531495">
                <a:moveTo>
                  <a:pt x="0" y="0"/>
                </a:moveTo>
                <a:lnTo>
                  <a:pt x="1231607" y="531114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998447" y="4877040"/>
            <a:ext cx="109855" cy="102235"/>
          </a:xfrm>
          <a:custGeom>
            <a:avLst/>
            <a:gdLst/>
            <a:ahLst/>
            <a:cxnLst/>
            <a:rect l="l" t="t" r="r" b="b"/>
            <a:pathLst>
              <a:path w="109855" h="102235">
                <a:moveTo>
                  <a:pt x="44005" y="0"/>
                </a:moveTo>
                <a:lnTo>
                  <a:pt x="109461" y="88747"/>
                </a:lnTo>
                <a:lnTo>
                  <a:pt x="0" y="102044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164967" y="4434670"/>
            <a:ext cx="1073785" cy="530225"/>
          </a:xfrm>
          <a:custGeom>
            <a:avLst/>
            <a:gdLst/>
            <a:ahLst/>
            <a:cxnLst/>
            <a:rect l="l" t="t" r="r" b="b"/>
            <a:pathLst>
              <a:path w="1073785" h="530225">
                <a:moveTo>
                  <a:pt x="1073531" y="0"/>
                </a:moveTo>
                <a:lnTo>
                  <a:pt x="0" y="529653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64960" y="4872346"/>
            <a:ext cx="110489" cy="99695"/>
          </a:xfrm>
          <a:custGeom>
            <a:avLst/>
            <a:gdLst/>
            <a:ahLst/>
            <a:cxnLst/>
            <a:rect l="l" t="t" r="r" b="b"/>
            <a:pathLst>
              <a:path w="110489" h="99695">
                <a:moveTo>
                  <a:pt x="60832" y="0"/>
                </a:moveTo>
                <a:lnTo>
                  <a:pt x="0" y="91973"/>
                </a:lnTo>
                <a:lnTo>
                  <a:pt x="110007" y="99656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524498" y="4434670"/>
            <a:ext cx="1004569" cy="528955"/>
          </a:xfrm>
          <a:custGeom>
            <a:avLst/>
            <a:gdLst/>
            <a:ahLst/>
            <a:cxnLst/>
            <a:rect l="l" t="t" r="r" b="b"/>
            <a:pathLst>
              <a:path w="1004570" h="528954">
                <a:moveTo>
                  <a:pt x="0" y="0"/>
                </a:moveTo>
                <a:lnTo>
                  <a:pt x="1004062" y="528904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18402" y="4870024"/>
            <a:ext cx="110489" cy="98425"/>
          </a:xfrm>
          <a:custGeom>
            <a:avLst/>
            <a:gdLst/>
            <a:ahLst/>
            <a:cxnLst/>
            <a:rect l="l" t="t" r="r" b="b"/>
            <a:pathLst>
              <a:path w="110490" h="98425">
                <a:moveTo>
                  <a:pt x="51790" y="0"/>
                </a:moveTo>
                <a:lnTo>
                  <a:pt x="110159" y="93548"/>
                </a:lnTo>
                <a:lnTo>
                  <a:pt x="0" y="98310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85469" y="4434670"/>
            <a:ext cx="1301750" cy="532130"/>
          </a:xfrm>
          <a:custGeom>
            <a:avLst/>
            <a:gdLst/>
            <a:ahLst/>
            <a:cxnLst/>
            <a:rect l="l" t="t" r="r" b="b"/>
            <a:pathLst>
              <a:path w="1301750" h="532129">
                <a:moveTo>
                  <a:pt x="1301229" y="0"/>
                </a:moveTo>
                <a:lnTo>
                  <a:pt x="0" y="531672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585467" y="4878875"/>
            <a:ext cx="109220" cy="102870"/>
          </a:xfrm>
          <a:custGeom>
            <a:avLst/>
            <a:gdLst/>
            <a:ahLst/>
            <a:cxnLst/>
            <a:rect l="l" t="t" r="r" b="b"/>
            <a:pathLst>
              <a:path w="109220" h="102870">
                <a:moveTo>
                  <a:pt x="67157" y="0"/>
                </a:moveTo>
                <a:lnTo>
                  <a:pt x="0" y="87464"/>
                </a:lnTo>
                <a:lnTo>
                  <a:pt x="109194" y="102869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36775" y="5349070"/>
            <a:ext cx="2176780" cy="611505"/>
          </a:xfrm>
          <a:custGeom>
            <a:avLst/>
            <a:gdLst/>
            <a:ahLst/>
            <a:cxnLst/>
            <a:rect l="l" t="t" r="r" b="b"/>
            <a:pathLst>
              <a:path w="2176779" h="611504">
                <a:moveTo>
                  <a:pt x="0" y="0"/>
                </a:moveTo>
                <a:lnTo>
                  <a:pt x="2176360" y="611263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206415" y="588107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30048" y="0"/>
                </a:moveTo>
                <a:lnTo>
                  <a:pt x="106718" y="79247"/>
                </a:lnTo>
                <a:lnTo>
                  <a:pt x="0" y="106984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373662" y="5349070"/>
            <a:ext cx="2183130" cy="611505"/>
          </a:xfrm>
          <a:custGeom>
            <a:avLst/>
            <a:gdLst/>
            <a:ahLst/>
            <a:cxnLst/>
            <a:rect l="l" t="t" r="r" b="b"/>
            <a:pathLst>
              <a:path w="2183129" h="611504">
                <a:moveTo>
                  <a:pt x="2182710" y="0"/>
                </a:moveTo>
                <a:lnTo>
                  <a:pt x="0" y="611289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373665" y="588115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76733" y="0"/>
                </a:moveTo>
                <a:lnTo>
                  <a:pt x="0" y="79197"/>
                </a:lnTo>
                <a:lnTo>
                  <a:pt x="106705" y="107010"/>
                </a:lnTo>
              </a:path>
            </a:pathLst>
          </a:custGeom>
          <a:ln w="317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14398" y="417828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28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43369" y="351146"/>
            <a:ext cx="114935" cy="133350"/>
          </a:xfrm>
          <a:custGeom>
            <a:avLst/>
            <a:gdLst/>
            <a:ahLst/>
            <a:cxnLst/>
            <a:rect l="l" t="t" r="r" b="b"/>
            <a:pathLst>
              <a:path w="114934" h="133350">
                <a:moveTo>
                  <a:pt x="12" y="0"/>
                </a:moveTo>
                <a:lnTo>
                  <a:pt x="114312" y="66675"/>
                </a:lnTo>
                <a:lnTo>
                  <a:pt x="0" y="133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942465" y="685800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281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209800" y="609600"/>
            <a:ext cx="114935" cy="133350"/>
          </a:xfrm>
          <a:custGeom>
            <a:avLst/>
            <a:gdLst/>
            <a:ahLst/>
            <a:cxnLst/>
            <a:rect l="l" t="t" r="r" b="b"/>
            <a:pathLst>
              <a:path w="114934" h="133350">
                <a:moveTo>
                  <a:pt x="12" y="0"/>
                </a:moveTo>
                <a:lnTo>
                  <a:pt x="114312" y="66675"/>
                </a:lnTo>
                <a:lnTo>
                  <a:pt x="0" y="13335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1201" y="267913"/>
            <a:ext cx="2588398" cy="567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13335">
              <a:lnSpc>
                <a:spcPct val="1153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ide</a:t>
            </a:r>
            <a:r>
              <a:rPr sz="1600" dirty="0">
                <a:latin typeface="Arial"/>
                <a:cs typeface="Arial"/>
              </a:rPr>
              <a:t>:  </a:t>
            </a:r>
            <a:endParaRPr lang="en-US" sz="1600" dirty="0" smtClean="0">
              <a:latin typeface="Arial"/>
              <a:cs typeface="Arial"/>
            </a:endParaRPr>
          </a:p>
          <a:p>
            <a:pPr marL="12700" marR="5715" indent="13335">
              <a:lnSpc>
                <a:spcPct val="115300"/>
              </a:lnSpc>
              <a:spcBef>
                <a:spcPts val="100"/>
              </a:spcBef>
            </a:pPr>
            <a:r>
              <a:rPr lang="en-US" sz="1600" dirty="0" smtClean="0">
                <a:latin typeface="Arial"/>
                <a:cs typeface="Arial"/>
              </a:rPr>
              <a:t>Conquer and </a:t>
            </a:r>
            <a:r>
              <a:rPr sz="1600" dirty="0" smtClean="0">
                <a:latin typeface="Arial"/>
                <a:cs typeface="Arial"/>
              </a:rPr>
              <a:t>M</a:t>
            </a:r>
            <a:r>
              <a:rPr sz="1600" spc="-15" dirty="0" smtClean="0">
                <a:latin typeface="Arial"/>
                <a:cs typeface="Arial"/>
              </a:rPr>
              <a:t>e</a:t>
            </a:r>
            <a:r>
              <a:rPr sz="1600" spc="-5" dirty="0" smtClean="0">
                <a:latin typeface="Arial"/>
                <a:cs typeface="Arial"/>
              </a:rPr>
              <a:t>r</a:t>
            </a:r>
            <a:r>
              <a:rPr sz="1600" spc="-15" dirty="0" smtClean="0">
                <a:latin typeface="Arial"/>
                <a:cs typeface="Arial"/>
              </a:rPr>
              <a:t>ge</a:t>
            </a:r>
            <a:r>
              <a:rPr sz="1600" spc="-15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2" name="Title 3"/>
          <p:cNvSpPr txBox="1">
            <a:spLocks/>
          </p:cNvSpPr>
          <p:nvPr/>
        </p:nvSpPr>
        <p:spPr>
          <a:xfrm>
            <a:off x="717550" y="-76199"/>
            <a:ext cx="81534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ar-EG" dirty="0" smtClean="0"/>
              <a:t>Merge Sort</a:t>
            </a:r>
            <a:endParaRPr lang="ar-EG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ar-E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</a:p>
          <a:p>
            <a:pPr marL="0" indent="0" algn="l" rtl="0">
              <a:buNone/>
            </a:pPr>
            <a:r>
              <a:rPr lang="en-US" altLang="ar-EG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65760" lvl="1" indent="0">
              <a:buNone/>
            </a:pPr>
            <a:r>
              <a:rPr lang="en-US" altLang="ar-EG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ar-E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</a:t>
            </a:r>
          </a:p>
          <a:p>
            <a:pPr marL="365760" lvl="1" indent="0">
              <a:buNone/>
            </a:pPr>
            <a:r>
              <a:rPr lang="en-US" altLang="ar-E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-------------</a:t>
            </a:r>
          </a:p>
          <a:p>
            <a:pPr marL="365760" lvl="1" indent="0">
              <a:buNone/>
            </a:pPr>
            <a:r>
              <a:rPr lang="en-US" altLang="ar-E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Recursive: f( ), f( ),…..</a:t>
            </a:r>
          </a:p>
          <a:p>
            <a:pPr marL="365760" lvl="1" indent="0">
              <a:buNone/>
            </a:pPr>
            <a:r>
              <a:rPr lang="en-US" altLang="ar-E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--------------</a:t>
            </a:r>
          </a:p>
          <a:p>
            <a:pPr marL="365760" lvl="1" indent="0">
              <a:buNone/>
            </a:pPr>
            <a:r>
              <a:rPr lang="en-US" altLang="ar-E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--------------</a:t>
            </a:r>
          </a:p>
          <a:p>
            <a:pPr marL="0" indent="0" algn="l" rtl="0">
              <a:buNone/>
            </a:pPr>
            <a:r>
              <a:rPr lang="en-US" altLang="ar-E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ar-EG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ar-EG" dirty="0" smtClean="0"/>
              <a:t>General form of recursive function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667000" y="2895600"/>
            <a:ext cx="2743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7000" y="4267200"/>
            <a:ext cx="2743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10200" y="2895600"/>
            <a:ext cx="0" cy="1371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5999" y="330514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recursive part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600" y="3508086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400" dirty="0" smtClean="0"/>
              <a:t>Merge Sort: pseudo-code</a:t>
            </a:r>
            <a:endParaRPr lang="ar-EG" altLang="en-US" sz="4400" dirty="0" smtClean="0"/>
          </a:p>
        </p:txBody>
      </p:sp>
      <p:sp>
        <p:nvSpPr>
          <p:cNvPr id="7" name="object 36"/>
          <p:cNvSpPr txBox="1"/>
          <p:nvPr/>
        </p:nvSpPr>
        <p:spPr>
          <a:xfrm>
            <a:off x="1459863" y="1904165"/>
            <a:ext cx="6593205" cy="26777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2800" b="1" spc="-10" dirty="0">
                <a:latin typeface="Courier New"/>
                <a:cs typeface="Courier New"/>
              </a:rPr>
              <a:t>Algorithm Merge-Sort</a:t>
            </a:r>
            <a:r>
              <a:rPr sz="2800" spc="-10" dirty="0">
                <a:latin typeface="Courier New"/>
                <a:cs typeface="Courier New"/>
              </a:rPr>
              <a:t>(A, </a:t>
            </a:r>
            <a:r>
              <a:rPr lang="en-US" sz="2800" spc="-5" dirty="0">
                <a:latin typeface="Courier New"/>
                <a:cs typeface="Courier New"/>
              </a:rPr>
              <a:t>p</a:t>
            </a:r>
            <a:r>
              <a:rPr sz="2800" spc="-5" dirty="0" smtClean="0">
                <a:latin typeface="Courier New"/>
                <a:cs typeface="Courier New"/>
              </a:rPr>
              <a:t>,</a:t>
            </a:r>
            <a:r>
              <a:rPr sz="2800" spc="-20" dirty="0" smtClean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r):</a:t>
            </a:r>
            <a:endParaRPr sz="2800" dirty="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if </a:t>
            </a:r>
            <a:r>
              <a:rPr lang="en-US" sz="2800" spc="-5" dirty="0" smtClean="0">
                <a:latin typeface="Courier New"/>
                <a:cs typeface="Courier New"/>
              </a:rPr>
              <a:t>p</a:t>
            </a:r>
            <a:r>
              <a:rPr sz="2800" spc="-5" dirty="0" smtClean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&lt; r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then</a:t>
            </a:r>
            <a:endParaRPr sz="2800" dirty="0">
              <a:latin typeface="Courier New"/>
              <a:cs typeface="Courier New"/>
            </a:endParaRPr>
          </a:p>
          <a:p>
            <a:pPr marL="1366520">
              <a:lnSpc>
                <a:spcPts val="3325"/>
              </a:lnSpc>
              <a:spcBef>
                <a:spcPts val="70"/>
              </a:spcBef>
            </a:pPr>
            <a:r>
              <a:rPr lang="en-US" sz="2800" spc="-5" dirty="0">
                <a:latin typeface="Courier New"/>
                <a:cs typeface="Courier New"/>
              </a:rPr>
              <a:t>q</a:t>
            </a:r>
            <a:r>
              <a:rPr sz="2800" spc="-5" dirty="0" smtClean="0">
                <a:latin typeface="Symbol"/>
                <a:cs typeface="Symbol"/>
              </a:rPr>
              <a:t>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Symbol"/>
                <a:cs typeface="Symbol"/>
              </a:rPr>
              <a:t></a:t>
            </a:r>
            <a:r>
              <a:rPr lang="en-US" sz="2800" spc="-5" dirty="0" err="1">
                <a:latin typeface="Courier New"/>
                <a:cs typeface="Courier New"/>
              </a:rPr>
              <a:t>p</a:t>
            </a:r>
            <a:r>
              <a:rPr sz="2800" spc="-5" dirty="0" err="1" smtClean="0">
                <a:latin typeface="Courier New"/>
                <a:cs typeface="Courier New"/>
              </a:rPr>
              <a:t>+r</a:t>
            </a:r>
            <a:r>
              <a:rPr sz="2800" spc="-5" dirty="0">
                <a:latin typeface="Courier New"/>
                <a:cs typeface="Courier New"/>
              </a:rPr>
              <a:t>)/2</a:t>
            </a:r>
            <a:r>
              <a:rPr sz="2800" spc="-5" dirty="0">
                <a:latin typeface="Symbol"/>
                <a:cs typeface="Symbol"/>
              </a:rPr>
              <a:t></a:t>
            </a:r>
            <a:endParaRPr sz="2800" dirty="0">
              <a:latin typeface="Symbol"/>
              <a:cs typeface="Symbol"/>
            </a:endParaRPr>
          </a:p>
          <a:p>
            <a:pPr marL="1367790">
              <a:lnSpc>
                <a:spcPts val="3325"/>
              </a:lnSpc>
            </a:pPr>
            <a:r>
              <a:rPr sz="2800" b="1" spc="-10" dirty="0">
                <a:latin typeface="Courier New"/>
                <a:cs typeface="Courier New"/>
              </a:rPr>
              <a:t>Merge-Sort</a:t>
            </a:r>
            <a:r>
              <a:rPr sz="2800" spc="-10" dirty="0">
                <a:latin typeface="Courier New"/>
                <a:cs typeface="Courier New"/>
              </a:rPr>
              <a:t>(A, </a:t>
            </a:r>
            <a:r>
              <a:rPr lang="en-US" sz="2800" spc="-10" dirty="0">
                <a:latin typeface="Courier New"/>
                <a:cs typeface="Courier New"/>
              </a:rPr>
              <a:t>p</a:t>
            </a:r>
            <a:r>
              <a:rPr sz="2800" spc="-10" dirty="0" smtClean="0">
                <a:latin typeface="Courier New"/>
                <a:cs typeface="Courier New"/>
              </a:rPr>
              <a:t>,</a:t>
            </a:r>
            <a:r>
              <a:rPr sz="2800" spc="-15" dirty="0" smtClean="0">
                <a:latin typeface="Courier New"/>
                <a:cs typeface="Courier New"/>
              </a:rPr>
              <a:t> </a:t>
            </a:r>
            <a:r>
              <a:rPr lang="en-US" sz="2800" spc="-15" dirty="0">
                <a:latin typeface="Courier New"/>
                <a:cs typeface="Courier New"/>
              </a:rPr>
              <a:t>q</a:t>
            </a:r>
            <a:r>
              <a:rPr sz="2800" spc="-15" dirty="0" smtClean="0"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 marL="136779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ourier New"/>
                <a:cs typeface="Courier New"/>
              </a:rPr>
              <a:t>Merge-Sort</a:t>
            </a:r>
            <a:r>
              <a:rPr sz="2800" spc="-10" dirty="0">
                <a:latin typeface="Courier New"/>
                <a:cs typeface="Courier New"/>
              </a:rPr>
              <a:t>(A, </a:t>
            </a:r>
            <a:r>
              <a:rPr lang="en-US" sz="2800" spc="-10" dirty="0" smtClean="0">
                <a:latin typeface="Courier New"/>
                <a:cs typeface="Courier New"/>
              </a:rPr>
              <a:t>q+1</a:t>
            </a:r>
            <a:r>
              <a:rPr sz="2800" spc="-10" dirty="0" smtClean="0">
                <a:latin typeface="Courier New"/>
                <a:cs typeface="Courier New"/>
              </a:rPr>
              <a:t>,</a:t>
            </a:r>
            <a:r>
              <a:rPr sz="2800" spc="-25" dirty="0" smtClean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r)</a:t>
            </a:r>
            <a:endParaRPr sz="2800" dirty="0">
              <a:latin typeface="Courier New"/>
              <a:cs typeface="Courier New"/>
            </a:endParaRPr>
          </a:p>
          <a:p>
            <a:pPr marL="72898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Merge</a:t>
            </a:r>
            <a:r>
              <a:rPr sz="2800" spc="-10" dirty="0">
                <a:latin typeface="Courier New"/>
                <a:cs typeface="Courier New"/>
              </a:rPr>
              <a:t>(A, </a:t>
            </a:r>
            <a:r>
              <a:rPr lang="en-US" sz="2800" spc="-5" dirty="0">
                <a:latin typeface="Courier New"/>
                <a:cs typeface="Courier New"/>
              </a:rPr>
              <a:t>p</a:t>
            </a:r>
            <a:r>
              <a:rPr sz="2800" spc="-5" dirty="0" smtClean="0">
                <a:latin typeface="Courier New"/>
                <a:cs typeface="Courier New"/>
              </a:rPr>
              <a:t>, </a:t>
            </a:r>
            <a:r>
              <a:rPr lang="en-US" sz="2800" spc="-5" dirty="0" smtClean="0">
                <a:latin typeface="Courier New"/>
                <a:cs typeface="Courier New"/>
              </a:rPr>
              <a:t>q</a:t>
            </a:r>
            <a:r>
              <a:rPr sz="2800" spc="-5" dirty="0" smtClean="0">
                <a:latin typeface="Courier New"/>
                <a:cs typeface="Courier New"/>
              </a:rPr>
              <a:t>,</a:t>
            </a:r>
            <a:r>
              <a:rPr sz="2800" spc="-30" dirty="0" smtClean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r)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9" name="object 23"/>
          <p:cNvSpPr/>
          <p:nvPr/>
        </p:nvSpPr>
        <p:spPr>
          <a:xfrm>
            <a:off x="7647279" y="5542043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228600" y="152399"/>
                </a:moveTo>
                <a:lnTo>
                  <a:pt x="76200" y="152399"/>
                </a:lnTo>
                <a:lnTo>
                  <a:pt x="76200" y="457199"/>
                </a:lnTo>
                <a:lnTo>
                  <a:pt x="228600" y="457199"/>
                </a:lnTo>
                <a:lnTo>
                  <a:pt x="228600" y="152399"/>
                </a:lnTo>
                <a:close/>
              </a:path>
              <a:path w="304800" h="457200">
                <a:moveTo>
                  <a:pt x="152400" y="0"/>
                </a:moveTo>
                <a:lnTo>
                  <a:pt x="0" y="152399"/>
                </a:lnTo>
                <a:lnTo>
                  <a:pt x="304800" y="152399"/>
                </a:lnTo>
                <a:lnTo>
                  <a:pt x="1524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4"/>
          <p:cNvSpPr/>
          <p:nvPr/>
        </p:nvSpPr>
        <p:spPr>
          <a:xfrm>
            <a:off x="7647279" y="5542043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152399"/>
                </a:moveTo>
                <a:lnTo>
                  <a:pt x="76200" y="152399"/>
                </a:lnTo>
                <a:lnTo>
                  <a:pt x="76200" y="457199"/>
                </a:lnTo>
                <a:lnTo>
                  <a:pt x="228600" y="457199"/>
                </a:lnTo>
                <a:lnTo>
                  <a:pt x="228600" y="152399"/>
                </a:lnTo>
                <a:lnTo>
                  <a:pt x="304800" y="152399"/>
                </a:lnTo>
                <a:lnTo>
                  <a:pt x="152400" y="0"/>
                </a:lnTo>
                <a:lnTo>
                  <a:pt x="0" y="1523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5"/>
          <p:cNvSpPr txBox="1"/>
          <p:nvPr/>
        </p:nvSpPr>
        <p:spPr>
          <a:xfrm>
            <a:off x="2371089" y="608851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26"/>
          <p:cNvSpPr txBox="1"/>
          <p:nvPr/>
        </p:nvSpPr>
        <p:spPr>
          <a:xfrm>
            <a:off x="1685289" y="521137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A:</a:t>
            </a:r>
          </a:p>
        </p:txBody>
      </p:sp>
      <p:sp>
        <p:nvSpPr>
          <p:cNvPr id="14" name="object 27"/>
          <p:cNvSpPr/>
          <p:nvPr/>
        </p:nvSpPr>
        <p:spPr>
          <a:xfrm>
            <a:off x="2278495" y="5542043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228600" y="152399"/>
                </a:moveTo>
                <a:lnTo>
                  <a:pt x="76200" y="152399"/>
                </a:lnTo>
                <a:lnTo>
                  <a:pt x="76200" y="457199"/>
                </a:lnTo>
                <a:lnTo>
                  <a:pt x="228600" y="457199"/>
                </a:lnTo>
                <a:lnTo>
                  <a:pt x="228600" y="152399"/>
                </a:lnTo>
                <a:close/>
              </a:path>
              <a:path w="304800" h="457200">
                <a:moveTo>
                  <a:pt x="152400" y="0"/>
                </a:moveTo>
                <a:lnTo>
                  <a:pt x="0" y="152399"/>
                </a:lnTo>
                <a:lnTo>
                  <a:pt x="304800" y="152399"/>
                </a:lnTo>
                <a:lnTo>
                  <a:pt x="1524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8"/>
          <p:cNvSpPr/>
          <p:nvPr/>
        </p:nvSpPr>
        <p:spPr>
          <a:xfrm>
            <a:off x="2278495" y="5542043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152399"/>
                </a:moveTo>
                <a:lnTo>
                  <a:pt x="76200" y="152399"/>
                </a:lnTo>
                <a:lnTo>
                  <a:pt x="76200" y="457199"/>
                </a:lnTo>
                <a:lnTo>
                  <a:pt x="228600" y="457199"/>
                </a:lnTo>
                <a:lnTo>
                  <a:pt x="228600" y="152399"/>
                </a:lnTo>
                <a:lnTo>
                  <a:pt x="304800" y="152399"/>
                </a:lnTo>
                <a:lnTo>
                  <a:pt x="152400" y="0"/>
                </a:lnTo>
                <a:lnTo>
                  <a:pt x="0" y="1523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84814"/>
              </p:ext>
            </p:extLst>
          </p:nvPr>
        </p:nvGraphicFramePr>
        <p:xfrm>
          <a:off x="2057400" y="5181600"/>
          <a:ext cx="6096000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575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B6FD"/>
                    </a:solidFill>
                  </a:tcPr>
                </a:tc>
              </a:tr>
            </a:tbl>
          </a:graphicData>
        </a:graphic>
      </p:graphicFrame>
      <p:sp>
        <p:nvSpPr>
          <p:cNvPr id="17" name="object 30"/>
          <p:cNvSpPr txBox="1"/>
          <p:nvPr/>
        </p:nvSpPr>
        <p:spPr>
          <a:xfrm>
            <a:off x="7725892" y="6093232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31"/>
          <p:cNvSpPr txBox="1"/>
          <p:nvPr/>
        </p:nvSpPr>
        <p:spPr>
          <a:xfrm>
            <a:off x="4670882" y="6100090"/>
            <a:ext cx="153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32"/>
          <p:cNvSpPr/>
          <p:nvPr/>
        </p:nvSpPr>
        <p:spPr>
          <a:xfrm>
            <a:off x="4578350" y="555371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228600" y="152399"/>
                </a:moveTo>
                <a:lnTo>
                  <a:pt x="76200" y="152399"/>
                </a:lnTo>
                <a:lnTo>
                  <a:pt x="76200" y="457199"/>
                </a:lnTo>
                <a:lnTo>
                  <a:pt x="228600" y="457199"/>
                </a:lnTo>
                <a:lnTo>
                  <a:pt x="228600" y="152399"/>
                </a:lnTo>
                <a:close/>
              </a:path>
              <a:path w="304800" h="457200">
                <a:moveTo>
                  <a:pt x="152400" y="0"/>
                </a:moveTo>
                <a:lnTo>
                  <a:pt x="0" y="152399"/>
                </a:lnTo>
                <a:lnTo>
                  <a:pt x="304800" y="152399"/>
                </a:lnTo>
                <a:lnTo>
                  <a:pt x="1524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3"/>
          <p:cNvSpPr/>
          <p:nvPr/>
        </p:nvSpPr>
        <p:spPr>
          <a:xfrm>
            <a:off x="4578350" y="555371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152399"/>
                </a:moveTo>
                <a:lnTo>
                  <a:pt x="76200" y="152399"/>
                </a:lnTo>
                <a:lnTo>
                  <a:pt x="76200" y="457199"/>
                </a:lnTo>
                <a:lnTo>
                  <a:pt x="228600" y="457199"/>
                </a:lnTo>
                <a:lnTo>
                  <a:pt x="228600" y="152399"/>
                </a:lnTo>
                <a:lnTo>
                  <a:pt x="304800" y="152399"/>
                </a:lnTo>
                <a:lnTo>
                  <a:pt x="152400" y="0"/>
                </a:lnTo>
                <a:lnTo>
                  <a:pt x="0" y="1523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7923521" y="726342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20905" y="726342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29600" y="7087525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641"/>
                </a:lnTo>
              </a:path>
            </a:pathLst>
          </a:custGeom>
          <a:ln w="1270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12648" y="378935"/>
            <a:ext cx="93695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Pseudocode of the merge procedure</a:t>
            </a:r>
          </a:p>
        </p:txBody>
      </p:sp>
      <p:sp>
        <p:nvSpPr>
          <p:cNvPr id="23" name="object 23"/>
          <p:cNvSpPr/>
          <p:nvPr/>
        </p:nvSpPr>
        <p:spPr>
          <a:xfrm>
            <a:off x="1107768" y="1371600"/>
            <a:ext cx="6551674" cy="5318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0523" y="1607822"/>
            <a:ext cx="6595871" cy="5270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4844" y="1600201"/>
            <a:ext cx="6417945" cy="5167097"/>
          </a:xfrm>
          <a:custGeom>
            <a:avLst/>
            <a:gdLst/>
            <a:ahLst/>
            <a:cxnLst/>
            <a:rect l="l" t="t" r="r" b="b"/>
            <a:pathLst>
              <a:path w="6417945" h="5791200">
                <a:moveTo>
                  <a:pt x="0" y="0"/>
                </a:moveTo>
                <a:lnTo>
                  <a:pt x="6417627" y="0"/>
                </a:lnTo>
                <a:lnTo>
                  <a:pt x="6417627" y="5791200"/>
                </a:lnTo>
                <a:lnTo>
                  <a:pt x="0" y="579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/>
          <p:nvPr/>
        </p:nvSpPr>
        <p:spPr>
          <a:xfrm>
            <a:off x="1084844" y="1600201"/>
            <a:ext cx="6417945" cy="5182337"/>
          </a:xfrm>
          <a:custGeom>
            <a:avLst/>
            <a:gdLst/>
            <a:ahLst/>
            <a:cxnLst/>
            <a:rect l="l" t="t" r="r" b="b"/>
            <a:pathLst>
              <a:path w="6417945" h="5791200">
                <a:moveTo>
                  <a:pt x="0" y="0"/>
                </a:moveTo>
                <a:lnTo>
                  <a:pt x="6417627" y="0"/>
                </a:lnTo>
                <a:lnTo>
                  <a:pt x="6417627" y="5791200"/>
                </a:lnTo>
                <a:lnTo>
                  <a:pt x="0" y="57912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3589" y="1488930"/>
            <a:ext cx="6141085" cy="527836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MERGE (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, </a:t>
            </a:r>
            <a:r>
              <a:rPr lang="en-US" i="1" dirty="0" smtClean="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, </a:t>
            </a:r>
            <a:r>
              <a:rPr lang="en-US" i="1" dirty="0" smtClean="0">
                <a:solidFill>
                  <a:srgbClr val="050505"/>
                </a:solidFill>
                <a:latin typeface="Arial"/>
                <a:cs typeface="Arial"/>
              </a:rPr>
              <a:t>q</a:t>
            </a: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,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i="1" spc="-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1080"/>
              </a:spcBef>
              <a:tabLst>
                <a:tab pos="1043305" algn="l"/>
              </a:tabLst>
            </a:pPr>
            <a:r>
              <a:rPr i="1" spc="10" dirty="0" smtClean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spc="15" baseline="-21367" dirty="0" smtClean="0">
                <a:solidFill>
                  <a:srgbClr val="050505"/>
                </a:solidFill>
                <a:latin typeface="Arial"/>
                <a:cs typeface="Arial"/>
              </a:rPr>
              <a:t>1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q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−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p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+</a:t>
            </a:r>
            <a:r>
              <a:rPr spc="-2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043305" algn="l"/>
                <a:tab pos="1044575" algn="l"/>
              </a:tabLst>
            </a:pPr>
            <a:r>
              <a:rPr i="1" spc="10" dirty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spc="15" baseline="-21367" dirty="0">
                <a:solidFill>
                  <a:srgbClr val="050505"/>
                </a:solidFill>
                <a:latin typeface="Arial"/>
                <a:cs typeface="Arial"/>
              </a:rPr>
              <a:t>2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r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−</a:t>
            </a:r>
            <a:r>
              <a:rPr spc="-2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i="1" dirty="0" smtClean="0">
                <a:solidFill>
                  <a:srgbClr val="050505"/>
                </a:solidFill>
                <a:latin typeface="Arial"/>
                <a:cs typeface="Arial"/>
              </a:rPr>
              <a:t>q</a:t>
            </a:r>
          </a:p>
          <a:p>
            <a:pPr marL="412750">
              <a:lnSpc>
                <a:spcPct val="100000"/>
              </a:lnSpc>
              <a:tabLst>
                <a:tab pos="1043305" algn="l"/>
                <a:tab pos="1044575" algn="l"/>
              </a:tabLst>
            </a:pP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Create arrays </a:t>
            </a:r>
            <a:r>
              <a:rPr spc="-5" dirty="0" smtClean="0">
                <a:solidFill>
                  <a:srgbClr val="050505"/>
                </a:solidFill>
                <a:latin typeface="Arial"/>
                <a:cs typeface="Arial"/>
              </a:rPr>
              <a:t>L[1 </a:t>
            </a: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. . </a:t>
            </a:r>
            <a:r>
              <a:rPr i="1" spc="10" dirty="0" smtClean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spc="15" baseline="-21367" dirty="0" smtClean="0">
                <a:solidFill>
                  <a:srgbClr val="050505"/>
                </a:solidFill>
                <a:latin typeface="Arial"/>
                <a:cs typeface="Arial"/>
              </a:rPr>
              <a:t>1 </a:t>
            </a: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+ 1] and R[1 . . </a:t>
            </a:r>
            <a:r>
              <a:rPr i="1" spc="5" dirty="0" smtClean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spc="7" baseline="-21367" dirty="0" smtClean="0">
                <a:solidFill>
                  <a:srgbClr val="050505"/>
                </a:solidFill>
                <a:latin typeface="Arial"/>
                <a:cs typeface="Arial"/>
              </a:rPr>
              <a:t>2 </a:t>
            </a: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+</a:t>
            </a:r>
            <a:r>
              <a:rPr spc="75" dirty="0" smtClean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1]</a:t>
            </a:r>
            <a:endParaRPr dirty="0" smtClean="0">
              <a:latin typeface="Arial"/>
              <a:cs typeface="Arial"/>
            </a:endParaRPr>
          </a:p>
          <a:p>
            <a:pPr marL="413385">
              <a:lnSpc>
                <a:spcPct val="100000"/>
              </a:lnSpc>
              <a:tabLst>
                <a:tab pos="1043940" algn="l"/>
                <a:tab pos="1044575" algn="l"/>
              </a:tabLst>
            </a:pPr>
            <a:r>
              <a:rPr b="1" dirty="0" smtClean="0">
                <a:solidFill>
                  <a:srgbClr val="050505"/>
                </a:solidFill>
                <a:latin typeface="Arial"/>
                <a:cs typeface="Arial"/>
              </a:rPr>
              <a:t>FOR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i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 1 </a:t>
            </a:r>
            <a:r>
              <a:rPr b="1" spc="-2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b="1" spc="-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i="1" spc="10" dirty="0" smtClean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spc="15" baseline="-21367" dirty="0" smtClean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r>
              <a:rPr lang="en-US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b="1" spc="5" dirty="0" smtClean="0">
                <a:solidFill>
                  <a:srgbClr val="050505"/>
                </a:solidFill>
                <a:latin typeface="Arial"/>
                <a:cs typeface="Arial"/>
              </a:rPr>
              <a:t>DO</a:t>
            </a:r>
            <a:endParaRPr lang="en-US" b="1" spc="5" dirty="0" smtClean="0">
              <a:solidFill>
                <a:srgbClr val="050505"/>
              </a:solidFill>
              <a:latin typeface="Arial"/>
              <a:cs typeface="Arial"/>
            </a:endParaRPr>
          </a:p>
          <a:p>
            <a:pPr marL="413385">
              <a:lnSpc>
                <a:spcPct val="100000"/>
              </a:lnSpc>
              <a:tabLst>
                <a:tab pos="1043940" algn="l"/>
                <a:tab pos="1044575" algn="l"/>
              </a:tabLst>
            </a:pPr>
            <a:r>
              <a:rPr lang="en-US" b="1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b="1" spc="5" dirty="0" smtClean="0">
                <a:solidFill>
                  <a:srgbClr val="050505"/>
                </a:solidFill>
                <a:latin typeface="Arial"/>
                <a:cs typeface="Arial"/>
              </a:rPr>
              <a:t>     </a:t>
            </a:r>
            <a:r>
              <a:rPr b="1" spc="5" dirty="0" smtClean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50505"/>
                </a:solidFill>
                <a:latin typeface="Arial"/>
                <a:cs typeface="Arial"/>
              </a:rPr>
              <a:t>L[i]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 </a:t>
            </a:r>
            <a:r>
              <a:rPr spc="-5" dirty="0">
                <a:solidFill>
                  <a:srgbClr val="050505"/>
                </a:solidFill>
                <a:latin typeface="Arial"/>
                <a:cs typeface="Arial"/>
              </a:rPr>
              <a:t>A[</a:t>
            </a:r>
            <a:r>
              <a:rPr i="1" spc="-5" dirty="0">
                <a:solidFill>
                  <a:srgbClr val="050505"/>
                </a:solidFill>
                <a:latin typeface="Arial"/>
                <a:cs typeface="Arial"/>
              </a:rPr>
              <a:t>p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+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i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−</a:t>
            </a:r>
            <a:r>
              <a:rPr spc="-2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1]</a:t>
            </a:r>
            <a:endParaRPr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043305" algn="l"/>
                <a:tab pos="1043940" algn="l"/>
              </a:tabLst>
            </a:pPr>
            <a:r>
              <a:rPr b="1" dirty="0">
                <a:solidFill>
                  <a:srgbClr val="050505"/>
                </a:solidFill>
                <a:latin typeface="Arial"/>
                <a:cs typeface="Arial"/>
              </a:rPr>
              <a:t>FOR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j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 1 </a:t>
            </a:r>
            <a:r>
              <a:rPr b="1" spc="-2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b="1" spc="-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i="1" spc="10" dirty="0" smtClean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spc="15" baseline="-21367" dirty="0" smtClean="0">
                <a:solidFill>
                  <a:srgbClr val="050505"/>
                </a:solidFill>
                <a:latin typeface="Arial"/>
                <a:cs typeface="Arial"/>
              </a:rPr>
              <a:t>2</a:t>
            </a:r>
            <a:r>
              <a:rPr lang="en-US" baseline="-21367" dirty="0">
                <a:latin typeface="Arial"/>
                <a:cs typeface="Arial"/>
              </a:rPr>
              <a:t> </a:t>
            </a:r>
            <a:r>
              <a:rPr b="1" spc="5" dirty="0" smtClean="0">
                <a:solidFill>
                  <a:srgbClr val="050505"/>
                </a:solidFill>
                <a:latin typeface="Arial"/>
                <a:cs typeface="Arial"/>
              </a:rPr>
              <a:t>DO </a:t>
            </a:r>
            <a:endParaRPr lang="en-US" b="1" spc="5" dirty="0" smtClean="0">
              <a:solidFill>
                <a:srgbClr val="050505"/>
              </a:solidFill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043305" algn="l"/>
                <a:tab pos="1043940" algn="l"/>
              </a:tabLst>
            </a:pPr>
            <a:r>
              <a:rPr lang="en-US" b="1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b="1" spc="5" dirty="0" smtClean="0">
                <a:solidFill>
                  <a:srgbClr val="050505"/>
                </a:solidFill>
                <a:latin typeface="Arial"/>
                <a:cs typeface="Arial"/>
              </a:rPr>
              <a:t>       </a:t>
            </a: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R[j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] ← </a:t>
            </a:r>
            <a:r>
              <a:rPr spc="-5" dirty="0" smtClean="0">
                <a:solidFill>
                  <a:srgbClr val="050505"/>
                </a:solidFill>
                <a:latin typeface="Arial"/>
                <a:cs typeface="Arial"/>
              </a:rPr>
              <a:t>A[</a:t>
            </a:r>
            <a:r>
              <a:rPr lang="en-US" i="1" spc="-5" dirty="0">
                <a:solidFill>
                  <a:srgbClr val="050505"/>
                </a:solidFill>
                <a:latin typeface="Arial"/>
                <a:cs typeface="Arial"/>
              </a:rPr>
              <a:t>q</a:t>
            </a:r>
            <a:r>
              <a:rPr i="1" spc="-5" dirty="0" smtClean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+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j</a:t>
            </a:r>
            <a:r>
              <a:rPr i="1" spc="-2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]  </a:t>
            </a:r>
            <a:endParaRPr lang="en-US" dirty="0" smtClean="0">
              <a:solidFill>
                <a:srgbClr val="050505"/>
              </a:solidFill>
              <a:latin typeface="Arial"/>
              <a:cs typeface="Arial"/>
            </a:endParaRPr>
          </a:p>
          <a:p>
            <a:pPr marL="412750" marR="2593340">
              <a:lnSpc>
                <a:spcPct val="100000"/>
              </a:lnSpc>
              <a:tabLst>
                <a:tab pos="1043305" algn="l"/>
                <a:tab pos="1463040" algn="l"/>
                <a:tab pos="1463675" algn="l"/>
              </a:tabLst>
            </a:pP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L[</a:t>
            </a:r>
            <a:r>
              <a:rPr i="1" dirty="0" smtClean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baseline="-21367" dirty="0" smtClean="0">
                <a:solidFill>
                  <a:srgbClr val="050505"/>
                </a:solidFill>
                <a:latin typeface="Arial"/>
                <a:cs typeface="Arial"/>
              </a:rPr>
              <a:t>1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+ 1] ←</a:t>
            </a:r>
            <a:r>
              <a:rPr spc="-25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∞</a:t>
            </a:r>
            <a:endParaRPr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tabLst>
                <a:tab pos="1043940" algn="l"/>
              </a:tabLst>
            </a:pP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R[</a:t>
            </a:r>
            <a:r>
              <a:rPr i="1" dirty="0" smtClean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baseline="-21367" dirty="0" smtClean="0">
                <a:solidFill>
                  <a:srgbClr val="050505"/>
                </a:solidFill>
                <a:latin typeface="Arial"/>
                <a:cs typeface="Arial"/>
              </a:rPr>
              <a:t>2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+ 1] ←</a:t>
            </a:r>
            <a:r>
              <a:rPr spc="-2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∞</a:t>
            </a:r>
            <a:endParaRPr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045210" algn="l"/>
              </a:tabLst>
            </a:pPr>
            <a:r>
              <a:rPr i="1" dirty="0" err="1" smtClean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i="1" dirty="0" smtClean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</a:t>
            </a:r>
            <a:r>
              <a:rPr spc="-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025525" algn="l"/>
              </a:tabLst>
            </a:pPr>
            <a:r>
              <a:rPr i="1" dirty="0" smtClean="0">
                <a:solidFill>
                  <a:srgbClr val="050505"/>
                </a:solidFill>
                <a:latin typeface="Arial"/>
                <a:cs typeface="Arial"/>
              </a:rPr>
              <a:t>j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</a:t>
            </a:r>
            <a:r>
              <a:rPr spc="-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045210" algn="l"/>
                <a:tab pos="1045844" algn="l"/>
              </a:tabLst>
            </a:pPr>
            <a:r>
              <a:rPr b="1" dirty="0">
                <a:solidFill>
                  <a:srgbClr val="050505"/>
                </a:solidFill>
                <a:latin typeface="Arial"/>
                <a:cs typeface="Arial"/>
              </a:rPr>
              <a:t>FOR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k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p </a:t>
            </a:r>
            <a:r>
              <a:rPr b="1" spc="-2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b="1"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b="1" spc="5" dirty="0" smtClean="0">
                <a:solidFill>
                  <a:srgbClr val="050505"/>
                </a:solidFill>
                <a:latin typeface="Arial"/>
                <a:cs typeface="Arial"/>
              </a:rPr>
              <a:t>DO</a:t>
            </a:r>
            <a:endParaRPr lang="en-US" b="1" spc="5" dirty="0" smtClean="0">
              <a:solidFill>
                <a:srgbClr val="050505"/>
              </a:solidFill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045210" algn="l"/>
                <a:tab pos="1045844" algn="l"/>
              </a:tabLst>
            </a:pPr>
            <a:r>
              <a:rPr lang="en-US" b="1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b="1" spc="5" dirty="0" smtClean="0">
                <a:solidFill>
                  <a:srgbClr val="050505"/>
                </a:solidFill>
                <a:latin typeface="Arial"/>
                <a:cs typeface="Arial"/>
              </a:rPr>
              <a:t>    </a:t>
            </a:r>
            <a:r>
              <a:rPr b="1" spc="5" dirty="0" smtClean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50505"/>
                </a:solidFill>
                <a:latin typeface="Arial"/>
                <a:cs typeface="Arial"/>
              </a:rPr>
              <a:t>IF </a:t>
            </a:r>
            <a:r>
              <a:rPr spc="-5" dirty="0">
                <a:solidFill>
                  <a:srgbClr val="050505"/>
                </a:solidFill>
                <a:latin typeface="Arial"/>
                <a:cs typeface="Arial"/>
              </a:rPr>
              <a:t>L[</a:t>
            </a:r>
            <a:r>
              <a:rPr i="1" spc="-5" dirty="0">
                <a:solidFill>
                  <a:srgbClr val="050505"/>
                </a:solidFill>
                <a:latin typeface="Arial"/>
                <a:cs typeface="Arial"/>
              </a:rPr>
              <a:t>i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] ≤ R[</a:t>
            </a:r>
            <a:r>
              <a:rPr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i="1" dirty="0" smtClean="0">
                <a:solidFill>
                  <a:srgbClr val="050505"/>
                </a:solidFill>
                <a:latin typeface="Arial"/>
                <a:cs typeface="Arial"/>
              </a:rPr>
              <a:t>j</a:t>
            </a:r>
            <a:r>
              <a:rPr dirty="0" smtClean="0">
                <a:solidFill>
                  <a:srgbClr val="050505"/>
                </a:solidFill>
                <a:latin typeface="Arial"/>
                <a:cs typeface="Arial"/>
              </a:rPr>
              <a:t>]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b="1" dirty="0" smtClean="0">
                <a:solidFill>
                  <a:srgbClr val="050505"/>
                </a:solidFill>
                <a:latin typeface="Arial"/>
                <a:cs typeface="Arial"/>
              </a:rPr>
              <a:t>THEN</a:t>
            </a:r>
            <a:endParaRPr lang="en-US" b="1" dirty="0" smtClean="0">
              <a:solidFill>
                <a:srgbClr val="050505"/>
              </a:solidFill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1045210" algn="l"/>
                <a:tab pos="1045844" algn="l"/>
              </a:tabLst>
            </a:pPr>
            <a:r>
              <a:rPr lang="en-US" b="1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050505"/>
                </a:solidFill>
                <a:latin typeface="Arial"/>
                <a:cs typeface="Arial"/>
              </a:rPr>
              <a:t>         </a:t>
            </a:r>
            <a:r>
              <a:rPr b="1" dirty="0" smtClean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50505"/>
                </a:solidFill>
                <a:latin typeface="Arial"/>
                <a:cs typeface="Arial"/>
              </a:rPr>
              <a:t>A[</a:t>
            </a:r>
            <a:r>
              <a:rPr i="1" spc="-5" dirty="0">
                <a:solidFill>
                  <a:srgbClr val="050505"/>
                </a:solidFill>
                <a:latin typeface="Arial"/>
                <a:cs typeface="Arial"/>
              </a:rPr>
              <a:t>k</a:t>
            </a:r>
            <a:r>
              <a:rPr spc="-5" dirty="0">
                <a:solidFill>
                  <a:srgbClr val="050505"/>
                </a:solidFill>
                <a:latin typeface="Arial"/>
                <a:cs typeface="Arial"/>
              </a:rPr>
              <a:t>]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</a:t>
            </a:r>
            <a:r>
              <a:rPr spc="-1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L[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]</a:t>
            </a:r>
            <a:endParaRPr dirty="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tabLst>
                <a:tab pos="2440305" algn="l"/>
              </a:tabLst>
            </a:pPr>
            <a:r>
              <a:rPr lang="en-US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50505"/>
                </a:solidFill>
                <a:latin typeface="Arial"/>
                <a:cs typeface="Arial"/>
              </a:rPr>
              <a:t>          </a:t>
            </a:r>
            <a:r>
              <a:rPr i="1" dirty="0" err="1" smtClean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i="1" dirty="0" smtClean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i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+</a:t>
            </a:r>
            <a:r>
              <a:rPr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tabLst>
                <a:tab pos="1882139" algn="l"/>
              </a:tabLst>
            </a:pPr>
            <a:r>
              <a:rPr lang="en-US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50505"/>
                </a:solidFill>
                <a:latin typeface="Arial"/>
                <a:cs typeface="Arial"/>
              </a:rPr>
              <a:t>     </a:t>
            </a:r>
            <a:r>
              <a:rPr b="1" spc="-5" dirty="0" smtClean="0">
                <a:solidFill>
                  <a:srgbClr val="050505"/>
                </a:solidFill>
                <a:latin typeface="Arial"/>
                <a:cs typeface="Arial"/>
              </a:rPr>
              <a:t>ELSE </a:t>
            </a:r>
            <a:r>
              <a:rPr spc="-5" dirty="0">
                <a:solidFill>
                  <a:srgbClr val="050505"/>
                </a:solidFill>
                <a:latin typeface="Arial"/>
                <a:cs typeface="Arial"/>
              </a:rPr>
              <a:t>A[k]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</a:t>
            </a:r>
            <a:r>
              <a:rPr spc="-1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50505"/>
                </a:solidFill>
                <a:latin typeface="Arial"/>
                <a:cs typeface="Arial"/>
              </a:rPr>
              <a:t>R[j]</a:t>
            </a:r>
            <a:endParaRPr dirty="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  <a:tabLst>
                <a:tab pos="2439670" algn="l"/>
              </a:tabLst>
            </a:pPr>
            <a:r>
              <a:rPr lang="en-US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50505"/>
                </a:solidFill>
                <a:latin typeface="Arial"/>
                <a:cs typeface="Arial"/>
              </a:rPr>
              <a:t>         </a:t>
            </a:r>
            <a:r>
              <a:rPr i="1" dirty="0" smtClean="0">
                <a:solidFill>
                  <a:srgbClr val="050505"/>
                </a:solidFill>
                <a:latin typeface="Arial"/>
                <a:cs typeface="Arial"/>
              </a:rPr>
              <a:t>j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← </a:t>
            </a:r>
            <a:r>
              <a:rPr i="1" dirty="0">
                <a:solidFill>
                  <a:srgbClr val="050505"/>
                </a:solidFill>
                <a:latin typeface="Arial"/>
                <a:cs typeface="Arial"/>
              </a:rPr>
              <a:t>j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+</a:t>
            </a:r>
            <a:r>
              <a:rPr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48284" y="711138"/>
            <a:ext cx="5340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ANALYSIS </a:t>
            </a:r>
            <a:r>
              <a:rPr sz="3200" spc="-30" dirty="0"/>
              <a:t>OF </a:t>
            </a:r>
            <a:r>
              <a:rPr sz="3200" spc="-50" dirty="0"/>
              <a:t>MERGE</a:t>
            </a:r>
            <a:r>
              <a:rPr sz="3200" spc="-345" dirty="0"/>
              <a:t> </a:t>
            </a:r>
            <a:r>
              <a:rPr sz="3200" spc="-60" dirty="0"/>
              <a:t>SORT</a:t>
            </a:r>
            <a:endParaRPr sz="3200" dirty="0"/>
          </a:p>
        </p:txBody>
      </p:sp>
      <p:sp>
        <p:nvSpPr>
          <p:cNvPr id="23" name="object 23"/>
          <p:cNvSpPr/>
          <p:nvPr/>
        </p:nvSpPr>
        <p:spPr>
          <a:xfrm>
            <a:off x="748284" y="1905001"/>
            <a:ext cx="6993623" cy="4783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2000" y="1918717"/>
            <a:ext cx="6858000" cy="4648200"/>
          </a:xfrm>
          <a:custGeom>
            <a:avLst/>
            <a:gdLst/>
            <a:ahLst/>
            <a:cxnLst/>
            <a:rect l="l" t="t" r="r" b="b"/>
            <a:pathLst>
              <a:path w="6858000" h="4648200">
                <a:moveTo>
                  <a:pt x="0" y="0"/>
                </a:moveTo>
                <a:lnTo>
                  <a:pt x="6858000" y="0"/>
                </a:lnTo>
                <a:lnTo>
                  <a:pt x="6858000" y="4648200"/>
                </a:lnTo>
                <a:lnTo>
                  <a:pt x="0" y="464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000" y="1918717"/>
            <a:ext cx="6858000" cy="4648200"/>
          </a:xfrm>
          <a:custGeom>
            <a:avLst/>
            <a:gdLst/>
            <a:ahLst/>
            <a:cxnLst/>
            <a:rect l="l" t="t" r="r" b="b"/>
            <a:pathLst>
              <a:path w="6858000" h="4648200">
                <a:moveTo>
                  <a:pt x="0" y="0"/>
                </a:moveTo>
                <a:lnTo>
                  <a:pt x="6858000" y="0"/>
                </a:lnTo>
                <a:lnTo>
                  <a:pt x="6858000" y="4648200"/>
                </a:lnTo>
                <a:lnTo>
                  <a:pt x="0" y="46482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3439" y="1944117"/>
            <a:ext cx="6080761" cy="156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50505"/>
                </a:solidFill>
                <a:latin typeface="Arial"/>
                <a:cs typeface="Arial"/>
              </a:rPr>
              <a:t>ALGORITHM 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Mergesort(A, p, 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sz="24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68910">
              <a:lnSpc>
                <a:spcPct val="100000"/>
              </a:lnSpc>
              <a:spcBef>
                <a:spcPts val="2075"/>
              </a:spcBef>
            </a:pP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IF </a:t>
            </a:r>
            <a:r>
              <a:rPr sz="2400" i="1" spc="-5" dirty="0">
                <a:solidFill>
                  <a:srgbClr val="050505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24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THEN </a:t>
            </a:r>
            <a:r>
              <a:rPr sz="2400" i="1" spc="-5" dirty="0" smtClean="0">
                <a:solidFill>
                  <a:srgbClr val="050505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FLOOR[(</a:t>
            </a:r>
            <a:r>
              <a:rPr sz="2400" i="1" spc="-5" dirty="0">
                <a:solidFill>
                  <a:srgbClr val="050505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+</a:t>
            </a:r>
            <a:r>
              <a:rPr sz="24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)/2</a:t>
            </a:r>
            <a:r>
              <a:rPr sz="2400" spc="-5" dirty="0" smtClean="0">
                <a:solidFill>
                  <a:srgbClr val="050505"/>
                </a:solidFill>
                <a:latin typeface="Arial"/>
                <a:cs typeface="Arial"/>
              </a:rPr>
              <a:t>]</a:t>
            </a:r>
            <a:r>
              <a:rPr lang="en-US" sz="2400" spc="-5" dirty="0" smtClean="0">
                <a:solidFill>
                  <a:srgbClr val="050505"/>
                </a:solidFill>
                <a:latin typeface="Arial"/>
                <a:cs typeface="Arial"/>
              </a:rPr>
              <a:t>               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7260" y="3820161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MERGE_Sort (A, </a:t>
            </a:r>
            <a:r>
              <a:rPr sz="2400" i="1" spc="-5" dirty="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,</a:t>
            </a:r>
            <a:r>
              <a:rPr sz="24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400" i="1" spc="-5" dirty="0" smtClean="0">
                <a:solidFill>
                  <a:srgbClr val="050505"/>
                </a:solidFill>
                <a:latin typeface="Arial"/>
                <a:cs typeface="Arial"/>
              </a:rPr>
              <a:t>q</a:t>
            </a:r>
            <a:r>
              <a:rPr sz="2400" spc="-5" dirty="0" smtClean="0">
                <a:solidFill>
                  <a:srgbClr val="050505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8967" y="3820161"/>
            <a:ext cx="82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/</a:t>
            </a:r>
            <a:r>
              <a:rPr sz="2400" spc="-10" dirty="0">
                <a:solidFill>
                  <a:srgbClr val="050505"/>
                </a:solidFill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7260" y="4518152"/>
            <a:ext cx="347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MERGE_Sort (A, </a:t>
            </a:r>
            <a:r>
              <a:rPr sz="2400" i="1" spc="-5" dirty="0" smtClean="0">
                <a:solidFill>
                  <a:srgbClr val="050505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1,</a:t>
            </a:r>
            <a:r>
              <a:rPr sz="24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86400" y="4518152"/>
            <a:ext cx="82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/</a:t>
            </a:r>
            <a:r>
              <a:rPr sz="2400" spc="-10" dirty="0">
                <a:solidFill>
                  <a:srgbClr val="050505"/>
                </a:solidFill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7260" y="5216145"/>
            <a:ext cx="256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MERGE (A, </a:t>
            </a:r>
            <a:r>
              <a:rPr sz="2400" i="1" spc="-5" dirty="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, </a:t>
            </a:r>
            <a:r>
              <a:rPr sz="2400" i="1" spc="-5" dirty="0">
                <a:solidFill>
                  <a:srgbClr val="050505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,</a:t>
            </a:r>
            <a:r>
              <a:rPr sz="2400" spc="-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5050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26964" y="5216145"/>
            <a:ext cx="55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θ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11040" y="5914137"/>
            <a:ext cx="279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T(n) 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2T(n/2) </a:t>
            </a:r>
            <a:r>
              <a:rPr sz="2400" dirty="0">
                <a:solidFill>
                  <a:srgbClr val="050505"/>
                </a:solidFill>
                <a:latin typeface="Arial"/>
                <a:cs typeface="Arial"/>
              </a:rPr>
              <a:t>+</a:t>
            </a:r>
            <a:r>
              <a:rPr sz="240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50505"/>
                </a:solidFill>
                <a:latin typeface="Arial"/>
                <a:cs typeface="Arial"/>
              </a:rPr>
              <a:t>θ(n)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29200" y="5804917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/>
          <a:lstStyle/>
          <a:p>
            <a:r>
              <a:rPr lang="en-US" altLang="ar-EG" sz="4000" dirty="0" smtClean="0"/>
              <a:t>Solve the Recurrence</a:t>
            </a:r>
            <a:endParaRPr lang="ar-EG" altLang="en-US" sz="4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1"/>
            <a:ext cx="8839200" cy="4953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6972" y="3505200"/>
            <a:ext cx="2914580" cy="71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indent="-365760">
              <a:lnSpc>
                <a:spcPct val="200000"/>
              </a:lnSpc>
              <a:defRPr/>
            </a:pPr>
            <a:r>
              <a:rPr lang="en-US" altLang="ar-EG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= 2, b = 2, log</a:t>
            </a:r>
            <a:r>
              <a:rPr lang="en-US" altLang="ar-EG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ar-EG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= 1</a:t>
            </a:r>
          </a:p>
        </p:txBody>
      </p:sp>
    </p:spTree>
    <p:extLst>
      <p:ext uri="{BB962C8B-B14F-4D97-AF65-F5344CB8AC3E}">
        <p14:creationId xmlns:p14="http://schemas.microsoft.com/office/powerpoint/2010/main" val="30016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90563" y="1204913"/>
            <a:ext cx="7754937" cy="1911350"/>
          </a:xfrm>
        </p:spPr>
        <p:txBody>
          <a:bodyPr/>
          <a:lstStyle/>
          <a:p>
            <a:r>
              <a:rPr lang="en-US" altLang="ar-EG" dirty="0" smtClean="0"/>
              <a:t>Quick Sort</a:t>
            </a:r>
            <a:endParaRPr lang="ar-EG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-304800" y="1809750"/>
            <a:ext cx="1295400" cy="701676"/>
          </a:xfrm>
        </p:spPr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Quick-sort on an input sequence/list S with n elements consists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steps: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Divide: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into two sequences S1 and S2 based on pivot value.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altLang="ar-EG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S1 and S2</a:t>
            </a:r>
          </a:p>
          <a:p>
            <a:pPr marL="800100" lvl="1" indent="-342900" algn="just"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and S2 into a unique sorted sequence</a:t>
            </a:r>
          </a:p>
        </p:txBody>
      </p:sp>
      <p:sp>
        <p:nvSpPr>
          <p:cNvPr id="440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400" dirty="0" smtClean="0"/>
              <a:t>Quick Sort</a:t>
            </a:r>
            <a:endParaRPr lang="ar-EG" altLang="en-US" sz="4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selection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methods for pivot selection for instance:</a:t>
            </a:r>
          </a:p>
          <a:p>
            <a:pPr marL="1005840" lvl="2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first element as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  <a:p>
            <a:pPr marL="1005840" lvl="2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list last element as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5840" lvl="2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middle element as a pivot</a:t>
            </a:r>
          </a:p>
          <a:p>
            <a:pPr marL="1005840" lvl="2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random element as a pivot </a:t>
            </a:r>
          </a:p>
        </p:txBody>
      </p:sp>
      <p:sp>
        <p:nvSpPr>
          <p:cNvPr id="440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400" dirty="0" smtClean="0"/>
              <a:t>Quick Sort</a:t>
            </a:r>
            <a:endParaRPr lang="ar-EG" altLang="en-US" sz="4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en-US" sz="3200" kern="0">
                <a:latin typeface="+mn-lt"/>
              </a:rPr>
              <a:t>We are given array of n integers to sort: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371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981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590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200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3810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4419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029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5638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6248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Pick Pivot Element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ways to pick the pivot element.  In this </a:t>
            </a:r>
            <a:r>
              <a:rPr 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we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use </a:t>
            </a:r>
            <a:r>
              <a:rPr 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element 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array: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09800" y="1143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819400" y="1143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429000" y="1143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038600" y="1143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648200" y="1143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257800" y="1143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5867400" y="1143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6477000" y="1143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7086600" y="1143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533400" y="1233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55308" name="Text Box 13"/>
          <p:cNvSpPr txBox="1">
            <a:spLocks noChangeArrowheads="1"/>
          </p:cNvSpPr>
          <p:nvPr/>
        </p:nvSpPr>
        <p:spPr bwMode="auto">
          <a:xfrm>
            <a:off x="2254250" y="1752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55309" name="Text Box 18"/>
          <p:cNvSpPr txBox="1">
            <a:spLocks noChangeArrowheads="1"/>
          </p:cNvSpPr>
          <p:nvPr/>
        </p:nvSpPr>
        <p:spPr bwMode="auto">
          <a:xfrm>
            <a:off x="2209800" y="2514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55310" name="Text Box 19"/>
          <p:cNvSpPr txBox="1">
            <a:spLocks noChangeArrowheads="1"/>
          </p:cNvSpPr>
          <p:nvPr/>
        </p:nvSpPr>
        <p:spPr bwMode="auto">
          <a:xfrm>
            <a:off x="6553200" y="2528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55311" name="Line 20"/>
          <p:cNvSpPr>
            <a:spLocks noChangeShapeType="1"/>
          </p:cNvSpPr>
          <p:nvPr/>
        </p:nvSpPr>
        <p:spPr bwMode="auto">
          <a:xfrm flipV="1">
            <a:off x="72390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21"/>
          <p:cNvSpPr>
            <a:spLocks noChangeShapeType="1"/>
          </p:cNvSpPr>
          <p:nvPr/>
        </p:nvSpPr>
        <p:spPr bwMode="auto">
          <a:xfrm flipV="1">
            <a:off x="29718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Steps</a:t>
            </a:r>
          </a:p>
          <a:p>
            <a:pPr marL="88011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(T(N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1028700" lvl="3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T(n)=T(non recursive part)+ T(different N)</a:t>
            </a:r>
          </a:p>
          <a:p>
            <a:pPr marL="88011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T(n)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 using one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get the order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858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Method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0110" lvl="1" indent="-514350">
              <a:buFont typeface="+mj-lt"/>
              <a:buAutoNum type="arabicPeriod"/>
            </a:pPr>
            <a:endParaRPr lang="en-US" sz="3400" dirty="0"/>
          </a:p>
          <a:p>
            <a:pPr marL="1028700" lvl="3" indent="0">
              <a:buNone/>
            </a:pPr>
            <a:endParaRPr lang="en-US" sz="2800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9521952" cy="990600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How to Analyze the Recursive Functions?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167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997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997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9974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49974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60372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82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2147483646 h 560"/>
              <a:gd name="T2" fmla="*/ 2147483646 w 1592"/>
              <a:gd name="T3" fmla="*/ 2147483646 h 560"/>
              <a:gd name="T4" fmla="*/ 2147483646 w 1592"/>
              <a:gd name="T5" fmla="*/ 2147483646 h 560"/>
              <a:gd name="T6" fmla="*/ 2147483646 w 1592"/>
              <a:gd name="T7" fmla="*/ 2147483646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592"/>
              <a:gd name="T13" fmla="*/ 0 h 560"/>
              <a:gd name="T14" fmla="*/ 1592 w 1592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60372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2147483646 h 560"/>
              <a:gd name="T2" fmla="*/ 2147483646 w 1592"/>
              <a:gd name="T3" fmla="*/ 2147483646 h 560"/>
              <a:gd name="T4" fmla="*/ 2147483646 w 1592"/>
              <a:gd name="T5" fmla="*/ 2147483646 h 560"/>
              <a:gd name="T6" fmla="*/ 2147483646 w 1592"/>
              <a:gd name="T7" fmla="*/ 2147483646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592"/>
              <a:gd name="T13" fmla="*/ 0 h 560"/>
              <a:gd name="T14" fmla="*/ 1592 w 1592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2147483646 h 560"/>
              <a:gd name="T2" fmla="*/ 2147483646 w 1592"/>
              <a:gd name="T3" fmla="*/ 2147483646 h 560"/>
              <a:gd name="T4" fmla="*/ 2147483646 w 1592"/>
              <a:gd name="T5" fmla="*/ 2147483646 h 560"/>
              <a:gd name="T6" fmla="*/ 2147483646 w 1592"/>
              <a:gd name="T7" fmla="*/ 2147483646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592"/>
              <a:gd name="T13" fmla="*/ 0 h 560"/>
              <a:gd name="T14" fmla="*/ 1592 w 1592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69643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69644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69645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69646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69647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69648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2147483646 h 560"/>
              <a:gd name="T2" fmla="*/ 2147483646 w 1592"/>
              <a:gd name="T3" fmla="*/ 2147483646 h 560"/>
              <a:gd name="T4" fmla="*/ 2147483646 w 1592"/>
              <a:gd name="T5" fmla="*/ 2147483646 h 560"/>
              <a:gd name="T6" fmla="*/ 2147483646 w 1592"/>
              <a:gd name="T7" fmla="*/ 2147483646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592"/>
              <a:gd name="T13" fmla="*/ 0 h 560"/>
              <a:gd name="T14" fmla="*/ 1592 w 1592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recurrence of the following examples (just deduce T(N)):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3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Swap arr[big_index] and arr[pivot_index]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0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2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6037263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arr[low_index] &lt;=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low_index++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arr[big_index] &gt; arr[pivot]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big_index--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If low_index &lt; big_index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swap arr[low_index] and arr[big_index]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While low_index &lt;= big_index, go to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Swap arr[big_index] and arr[pivot_index]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pivot_index = 4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low_index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big_index</a:t>
            </a:r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altLang="en-US" smtClean="0"/>
              <a:t>Partition Result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785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&lt;= arr[pivot]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612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&gt; arr[pivot]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altLang="en-US" smtClean="0"/>
              <a:t>Recursion: Quicksort Sub-arrays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[0]    [1]   [2]    [3]   [4]   [5]    [6]   [7]   [8]</a:t>
            </a: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785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&lt;= arr[pivot]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612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&gt; arr[pivot]</a:t>
            </a:r>
          </a:p>
        </p:txBody>
      </p:sp>
      <p:sp>
        <p:nvSpPr>
          <p:cNvPr id="81939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EG" altLang="en-US" sz="2400"/>
          </a:p>
        </p:txBody>
      </p:sp>
      <p:sp>
        <p:nvSpPr>
          <p:cNvPr id="81940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EG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400" dirty="0" smtClean="0"/>
              <a:t>Quick Sort: pseud</a:t>
            </a:r>
            <a:r>
              <a:rPr lang="en-US" altLang="ar-EG" dirty="0" smtClean="0"/>
              <a:t>-</a:t>
            </a:r>
            <a:r>
              <a:rPr lang="en-US" altLang="ar-EG" sz="4400" dirty="0" smtClean="0"/>
              <a:t>code</a:t>
            </a:r>
            <a:endParaRPr lang="ar-EG" altLang="en-US" sz="4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00200" y="1905000"/>
            <a:ext cx="4953000" cy="3939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Algorithm quicksort(A, left, right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if </a:t>
            </a:r>
            <a:r>
              <a:rPr lang="en-US" altLang="en-US" sz="2000" dirty="0">
                <a:solidFill>
                  <a:srgbClr val="000000"/>
                </a:solidFill>
              </a:rPr>
              <a:t>(left&lt;right)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pivot_index</a:t>
            </a:r>
            <a:r>
              <a:rPr lang="en-US" altLang="en-US" sz="2000" dirty="0" smtClean="0">
                <a:solidFill>
                  <a:srgbClr val="000000"/>
                </a:solidFill>
              </a:rPr>
              <a:t>=partition(</a:t>
            </a:r>
            <a:r>
              <a:rPr lang="en-US" altLang="en-US" sz="2000" dirty="0">
                <a:solidFill>
                  <a:srgbClr val="000000"/>
                </a:solidFill>
              </a:rPr>
              <a:t>A</a:t>
            </a:r>
            <a:r>
              <a:rPr lang="en-US" altLang="en-US" sz="2000" dirty="0" smtClean="0">
                <a:solidFill>
                  <a:srgbClr val="000000"/>
                </a:solidFill>
              </a:rPr>
              <a:t>, left, right</a:t>
            </a:r>
            <a:r>
              <a:rPr lang="en-US" altLang="en-US" sz="2000" dirty="0">
                <a:solidFill>
                  <a:srgbClr val="000000"/>
                </a:solidFill>
              </a:rPr>
              <a:t>);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</a:rPr>
              <a:t>quicksort(A,left,pivot_index-1</a:t>
            </a:r>
            <a:r>
              <a:rPr lang="en-US" altLang="en-US" sz="2000" dirty="0">
                <a:solidFill>
                  <a:srgbClr val="000000"/>
                </a:solidFill>
              </a:rPr>
              <a:t>);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</a:rPr>
              <a:t>quicksort(A, </a:t>
            </a:r>
            <a:r>
              <a:rPr lang="en-US" altLang="en-US" sz="2000" dirty="0">
                <a:solidFill>
                  <a:srgbClr val="000000"/>
                </a:solidFill>
              </a:rPr>
              <a:t>pivot_index+1,right</a:t>
            </a:r>
            <a:r>
              <a:rPr lang="en-US" altLang="en-US" sz="2000" dirty="0" smtClean="0">
                <a:solidFill>
                  <a:srgbClr val="000000"/>
                </a:solidFill>
              </a:rPr>
              <a:t>);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7923521" y="726342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20905" y="726342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4">
                <a:moveTo>
                  <a:pt x="0" y="0"/>
                </a:moveTo>
                <a:lnTo>
                  <a:pt x="0" y="102006"/>
                </a:lnTo>
              </a:path>
            </a:pathLst>
          </a:custGeom>
          <a:ln w="562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29600" y="7087525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0"/>
                </a:moveTo>
                <a:lnTo>
                  <a:pt x="0" y="356641"/>
                </a:lnTo>
              </a:path>
            </a:pathLst>
          </a:custGeom>
          <a:ln w="1270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09600" y="429174"/>
            <a:ext cx="93695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Pseudocode of the </a:t>
            </a:r>
            <a:r>
              <a:rPr lang="en-US" altLang="en-US" sz="4000" dirty="0"/>
              <a:t>partition</a:t>
            </a:r>
            <a:r>
              <a:rPr lang="en-US" alt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smtClean="0"/>
              <a:t>procedure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801105" y="1649227"/>
            <a:ext cx="6019800" cy="4985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000000"/>
                </a:solidFill>
              </a:rPr>
              <a:t>Algorithm partition(</a:t>
            </a:r>
            <a:r>
              <a:rPr lang="en-US" altLang="en-US" sz="1600" dirty="0">
                <a:solidFill>
                  <a:srgbClr val="000000"/>
                </a:solidFill>
              </a:rPr>
              <a:t>A</a:t>
            </a:r>
            <a:r>
              <a:rPr lang="en-US" altLang="en-US" sz="1600" dirty="0" smtClean="0">
                <a:solidFill>
                  <a:srgbClr val="000000"/>
                </a:solidFill>
              </a:rPr>
              <a:t>, left</a:t>
            </a:r>
            <a:r>
              <a:rPr lang="en-US" altLang="en-US" sz="1600" dirty="0">
                <a:solidFill>
                  <a:srgbClr val="000000"/>
                </a:solidFill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</a:rPr>
              <a:t>right)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low_index</a:t>
            </a:r>
            <a:r>
              <a:rPr lang="en-US" altLang="en-US" sz="1600" dirty="0" smtClean="0">
                <a:solidFill>
                  <a:srgbClr val="000000"/>
                </a:solidFill>
              </a:rPr>
              <a:t>=left+1</a:t>
            </a:r>
            <a:r>
              <a:rPr lang="en-US" altLang="en-US" sz="1600" dirty="0">
                <a:solidFill>
                  <a:srgbClr val="000000"/>
                </a:solidFill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</a:rPr>
              <a:t>big_index</a:t>
            </a:r>
            <a:r>
              <a:rPr lang="en-US" altLang="en-US" sz="1600" dirty="0">
                <a:solidFill>
                  <a:srgbClr val="000000"/>
                </a:solidFill>
              </a:rPr>
              <a:t>=right;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</a:rPr>
              <a:t> p=A[left</a:t>
            </a:r>
            <a:r>
              <a:rPr lang="en-US" altLang="en-US" sz="1600" dirty="0">
                <a:solidFill>
                  <a:srgbClr val="000000"/>
                </a:solidFill>
              </a:rPr>
              <a:t>];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</a:t>
            </a:r>
            <a:r>
              <a:rPr lang="en-US" altLang="en-US" sz="1600" b="1" dirty="0">
                <a:solidFill>
                  <a:srgbClr val="000000"/>
                </a:solidFill>
              </a:rPr>
              <a:t> </a:t>
            </a:r>
            <a:r>
              <a:rPr lang="en-US" altLang="en-US" sz="1600" b="1" dirty="0" smtClean="0">
                <a:solidFill>
                  <a:srgbClr val="000000"/>
                </a:solidFill>
              </a:rPr>
              <a:t>while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low_index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&lt;=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big_index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en-US" sz="1600" b="1" dirty="0" smtClean="0">
                <a:solidFill>
                  <a:srgbClr val="000000"/>
                </a:solidFill>
              </a:rPr>
              <a:t>do</a:t>
            </a:r>
            <a:endParaRPr lang="en-US" altLang="en-US" sz="16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         while A[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low_index</a:t>
            </a:r>
            <a:r>
              <a:rPr lang="en-US" altLang="en-US" sz="1600" dirty="0" smtClean="0">
                <a:solidFill>
                  <a:srgbClr val="000000"/>
                </a:solidFill>
              </a:rPr>
              <a:t>]&lt;=p do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                     </a:t>
            </a:r>
            <a:r>
              <a:rPr lang="en-US" altLang="en-US" sz="1600" dirty="0" err="1">
                <a:solidFill>
                  <a:srgbClr val="000000"/>
                </a:solidFill>
              </a:rPr>
              <a:t>low_index</a:t>
            </a:r>
            <a:r>
              <a:rPr lang="en-US" altLang="en-US" sz="1600" dirty="0">
                <a:solidFill>
                  <a:srgbClr val="000000"/>
                </a:solidFill>
              </a:rPr>
              <a:t>++;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          </a:t>
            </a:r>
            <a:r>
              <a:rPr lang="en-US" altLang="en-US" sz="1600" dirty="0" smtClean="0">
                <a:solidFill>
                  <a:srgbClr val="000000"/>
                </a:solidFill>
              </a:rPr>
              <a:t>while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arr</a:t>
            </a:r>
            <a:r>
              <a:rPr lang="en-US" altLang="en-US" sz="1600" dirty="0" smtClean="0">
                <a:solidFill>
                  <a:srgbClr val="000000"/>
                </a:solidFill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big_index</a:t>
            </a:r>
            <a:r>
              <a:rPr lang="en-US" altLang="en-US" sz="1600" dirty="0">
                <a:solidFill>
                  <a:srgbClr val="000000"/>
                </a:solidFill>
              </a:rPr>
              <a:t>]&gt;</a:t>
            </a:r>
            <a:r>
              <a:rPr lang="en-US" altLang="en-US" sz="1600" dirty="0" smtClean="0">
                <a:solidFill>
                  <a:srgbClr val="000000"/>
                </a:solidFill>
              </a:rPr>
              <a:t>p do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                   </a:t>
            </a:r>
            <a:r>
              <a:rPr lang="en-US" altLang="en-US" sz="1600" dirty="0" err="1">
                <a:solidFill>
                  <a:srgbClr val="000000"/>
                </a:solidFill>
              </a:rPr>
              <a:t>big_index</a:t>
            </a:r>
            <a:r>
              <a:rPr lang="en-US" altLang="en-US" sz="1600" dirty="0">
                <a:solidFill>
                  <a:srgbClr val="000000"/>
                </a:solidFill>
              </a:rPr>
              <a:t>--;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             </a:t>
            </a:r>
            <a:r>
              <a:rPr lang="en-US" altLang="en-US" sz="1600" dirty="0" smtClean="0">
                <a:solidFill>
                  <a:srgbClr val="000000"/>
                </a:solidFill>
              </a:rPr>
              <a:t>if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low_index</a:t>
            </a:r>
            <a:r>
              <a:rPr lang="en-US" altLang="en-US" sz="1600" dirty="0">
                <a:solidFill>
                  <a:srgbClr val="000000"/>
                </a:solidFill>
              </a:rPr>
              <a:t>&lt;=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big_index</a:t>
            </a:r>
            <a:r>
              <a:rPr lang="en-US" altLang="en-US" sz="1600" dirty="0" smtClean="0">
                <a:solidFill>
                  <a:srgbClr val="000000"/>
                </a:solidFill>
              </a:rPr>
              <a:t> the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spc="-5" dirty="0" smtClean="0">
                <a:solidFill>
                  <a:srgbClr val="000000"/>
                </a:solidFill>
                <a:latin typeface="Arial"/>
                <a:cs typeface="Arial"/>
              </a:rPr>
              <a:t>                 </a:t>
            </a:r>
            <a:r>
              <a:rPr lang="en-US" sz="1600" spc="-5" dirty="0" smtClean="0">
                <a:latin typeface="Arial"/>
                <a:cs typeface="Arial"/>
              </a:rPr>
              <a:t>exchange </a:t>
            </a:r>
            <a:r>
              <a:rPr lang="en-US" sz="1600" spc="-5" dirty="0" smtClean="0">
                <a:latin typeface="Comic Sans MS"/>
                <a:cs typeface="Comic Sans MS"/>
              </a:rPr>
              <a:t>A[</a:t>
            </a:r>
            <a:r>
              <a:rPr lang="en-US" altLang="en-US" sz="1600" dirty="0" err="1">
                <a:solidFill>
                  <a:srgbClr val="000000"/>
                </a:solidFill>
              </a:rPr>
              <a:t>low_index</a:t>
            </a:r>
            <a:r>
              <a:rPr lang="en-US" sz="1600" spc="-5" dirty="0" smtClean="0">
                <a:latin typeface="Comic Sans MS"/>
                <a:cs typeface="Comic Sans MS"/>
              </a:rPr>
              <a:t>] </a:t>
            </a:r>
            <a:r>
              <a:rPr lang="en-US" sz="1600" dirty="0" smtClean="0">
                <a:latin typeface="Symbol"/>
                <a:cs typeface="Symbol"/>
              </a:rPr>
              <a:t></a:t>
            </a:r>
            <a:r>
              <a:rPr lang="en-US" sz="1600" spc="6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latin typeface="Comic Sans MS"/>
                <a:cs typeface="Comic Sans MS"/>
              </a:rPr>
              <a:t>A[</a:t>
            </a:r>
            <a:r>
              <a:rPr lang="en-US" altLang="en-US" sz="1600" dirty="0" err="1">
                <a:solidFill>
                  <a:srgbClr val="000000"/>
                </a:solidFill>
              </a:rPr>
              <a:t>big_index</a:t>
            </a:r>
            <a:r>
              <a:rPr lang="en-US" sz="1600" spc="-5" dirty="0" smtClean="0">
                <a:latin typeface="Comic Sans MS"/>
                <a:cs typeface="Comic Sans MS"/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spc="-5" dirty="0" smtClean="0">
                <a:latin typeface="Comic Sans MS"/>
                <a:cs typeface="Comic Sans MS"/>
              </a:rPr>
              <a:t>   End while</a:t>
            </a:r>
            <a:endParaRPr lang="en-US" sz="1600" dirty="0" smtClean="0">
              <a:latin typeface="Comic Sans MS"/>
              <a:cs typeface="Comic Sans M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spc="-5" dirty="0">
                <a:latin typeface="Arial"/>
                <a:cs typeface="Arial"/>
              </a:rPr>
              <a:t>exchange </a:t>
            </a:r>
            <a:r>
              <a:rPr lang="en-US" sz="1600" spc="-5" dirty="0" smtClean="0">
                <a:latin typeface="Comic Sans MS"/>
                <a:cs typeface="Comic Sans MS"/>
              </a:rPr>
              <a:t>A[</a:t>
            </a:r>
            <a:r>
              <a:rPr lang="en-US" sz="1600" dirty="0">
                <a:solidFill>
                  <a:srgbClr val="000000"/>
                </a:solidFill>
              </a:rPr>
              <a:t>l</a:t>
            </a:r>
            <a:r>
              <a:rPr lang="en-US" altLang="en-US" sz="1600" dirty="0" smtClean="0">
                <a:solidFill>
                  <a:srgbClr val="000000"/>
                </a:solidFill>
              </a:rPr>
              <a:t>eft</a:t>
            </a:r>
            <a:r>
              <a:rPr lang="en-US" sz="1600" spc="-5" dirty="0" smtClean="0">
                <a:latin typeface="Comic Sans MS"/>
                <a:cs typeface="Comic Sans MS"/>
              </a:rPr>
              <a:t>] </a:t>
            </a:r>
            <a:r>
              <a:rPr lang="en-US" sz="1600" dirty="0">
                <a:latin typeface="Symbol"/>
                <a:cs typeface="Symbol"/>
              </a:rPr>
              <a:t></a:t>
            </a:r>
            <a:r>
              <a:rPr lang="en-US" sz="1600" spc="6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omic Sans MS"/>
                <a:cs typeface="Comic Sans MS"/>
              </a:rPr>
              <a:t>A[</a:t>
            </a:r>
            <a:r>
              <a:rPr lang="en-US" altLang="en-US" sz="1600" dirty="0" err="1">
                <a:solidFill>
                  <a:srgbClr val="000000"/>
                </a:solidFill>
              </a:rPr>
              <a:t>big_index</a:t>
            </a:r>
            <a:r>
              <a:rPr lang="en-US" sz="1600" spc="-5" dirty="0">
                <a:latin typeface="Comic Sans MS"/>
                <a:cs typeface="Comic Sans MS"/>
              </a:rPr>
              <a:t>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000000"/>
                </a:solidFill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</a:rPr>
              <a:t>big_index</a:t>
            </a:r>
            <a:r>
              <a:rPr lang="en-US" altLang="en-US" sz="1600" dirty="0" smtClean="0">
                <a:solidFill>
                  <a:srgbClr val="000000"/>
                </a:solidFill>
              </a:rPr>
              <a:t>;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000" dirty="0" smtClean="0"/>
              <a:t>Quick-SORT Running Time</a:t>
            </a:r>
            <a:endParaRPr lang="ar-EG" alt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1648" y="1491082"/>
            <a:ext cx="8534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fr-F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occurs when the partition process always picks greatest or smallest element as pivot. If we consider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partition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where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always picked as pivot, the worst case would occur when the array is already sorted in increasing or decreasing order. Following is recurrence for worst case</a:t>
            </a:r>
            <a:endParaRPr lang="fr-F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</a:t>
            </a:r>
            <a:r>
              <a:rPr lang="fr-F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Relation: </a:t>
            </a:r>
            <a:endParaRPr lang="fr-FR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T(0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T(1) = 0 (base case) 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N + T(N-1) 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sz="4000" dirty="0" smtClean="0"/>
              <a:t>Quick-SORT Running Time</a:t>
            </a:r>
            <a:endParaRPr lang="ar-EG" alt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1648" y="1491082"/>
                <a:ext cx="8534400" cy="5519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fr-FR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</a:t>
                </a:r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Case </a:t>
                </a:r>
                <a:r>
                  <a:rPr lang="fr-FR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</a:t>
                </a:r>
                <a:endParaRPr lang="fr-FR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fr-F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the RR: </a:t>
                </a:r>
                <a:r>
                  <a:rPr lang="fr-F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itération (substitution) </a:t>
                </a:r>
                <a:r>
                  <a:rPr lang="fr-FR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  <a:r>
                  <a:rPr lang="fr-F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N + T(N-1)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T(N-1) = (N-1) + T(N-2)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T(N-2) = (N-2) + T(N-3</a:t>
                </a: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T(3) = 3 + T(2)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T(2) = 2 + T(1</a:t>
                </a: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T(1) = </a:t>
                </a:r>
                <a:r>
                  <a:rPr lang="fr-F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</a:t>
                </a:r>
                <a:r>
                  <a:rPr lang="fr-FR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r>
                  <a:rPr lang="fr-F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N + (N-1) + (N-2) ... + 3 + 2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which </a:t>
                </a:r>
                <a:r>
                  <a:rPr lang="fr-F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endPara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" y="1491082"/>
                <a:ext cx="8534400" cy="5519011"/>
              </a:xfrm>
              <a:prstGeom prst="rect">
                <a:avLst/>
              </a:prstGeom>
              <a:blipFill rotWithShape="0"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/>
          <a:lstStyle/>
          <a:p>
            <a:r>
              <a:rPr lang="en-US" altLang="ar-EG" sz="4000" dirty="0" smtClean="0"/>
              <a:t>Solve the Recurrence</a:t>
            </a:r>
            <a:endParaRPr lang="ar-EG" alt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382000" cy="2971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492419"/>
            <a:ext cx="8915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</a:t>
            </a:r>
            <a:r>
              <a:rPr lang="fr-FR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fr-FR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case occurs when the partition process always picks the middle element as pivot</a:t>
            </a:r>
            <a:r>
              <a:rPr lang="en-US" sz="22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Following is recurrence for best case.</a:t>
            </a:r>
            <a:endParaRPr lang="fr-F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4605620"/>
            <a:ext cx="2459328" cy="614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indent="-365760">
              <a:lnSpc>
                <a:spcPct val="200000"/>
              </a:lnSpc>
              <a:defRPr/>
            </a:pPr>
            <a:r>
              <a:rPr lang="en-US" altLang="ar-EG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= 2, b = 2, log</a:t>
            </a:r>
            <a:r>
              <a:rPr lang="en-US" altLang="ar-EG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ar-EG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= 1</a:t>
            </a:r>
          </a:p>
        </p:txBody>
      </p:sp>
    </p:spTree>
    <p:extLst>
      <p:ext uri="{BB962C8B-B14F-4D97-AF65-F5344CB8AC3E}">
        <p14:creationId xmlns:p14="http://schemas.microsoft.com/office/powerpoint/2010/main" val="20644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T(N)= C+T(N-1)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Examples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0800" y="1981200"/>
            <a:ext cx="4572000" cy="2092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lang="pt-BR" dirty="0">
                <a:solidFill>
                  <a:srgbClr val="0D0D0D"/>
                </a:solidFill>
                <a:latin typeface="Arial"/>
                <a:cs typeface="Arial"/>
              </a:rPr>
              <a:t>ALGORITHM</a:t>
            </a:r>
            <a:r>
              <a:rPr lang="pt-BR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dirty="0">
                <a:solidFill>
                  <a:srgbClr val="0D0D0D"/>
                </a:solidFill>
                <a:latin typeface="Arial"/>
                <a:cs typeface="Arial"/>
              </a:rPr>
              <a:t>Fact (N)</a:t>
            </a:r>
            <a:endParaRPr lang="pt-BR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175"/>
              </a:spcBef>
            </a:pPr>
            <a:r>
              <a:rPr lang="pt-BR" b="1" spc="-5" dirty="0">
                <a:solidFill>
                  <a:srgbClr val="0D0D0D"/>
                </a:solidFill>
                <a:latin typeface="Arial"/>
                <a:cs typeface="Arial"/>
              </a:rPr>
              <a:t>if </a:t>
            </a:r>
            <a:r>
              <a:rPr lang="pt-BR" spc="-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lang="pt-BR" dirty="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lang="pt-BR" spc="-20" dirty="0">
                <a:solidFill>
                  <a:srgbClr val="0D0D0D"/>
                </a:solidFill>
                <a:latin typeface="Arial"/>
                <a:cs typeface="Arial"/>
              </a:rPr>
              <a:t> =</a:t>
            </a:r>
            <a:r>
              <a:rPr lang="pt-BR" spc="-5" dirty="0">
                <a:solidFill>
                  <a:srgbClr val="0D0D0D"/>
                </a:solidFill>
                <a:latin typeface="Arial"/>
                <a:cs typeface="Arial"/>
              </a:rPr>
              <a:t>1 or N==0</a:t>
            </a:r>
            <a:endParaRPr lang="pt-BR" dirty="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1180"/>
              </a:spcBef>
            </a:pPr>
            <a:r>
              <a:rPr lang="pt-BR" b="1" spc="-5" dirty="0">
                <a:solidFill>
                  <a:srgbClr val="0D0D0D"/>
                </a:solidFill>
                <a:latin typeface="Arial"/>
                <a:cs typeface="Arial"/>
              </a:rPr>
              <a:t>return </a:t>
            </a:r>
            <a:r>
              <a:rPr lang="pt-BR" spc="-5" dirty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endParaRPr lang="pt-BR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175"/>
              </a:spcBef>
            </a:pPr>
            <a:r>
              <a:rPr lang="pt-BR" b="1" spc="-5" dirty="0">
                <a:solidFill>
                  <a:srgbClr val="0D0D0D"/>
                </a:solidFill>
                <a:latin typeface="Arial"/>
                <a:cs typeface="Arial"/>
              </a:rPr>
              <a:t>else</a:t>
            </a:r>
            <a:endParaRPr lang="pt-BR" dirty="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  <a:spcBef>
                <a:spcPts val="1175"/>
              </a:spcBef>
            </a:pPr>
            <a:r>
              <a:rPr lang="pt-BR" b="1" spc="-5" dirty="0">
                <a:solidFill>
                  <a:srgbClr val="0D0D0D"/>
                </a:solidFill>
                <a:latin typeface="Arial"/>
                <a:cs typeface="Arial"/>
              </a:rPr>
              <a:t>return</a:t>
            </a:r>
            <a:r>
              <a:rPr lang="pt-BR" b="1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pt-BR" spc="-5" dirty="0">
                <a:solidFill>
                  <a:srgbClr val="0D0D0D"/>
                </a:solidFill>
                <a:latin typeface="Arial"/>
                <a:cs typeface="Arial"/>
              </a:rPr>
              <a:t>Fact(N-1) *N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685800" y="3200400"/>
            <a:ext cx="7848600" cy="11430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Th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a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nk</a:t>
            </a:r>
            <a:r>
              <a:rPr lang="en" sz="16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endParaRPr sz="16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33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>
              <a:spcBef>
                <a:spcPts val="295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T(N)= C+T(N-1)+T(N-2)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2133600"/>
            <a:ext cx="8458200" cy="27007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1440" marR="1509395" indent="-64135">
              <a:spcBef>
                <a:spcPts val="114"/>
              </a:spcBef>
            </a:pPr>
            <a:r>
              <a:rPr lang="en-US" dirty="0" err="1" smtClean="0">
                <a:solidFill>
                  <a:srgbClr val="0D0D0D"/>
                </a:solidFill>
                <a:latin typeface="Arial"/>
                <a:cs typeface="Arial"/>
              </a:rPr>
              <a:t>fibonacci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(N)</a:t>
            </a:r>
          </a:p>
          <a:p>
            <a:pPr marL="91440" marR="1509395" indent="-64135">
              <a:spcBef>
                <a:spcPts val="114"/>
              </a:spcBef>
            </a:pP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{ </a:t>
            </a:r>
          </a:p>
          <a:p>
            <a:pPr marL="91440" marR="1509395" indent="-64135">
              <a:spcBef>
                <a:spcPts val="114"/>
              </a:spcBef>
            </a:pP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  </a:t>
            </a:r>
            <a:r>
              <a:rPr lang="en-US" b="1" dirty="0" smtClean="0">
                <a:solidFill>
                  <a:srgbClr val="0D0D0D"/>
                </a:solidFill>
                <a:latin typeface="Arial"/>
                <a:cs typeface="Arial"/>
              </a:rPr>
              <a:t> if 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N== 0 </a:t>
            </a:r>
          </a:p>
          <a:p>
            <a:pPr marL="91440" marR="6512559" indent="253365">
              <a:spcBef>
                <a:spcPts val="5"/>
              </a:spcBef>
            </a:pPr>
            <a:r>
              <a:rPr lang="en-US" b="1" dirty="0" smtClean="0">
                <a:solidFill>
                  <a:srgbClr val="0D0D0D"/>
                </a:solidFill>
                <a:latin typeface="Arial"/>
                <a:cs typeface="Arial"/>
              </a:rPr>
              <a:t>    return 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0 </a:t>
            </a:r>
          </a:p>
          <a:p>
            <a:pPr marL="91440" marR="6512559" indent="253365">
              <a:spcBef>
                <a:spcPts val="5"/>
              </a:spcBef>
            </a:pPr>
            <a:r>
              <a:rPr lang="en-US" b="1" dirty="0" smtClean="0">
                <a:solidFill>
                  <a:srgbClr val="0D0D0D"/>
                </a:solidFill>
                <a:latin typeface="Arial"/>
                <a:cs typeface="Arial"/>
              </a:rPr>
              <a:t>Else if 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N==1</a:t>
            </a:r>
          </a:p>
          <a:p>
            <a:pPr marL="91440" marR="6512559" indent="253365">
              <a:spcBef>
                <a:spcPts val="5"/>
              </a:spcBef>
            </a:pPr>
            <a:r>
              <a:rPr lang="en-US" b="1" dirty="0" smtClean="0">
                <a:solidFill>
                  <a:srgbClr val="0D0D0D"/>
                </a:solidFill>
                <a:latin typeface="Arial"/>
                <a:cs typeface="Arial"/>
              </a:rPr>
              <a:t>   return 1</a:t>
            </a:r>
          </a:p>
          <a:p>
            <a:pPr marL="91440" marR="6512559" indent="253365">
              <a:spcBef>
                <a:spcPts val="5"/>
              </a:spcBef>
            </a:pPr>
            <a:r>
              <a:rPr lang="en-US" b="1" dirty="0" smtClean="0">
                <a:solidFill>
                  <a:srgbClr val="0D0D0D"/>
                </a:solidFill>
                <a:latin typeface="Arial"/>
                <a:cs typeface="Arial"/>
              </a:rPr>
              <a:t>else</a:t>
            </a:r>
          </a:p>
          <a:p>
            <a:pPr marL="91440">
              <a:spcBef>
                <a:spcPts val="280"/>
              </a:spcBef>
            </a:pP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   </a:t>
            </a:r>
            <a:r>
              <a:rPr lang="en-US" b="1" dirty="0" smtClean="0">
                <a:solidFill>
                  <a:srgbClr val="0D0D0D"/>
                </a:solidFill>
                <a:latin typeface="Arial"/>
                <a:cs typeface="Arial"/>
              </a:rPr>
              <a:t> return </a:t>
            </a:r>
            <a:r>
              <a:rPr lang="en-US" dirty="0" err="1" smtClean="0">
                <a:solidFill>
                  <a:srgbClr val="0D0D0D"/>
                </a:solidFill>
                <a:latin typeface="Arial"/>
                <a:cs typeface="Arial"/>
              </a:rPr>
              <a:t>fibonacci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(N – 1) + </a:t>
            </a:r>
            <a:r>
              <a:rPr lang="en-US" dirty="0" err="1" smtClean="0">
                <a:solidFill>
                  <a:srgbClr val="0D0D0D"/>
                </a:solidFill>
                <a:latin typeface="Arial"/>
                <a:cs typeface="Arial"/>
              </a:rPr>
              <a:t>fibonacci</a:t>
            </a:r>
            <a:r>
              <a:rPr lang="en-US" dirty="0" smtClean="0">
                <a:solidFill>
                  <a:srgbClr val="0D0D0D"/>
                </a:solidFill>
                <a:latin typeface="Arial"/>
                <a:cs typeface="Arial"/>
              </a:rPr>
              <a:t>(N – 2);</a:t>
            </a:r>
          </a:p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>
              <a:spcBef>
                <a:spcPts val="295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295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295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0" indent="0">
              <a:lnSpc>
                <a:spcPct val="100000"/>
              </a:lnSpc>
              <a:spcBef>
                <a:spcPts val="295"/>
              </a:spcBef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295"/>
              </a:spcBef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T(N)= C+T(N/2)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 smtClean="0"/>
              <a:t>Examples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4000" y="2895600"/>
            <a:ext cx="5105400" cy="685800"/>
            <a:chOff x="1524000" y="2438400"/>
            <a:chExt cx="5105400" cy="685800"/>
          </a:xfrm>
        </p:grpSpPr>
        <p:sp>
          <p:nvSpPr>
            <p:cNvPr id="2" name="Rectangle 1"/>
            <p:cNvSpPr/>
            <p:nvPr/>
          </p:nvSpPr>
          <p:spPr>
            <a:xfrm>
              <a:off x="1524000" y="2438400"/>
              <a:ext cx="51054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657600" y="2438400"/>
              <a:ext cx="0" cy="685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19600" y="2438400"/>
              <a:ext cx="0" cy="685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86000" y="2667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1100" y="2667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05200" y="3777734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Words>2932</Words>
  <Application>Microsoft Office PowerPoint</Application>
  <PresentationFormat>On-screen Show (4:3)</PresentationFormat>
  <Paragraphs>1021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Median</vt:lpstr>
      <vt:lpstr>     Algorithm analysis &amp; design  Analysis Of Recursive Algorithms   </vt:lpstr>
      <vt:lpstr>Agenda</vt:lpstr>
      <vt:lpstr>General form of recursive function</vt:lpstr>
      <vt:lpstr>How to Analyze the Recursive Functions?</vt:lpstr>
      <vt:lpstr>First Step</vt:lpstr>
      <vt:lpstr>Examples</vt:lpstr>
      <vt:lpstr>Examples</vt:lpstr>
      <vt:lpstr>Examples</vt:lpstr>
      <vt:lpstr>Examples</vt:lpstr>
      <vt:lpstr>Second step</vt:lpstr>
      <vt:lpstr>Iteration (Substitution)</vt:lpstr>
      <vt:lpstr>Iteration Method</vt:lpstr>
      <vt:lpstr>Iteration Method</vt:lpstr>
      <vt:lpstr>Example</vt:lpstr>
      <vt:lpstr>Example</vt:lpstr>
      <vt:lpstr>MASTER THEOREM</vt:lpstr>
      <vt:lpstr>Master method</vt:lpstr>
      <vt:lpstr>Master method</vt:lpstr>
      <vt:lpstr>Examples</vt:lpstr>
      <vt:lpstr>Examples</vt:lpstr>
      <vt:lpstr>Examples</vt:lpstr>
      <vt:lpstr>Examples</vt:lpstr>
      <vt:lpstr>Examples</vt:lpstr>
      <vt:lpstr>Examples</vt:lpstr>
      <vt:lpstr>Divide and Conquer</vt:lpstr>
      <vt:lpstr>Divide and Conquer</vt:lpstr>
      <vt:lpstr>Merge Sort</vt:lpstr>
      <vt:lpstr>Merge Sort</vt:lpstr>
      <vt:lpstr>PowerPoint Presentation</vt:lpstr>
      <vt:lpstr>Merge Sort: pseudo-code</vt:lpstr>
      <vt:lpstr>Pseudocode of the merge procedure</vt:lpstr>
      <vt:lpstr>ANALYSIS OF MERGE SORT</vt:lpstr>
      <vt:lpstr>Solve the Recurrence</vt:lpstr>
      <vt:lpstr>Quick Sort</vt:lpstr>
      <vt:lpstr>Quick Sort</vt:lpstr>
      <vt:lpstr>Quick Sort</vt:lpstr>
      <vt:lpstr>Example</vt:lpstr>
      <vt:lpstr>Pick Pivot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Quick Sort: pseud-code</vt:lpstr>
      <vt:lpstr>Pseudocode of the partition procedure</vt:lpstr>
      <vt:lpstr>Quick-SORT Running Time</vt:lpstr>
      <vt:lpstr>Quick-SORT Running Time</vt:lpstr>
      <vt:lpstr>Solve the Recurrence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Design</dc:title>
  <dc:creator>Asmaa hamad</dc:creator>
  <cp:lastModifiedBy>aasem</cp:lastModifiedBy>
  <cp:revision>338</cp:revision>
  <dcterms:created xsi:type="dcterms:W3CDTF">2019-09-29T08:24:49Z</dcterms:created>
  <dcterms:modified xsi:type="dcterms:W3CDTF">2022-11-05T20:42:11Z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2019-09-29T00:00:00Z</vt:filetime>
  </property>
</Properties>
</file>