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3.jpg" ContentType="image/jp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7" r:id="rId3"/>
    <p:sldId id="278" r:id="rId4"/>
    <p:sldId id="311" r:id="rId5"/>
    <p:sldId id="280" r:id="rId6"/>
    <p:sldId id="332" r:id="rId7"/>
    <p:sldId id="281" r:id="rId8"/>
    <p:sldId id="312" r:id="rId9"/>
    <p:sldId id="282" r:id="rId10"/>
    <p:sldId id="283" r:id="rId11"/>
    <p:sldId id="284" r:id="rId12"/>
    <p:sldId id="285" r:id="rId13"/>
    <p:sldId id="334" r:id="rId14"/>
    <p:sldId id="333" r:id="rId15"/>
    <p:sldId id="313" r:id="rId16"/>
    <p:sldId id="314" r:id="rId17"/>
    <p:sldId id="315" r:id="rId18"/>
    <p:sldId id="325" r:id="rId19"/>
    <p:sldId id="326" r:id="rId20"/>
    <p:sldId id="288" r:id="rId21"/>
    <p:sldId id="289" r:id="rId22"/>
    <p:sldId id="291" r:id="rId23"/>
    <p:sldId id="327" r:id="rId24"/>
    <p:sldId id="32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29" r:id="rId33"/>
    <p:sldId id="335" r:id="rId34"/>
    <p:sldId id="330" r:id="rId35"/>
    <p:sldId id="336" r:id="rId36"/>
    <p:sldId id="308" r:id="rId37"/>
    <p:sldId id="309" r:id="rId38"/>
    <p:sldId id="337" r:id="rId39"/>
    <p:sldId id="331" r:id="rId40"/>
    <p:sldId id="338" r:id="rId41"/>
    <p:sldId id="339" r:id="rId42"/>
    <p:sldId id="310" r:id="rId43"/>
    <p:sldId id="340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1" autoAdjust="0"/>
    <p:restoredTop sz="92736" autoAdjust="0"/>
  </p:normalViewPr>
  <p:slideViewPr>
    <p:cSldViewPr>
      <p:cViewPr>
        <p:scale>
          <a:sx n="80" d="100"/>
          <a:sy n="80" d="100"/>
        </p:scale>
        <p:origin x="-1002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1968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452F7-16DF-4ED6-B1B1-0D7199B1CEEA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184FA-D98C-4008-AF3F-8A7AB6B33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6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AAB85-8D88-42B9-A068-5902DFEE5BBA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0E4E1-F42E-4F19-B3F0-54CEB78D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4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11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0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3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43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4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4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75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3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27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FA49359-5312-4E7F-8252-1DE503B74097}" type="datetime1">
              <a:rPr lang="en-US" smtClean="0"/>
              <a:t>11/5/2022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57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76C3-990A-4737-B25E-970CE0DA513E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DE45C2E-5889-478D-8C2E-D36E490B0B46}" type="datetime1">
              <a:rPr lang="en-US" smtClean="0"/>
              <a:t>11/5/2022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17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128A96E-625D-4B35-946D-280172D35D4D}" type="datetime1">
              <a:rPr lang="en-US" smtClean="0"/>
              <a:t>11/5/2022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2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1" y="1803400"/>
            <a:ext cx="8153401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A0ADE16-F8CD-4910-A616-27CCB4F98787}" type="datetime1">
              <a:rPr lang="en-US" smtClean="0"/>
              <a:t>11/5/2022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6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716025" y="6235167"/>
            <a:ext cx="4281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41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Sylfaen" panose="010A0502050306030303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E6-FF33-45F2-B41D-3F30115D5B39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F6CC2E-0952-46E3-A4FF-496E8066A6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457200" indent="-457200"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1pPr>
            <a:lvl2pPr marL="822960" indent="-457200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2pPr>
            <a:lvl3pPr marL="1028700" indent="-342900">
              <a:buClr>
                <a:schemeClr val="accent2">
                  <a:lumMod val="40000"/>
                  <a:lumOff val="60000"/>
                </a:schemeClr>
              </a:buClr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3pPr>
            <a:lvl4pPr marL="1485900" indent="-342900"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4pPr>
            <a:lvl5pPr marL="1943100" indent="-342900"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569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1DB7-0235-4B4A-8821-1171929D7118}" type="datetime1">
              <a:rPr lang="en-US" smtClean="0"/>
              <a:t>11/5/2022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39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ED4A3A-16A3-4BCA-B436-F1ECDD681827}" type="datetime1">
              <a:rPr lang="en-US" smtClean="0"/>
              <a:t>11/5/2022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6ABEBE8-907B-4268-A5FC-1FB8C5E32B6C}" type="datetime1">
              <a:rPr lang="en-US" smtClean="0"/>
              <a:t>11/5/2022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8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4C5-CEE0-4564-B1A7-DCEF09D7DFA8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6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6716-2458-492C-B7D3-1EF7B94012FD}" type="datetime1">
              <a:rPr lang="en-US" smtClean="0"/>
              <a:t>11/5/2022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5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solidFill>
                  <a:schemeClr val="accent2"/>
                </a:solidFill>
                <a:latin typeface="Sylfaen" panose="010A0502050306030303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559B-5019-4AB5-A97F-E4986D6EDD77}" type="datetime1">
              <a:rPr lang="en-US" smtClean="0"/>
              <a:t>11/5/2022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lIns="137160" tIns="182880" rIns="137160" bIns="91440"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 b="0" i="0">
                <a:solidFill>
                  <a:schemeClr val="bg1"/>
                </a:solidFill>
                <a:latin typeface="Sylfaen" panose="010A0502050306030303" pitchFamily="18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Sylfaen" panose="010A0502050306030303" pitchFamily="18" charset="0"/>
              </a:rPr>
              <a:t>Enhanced Real Time Automatic Seizure Detection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Nyala" panose="02000504070300020003" pitchFamily="2" charset="0"/>
              </a:defRPr>
            </a:lvl1pPr>
            <a:lvl2pPr>
              <a:defRPr>
                <a:latin typeface="Nyala" panose="02000504070300020003" pitchFamily="2" charset="0"/>
              </a:defRPr>
            </a:lvl2pPr>
            <a:lvl3pPr>
              <a:defRPr>
                <a:latin typeface="Nyala" panose="02000504070300020003" pitchFamily="2" charset="0"/>
              </a:defRPr>
            </a:lvl3pPr>
            <a:lvl4pPr>
              <a:defRPr>
                <a:latin typeface="Nyala" panose="02000504070300020003" pitchFamily="2" charset="0"/>
              </a:defRPr>
            </a:lvl4pPr>
            <a:lvl5pPr>
              <a:defRPr>
                <a:latin typeface="Nyala" panose="02000504070300020003" pitchFamily="2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7351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567020F-A01C-4E26-B2E4-2A296BD36155}" type="datetime1">
              <a:rPr lang="en-US" smtClean="0"/>
              <a:t>11/5/2022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01453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B51E43B-60AA-403D-996D-E77BE74DD9CD}" type="datetime1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5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90600" y="1368862"/>
            <a:ext cx="716280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4800" cap="none" spc="-220" dirty="0" smtClean="0"/>
              <a:t>     Algorithm</a:t>
            </a:r>
            <a:r>
              <a:rPr lang="en-US" sz="4800" cap="none" spc="-455" dirty="0" smtClean="0"/>
              <a:t> </a:t>
            </a:r>
            <a:r>
              <a:rPr lang="en-US" sz="4800" cap="none" spc="-210" dirty="0" smtClean="0"/>
              <a:t>analysis &amp; </a:t>
            </a:r>
            <a:r>
              <a:rPr lang="en-US" sz="4800" cap="none" spc="-245" dirty="0" smtClean="0"/>
              <a:t>design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b="1" cap="none" spc="-220" dirty="0">
                <a:solidFill>
                  <a:schemeClr val="bg1"/>
                </a:solidFill>
              </a:rPr>
              <a:t>Analysis Of </a:t>
            </a:r>
            <a:r>
              <a:rPr lang="en-US" sz="2800" b="1" cap="none" spc="-220" dirty="0" smtClean="0">
                <a:solidFill>
                  <a:schemeClr val="bg1"/>
                </a:solidFill>
              </a:rPr>
              <a:t>searching Algorithms </a:t>
            </a:r>
            <a:r>
              <a:rPr lang="en-US" sz="2800" dirty="0" smtClean="0">
                <a:solidFill>
                  <a:srgbClr val="006699"/>
                </a:solidFill>
                <a:latin typeface="Arial"/>
                <a:cs typeface="Arial"/>
              </a:rPr>
              <a:t/>
            </a:r>
            <a:br>
              <a:rPr lang="en-US" sz="2800" dirty="0" smtClean="0">
                <a:solidFill>
                  <a:srgbClr val="006699"/>
                </a:solidFill>
                <a:latin typeface="Arial"/>
                <a:cs typeface="Arial"/>
              </a:rPr>
            </a:br>
            <a:r>
              <a:rPr lang="en-US" sz="2800" dirty="0" smtClean="0">
                <a:solidFill>
                  <a:srgbClr val="006699"/>
                </a:solidFill>
                <a:latin typeface="Arial"/>
                <a:cs typeface="Arial"/>
              </a:rPr>
              <a:t/>
            </a:r>
            <a:br>
              <a:rPr lang="en-US" sz="2800" dirty="0" smtClean="0">
                <a:solidFill>
                  <a:srgbClr val="006699"/>
                </a:solidFill>
                <a:latin typeface="Arial"/>
                <a:cs typeface="Arial"/>
              </a:rPr>
            </a:br>
            <a:endParaRPr lang="en-US" sz="2800" cap="none" spc="-22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6750" y="2743200"/>
            <a:ext cx="7810500" cy="2418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8135"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spc="-5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Presented By:</a:t>
            </a:r>
            <a:endParaRPr lang="en-US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  <a:p>
            <a:pPr marL="2338705">
              <a:lnSpc>
                <a:spcPct val="100000"/>
              </a:lnSpc>
              <a:spcBef>
                <a:spcPts val="2320"/>
              </a:spcBef>
            </a:pPr>
            <a:r>
              <a:rPr lang="en-US" sz="2400" b="1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T.A.  </a:t>
            </a:r>
            <a:r>
              <a:rPr lang="en-US" sz="2000" b="1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Asmaa</a:t>
            </a:r>
            <a:r>
              <a:rPr lang="en-US" sz="2000" b="1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lang="en-US" sz="2000" b="1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amad El-</a:t>
            </a:r>
            <a:r>
              <a:rPr lang="en-US" sz="2000" b="1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saied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R="17780" algn="ctr">
              <a:lnSpc>
                <a:spcPct val="100000"/>
              </a:lnSpc>
            </a:pPr>
            <a:r>
              <a:rPr lang="en-US" sz="2400" b="1" spc="-5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          E-mail</a:t>
            </a:r>
            <a:r>
              <a:rPr lang="en-US" sz="2400" b="1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lang="en-US" sz="20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eng.asmaa134@gmail.com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3600" dirty="0" smtClean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750" y="6248400"/>
            <a:ext cx="108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Lab 6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6217622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FCI, </a:t>
            </a:r>
            <a:r>
              <a:rPr lang="en-US" sz="2400" b="1" dirty="0" err="1" smtClean="0"/>
              <a:t>Minia</a:t>
            </a:r>
            <a:r>
              <a:rPr lang="en-US" sz="2400" b="1" dirty="0" smtClean="0"/>
              <a:t> University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88340" y="1907794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urier New"/>
                <a:cs typeface="Courier New"/>
              </a:rPr>
              <a:t>my_array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62150" y="1962150"/>
          <a:ext cx="64008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68580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22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13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32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341879" y="269303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09009" y="269303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5809" y="269303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2864" y="269303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09918" y="269303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76718" y="269303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001" y="2616834"/>
            <a:ext cx="1557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FF"/>
                </a:solidFill>
                <a:latin typeface="Arial"/>
                <a:cs typeface="Arial"/>
              </a:rPr>
              <a:t>target </a:t>
            </a:r>
            <a:r>
              <a:rPr sz="2400" b="1" dirty="0">
                <a:solidFill>
                  <a:srgbClr val="3333FF"/>
                </a:solidFill>
                <a:latin typeface="Arial"/>
                <a:cs typeface="Arial"/>
              </a:rPr>
              <a:t>=</a:t>
            </a:r>
            <a:r>
              <a:rPr sz="2400" b="1" spc="-5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333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47800" y="2514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7620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6600" y="200977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7620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962150" y="3562350"/>
          <a:ext cx="64008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68580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22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13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32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1447800" y="4114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7620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43400" y="360997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7620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962150" y="4335061"/>
          <a:ext cx="6400800" cy="186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770255">
                <a:tc>
                  <a:txBody>
                    <a:bodyPr/>
                    <a:lstStyle/>
                    <a:p>
                      <a:pPr marL="392430">
                        <a:lnSpc>
                          <a:spcPts val="2655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ts val="2655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ts val="2655"/>
                        </a:lnSpc>
                      </a:pPr>
                      <a:r>
                        <a:rPr sz="2400" b="1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ts val="2655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ts val="2655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ts val="2655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b="1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13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32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8305">
                <a:tc>
                  <a:txBody>
                    <a:bodyPr/>
                    <a:lstStyle/>
                    <a:p>
                      <a:pPr marL="392430">
                        <a:lnSpc>
                          <a:spcPts val="2810"/>
                        </a:lnSpc>
                        <a:spcBef>
                          <a:spcPts val="309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ts val="2810"/>
                        </a:lnSpc>
                        <a:spcBef>
                          <a:spcPts val="309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ts val="2810"/>
                        </a:lnSpc>
                        <a:spcBef>
                          <a:spcPts val="309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ts val="2810"/>
                        </a:lnSpc>
                        <a:spcBef>
                          <a:spcPts val="309"/>
                        </a:spcBef>
                      </a:pPr>
                      <a:r>
                        <a:rPr sz="2400" b="1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ts val="2810"/>
                        </a:lnSpc>
                        <a:spcBef>
                          <a:spcPts val="309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ts val="2810"/>
                        </a:lnSpc>
                        <a:spcBef>
                          <a:spcPts val="309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343001" y="3508324"/>
            <a:ext cx="1590040" cy="2624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urier New"/>
                <a:cs typeface="Courier New"/>
              </a:rPr>
              <a:t>my_array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333FF"/>
                </a:solidFill>
                <a:latin typeface="Arial"/>
                <a:cs typeface="Arial"/>
              </a:rPr>
              <a:t>target </a:t>
            </a:r>
            <a:r>
              <a:rPr sz="2400" b="1" dirty="0">
                <a:solidFill>
                  <a:srgbClr val="3333FF"/>
                </a:solidFill>
                <a:latin typeface="Arial"/>
                <a:cs typeface="Arial"/>
              </a:rPr>
              <a:t>=</a:t>
            </a:r>
            <a:r>
              <a:rPr sz="2400" b="1" spc="-6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333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Times New Roman"/>
              <a:cs typeface="Times New Roman"/>
            </a:endParaRPr>
          </a:p>
          <a:p>
            <a:pPr marL="35750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my_array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333FF"/>
                </a:solidFill>
                <a:latin typeface="Arial"/>
                <a:cs typeface="Arial"/>
              </a:rPr>
              <a:t>target </a:t>
            </a:r>
            <a:r>
              <a:rPr sz="2400" b="1" dirty="0">
                <a:solidFill>
                  <a:srgbClr val="3333FF"/>
                </a:solidFill>
                <a:latin typeface="Arial"/>
                <a:cs typeface="Arial"/>
              </a:rPr>
              <a:t>=</a:t>
            </a:r>
            <a:r>
              <a:rPr sz="2400" b="1" spc="-6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333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47800" y="5638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59"/>
                </a:lnTo>
                <a:lnTo>
                  <a:pt x="15544" y="208458"/>
                </a:lnTo>
                <a:lnTo>
                  <a:pt x="34032" y="164725"/>
                </a:lnTo>
                <a:lnTo>
                  <a:pt x="58826" y="124788"/>
                </a:lnTo>
                <a:lnTo>
                  <a:pt x="89296" y="89273"/>
                </a:lnTo>
                <a:lnTo>
                  <a:pt x="124815" y="58808"/>
                </a:lnTo>
                <a:lnTo>
                  <a:pt x="164753" y="34020"/>
                </a:lnTo>
                <a:lnTo>
                  <a:pt x="208483" y="15538"/>
                </a:lnTo>
                <a:lnTo>
                  <a:pt x="255374" y="3989"/>
                </a:lnTo>
                <a:lnTo>
                  <a:pt x="304800" y="0"/>
                </a:lnTo>
                <a:lnTo>
                  <a:pt x="354225" y="3989"/>
                </a:lnTo>
                <a:lnTo>
                  <a:pt x="401116" y="15538"/>
                </a:lnTo>
                <a:lnTo>
                  <a:pt x="444846" y="34020"/>
                </a:lnTo>
                <a:lnTo>
                  <a:pt x="484784" y="58808"/>
                </a:lnTo>
                <a:lnTo>
                  <a:pt x="520303" y="89273"/>
                </a:lnTo>
                <a:lnTo>
                  <a:pt x="550773" y="124788"/>
                </a:lnTo>
                <a:lnTo>
                  <a:pt x="575567" y="164725"/>
                </a:lnTo>
                <a:lnTo>
                  <a:pt x="594055" y="208458"/>
                </a:lnTo>
                <a:lnTo>
                  <a:pt x="605609" y="255359"/>
                </a:lnTo>
                <a:lnTo>
                  <a:pt x="609600" y="304800"/>
                </a:lnTo>
                <a:lnTo>
                  <a:pt x="605609" y="354240"/>
                </a:lnTo>
                <a:lnTo>
                  <a:pt x="594055" y="401141"/>
                </a:lnTo>
                <a:lnTo>
                  <a:pt x="575567" y="444874"/>
                </a:lnTo>
                <a:lnTo>
                  <a:pt x="550773" y="484811"/>
                </a:lnTo>
                <a:lnTo>
                  <a:pt x="520303" y="520326"/>
                </a:lnTo>
                <a:lnTo>
                  <a:pt x="484784" y="550791"/>
                </a:lnTo>
                <a:lnTo>
                  <a:pt x="444846" y="575579"/>
                </a:lnTo>
                <a:lnTo>
                  <a:pt x="401116" y="594061"/>
                </a:lnTo>
                <a:lnTo>
                  <a:pt x="354225" y="605610"/>
                </a:lnTo>
                <a:lnTo>
                  <a:pt x="304800" y="609600"/>
                </a:lnTo>
                <a:lnTo>
                  <a:pt x="255374" y="605610"/>
                </a:lnTo>
                <a:lnTo>
                  <a:pt x="208483" y="594061"/>
                </a:lnTo>
                <a:lnTo>
                  <a:pt x="164753" y="575579"/>
                </a:lnTo>
                <a:lnTo>
                  <a:pt x="124815" y="550791"/>
                </a:lnTo>
                <a:lnTo>
                  <a:pt x="89296" y="520326"/>
                </a:lnTo>
                <a:lnTo>
                  <a:pt x="58826" y="484811"/>
                </a:lnTo>
                <a:lnTo>
                  <a:pt x="34032" y="444874"/>
                </a:lnTo>
                <a:lnTo>
                  <a:pt x="15544" y="401141"/>
                </a:lnTo>
                <a:lnTo>
                  <a:pt x="3990" y="354240"/>
                </a:lnTo>
                <a:lnTo>
                  <a:pt x="0" y="304800"/>
                </a:lnTo>
                <a:close/>
              </a:path>
            </a:pathLst>
          </a:custGeom>
          <a:ln w="7620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10200" y="513397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40"/>
                </a:lnTo>
                <a:lnTo>
                  <a:pt x="594055" y="401141"/>
                </a:lnTo>
                <a:lnTo>
                  <a:pt x="575567" y="444874"/>
                </a:lnTo>
                <a:lnTo>
                  <a:pt x="550773" y="484811"/>
                </a:lnTo>
                <a:lnTo>
                  <a:pt x="520303" y="520326"/>
                </a:lnTo>
                <a:lnTo>
                  <a:pt x="484784" y="550791"/>
                </a:lnTo>
                <a:lnTo>
                  <a:pt x="444846" y="575579"/>
                </a:lnTo>
                <a:lnTo>
                  <a:pt x="401116" y="594061"/>
                </a:lnTo>
                <a:lnTo>
                  <a:pt x="354225" y="605610"/>
                </a:lnTo>
                <a:lnTo>
                  <a:pt x="304800" y="609600"/>
                </a:lnTo>
                <a:lnTo>
                  <a:pt x="255374" y="605610"/>
                </a:lnTo>
                <a:lnTo>
                  <a:pt x="208483" y="594061"/>
                </a:lnTo>
                <a:lnTo>
                  <a:pt x="164753" y="575579"/>
                </a:lnTo>
                <a:lnTo>
                  <a:pt x="124815" y="550791"/>
                </a:lnTo>
                <a:lnTo>
                  <a:pt x="89296" y="520326"/>
                </a:lnTo>
                <a:lnTo>
                  <a:pt x="58826" y="484811"/>
                </a:lnTo>
                <a:lnTo>
                  <a:pt x="34032" y="444874"/>
                </a:lnTo>
                <a:lnTo>
                  <a:pt x="15544" y="401141"/>
                </a:lnTo>
                <a:lnTo>
                  <a:pt x="3990" y="354240"/>
                </a:lnTo>
                <a:lnTo>
                  <a:pt x="0" y="304800"/>
                </a:lnTo>
                <a:close/>
              </a:path>
            </a:pathLst>
          </a:custGeom>
          <a:ln w="7620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6176" y="870203"/>
            <a:ext cx="3364991" cy="445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7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50" dirty="0"/>
              <a:t>Linear</a:t>
            </a:r>
            <a:r>
              <a:rPr sz="5000" spc="-480" dirty="0"/>
              <a:t> </a:t>
            </a:r>
            <a:r>
              <a:rPr sz="5000" spc="-225" dirty="0" smtClean="0"/>
              <a:t>Search</a:t>
            </a:r>
            <a:r>
              <a:rPr lang="en-US" sz="5000" spc="-225" dirty="0" smtClean="0"/>
              <a:t>: Example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229889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88340" y="2365375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urier New"/>
                <a:cs typeface="Courier New"/>
              </a:rPr>
              <a:t>my_array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62150" y="2419350"/>
          <a:ext cx="64008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68580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22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32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341879" y="315023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09009" y="315023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5809" y="315023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2864" y="315023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09918" y="315023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FF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76718" y="315023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001" y="3074034"/>
            <a:ext cx="1557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FF"/>
                </a:solidFill>
                <a:latin typeface="Arial"/>
                <a:cs typeface="Arial"/>
              </a:rPr>
              <a:t>target </a:t>
            </a:r>
            <a:r>
              <a:rPr sz="2400" b="1" dirty="0">
                <a:solidFill>
                  <a:srgbClr val="3333FF"/>
                </a:solidFill>
                <a:latin typeface="Arial"/>
                <a:cs typeface="Arial"/>
              </a:rPr>
              <a:t>=</a:t>
            </a:r>
            <a:r>
              <a:rPr sz="2400" b="1" spc="-5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333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47800" y="2971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7620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7000" y="246697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7620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16200" y="4800600"/>
            <a:ext cx="4343400" cy="1429385"/>
          </a:xfrm>
          <a:custGeom>
            <a:avLst/>
            <a:gdLst/>
            <a:ahLst/>
            <a:cxnLst/>
            <a:rect l="l" t="t" r="r" b="b"/>
            <a:pathLst>
              <a:path w="4343400" h="1429385">
                <a:moveTo>
                  <a:pt x="4343400" y="0"/>
                </a:moveTo>
                <a:lnTo>
                  <a:pt x="0" y="0"/>
                </a:lnTo>
                <a:lnTo>
                  <a:pt x="0" y="1352080"/>
                </a:lnTo>
                <a:lnTo>
                  <a:pt x="135711" y="1367193"/>
                </a:lnTo>
                <a:lnTo>
                  <a:pt x="390442" y="1392028"/>
                </a:lnTo>
                <a:lnTo>
                  <a:pt x="567874" y="1406197"/>
                </a:lnTo>
                <a:lnTo>
                  <a:pt x="734574" y="1416791"/>
                </a:lnTo>
                <a:lnTo>
                  <a:pt x="891392" y="1424031"/>
                </a:lnTo>
                <a:lnTo>
                  <a:pt x="1039172" y="1428140"/>
                </a:lnTo>
                <a:lnTo>
                  <a:pt x="1178764" y="1429339"/>
                </a:lnTo>
                <a:lnTo>
                  <a:pt x="1267694" y="1428630"/>
                </a:lnTo>
                <a:lnTo>
                  <a:pt x="1353612" y="1426793"/>
                </a:lnTo>
                <a:lnTo>
                  <a:pt x="1436769" y="1423892"/>
                </a:lnTo>
                <a:lnTo>
                  <a:pt x="1517416" y="1419993"/>
                </a:lnTo>
                <a:lnTo>
                  <a:pt x="1634229" y="1412417"/>
                </a:lnTo>
                <a:lnTo>
                  <a:pt x="1746806" y="1402965"/>
                </a:lnTo>
                <a:lnTo>
                  <a:pt x="1855994" y="1391859"/>
                </a:lnTo>
                <a:lnTo>
                  <a:pt x="1997772" y="1374860"/>
                </a:lnTo>
                <a:lnTo>
                  <a:pt x="2786523" y="1259304"/>
                </a:lnTo>
                <a:lnTo>
                  <a:pt x="2989787" y="1233559"/>
                </a:lnTo>
                <a:lnTo>
                  <a:pt x="3164635" y="1214628"/>
                </a:lnTo>
                <a:lnTo>
                  <a:pt x="3352535" y="1197745"/>
                </a:lnTo>
                <a:lnTo>
                  <a:pt x="3555496" y="1183437"/>
                </a:lnTo>
                <a:lnTo>
                  <a:pt x="3775525" y="1172228"/>
                </a:lnTo>
                <a:lnTo>
                  <a:pt x="4014631" y="1164643"/>
                </a:lnTo>
                <a:lnTo>
                  <a:pt x="4274822" y="1161208"/>
                </a:lnTo>
                <a:lnTo>
                  <a:pt x="4343400" y="1161059"/>
                </a:lnTo>
                <a:lnTo>
                  <a:pt x="43434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16200" y="4800600"/>
            <a:ext cx="4343400" cy="1429385"/>
          </a:xfrm>
          <a:custGeom>
            <a:avLst/>
            <a:gdLst/>
            <a:ahLst/>
            <a:cxnLst/>
            <a:rect l="l" t="t" r="r" b="b"/>
            <a:pathLst>
              <a:path w="4343400" h="1429385">
                <a:moveTo>
                  <a:pt x="0" y="0"/>
                </a:moveTo>
                <a:lnTo>
                  <a:pt x="4343400" y="0"/>
                </a:lnTo>
                <a:lnTo>
                  <a:pt x="4343400" y="1161059"/>
                </a:lnTo>
                <a:lnTo>
                  <a:pt x="4274822" y="1161208"/>
                </a:lnTo>
                <a:lnTo>
                  <a:pt x="4207688" y="1161649"/>
                </a:lnTo>
                <a:lnTo>
                  <a:pt x="4141966" y="1162374"/>
                </a:lnTo>
                <a:lnTo>
                  <a:pt x="4077624" y="1163375"/>
                </a:lnTo>
                <a:lnTo>
                  <a:pt x="4014631" y="1164643"/>
                </a:lnTo>
                <a:lnTo>
                  <a:pt x="3952957" y="1166171"/>
                </a:lnTo>
                <a:lnTo>
                  <a:pt x="3892568" y="1167949"/>
                </a:lnTo>
                <a:lnTo>
                  <a:pt x="3833435" y="1169971"/>
                </a:lnTo>
                <a:lnTo>
                  <a:pt x="3775525" y="1172228"/>
                </a:lnTo>
                <a:lnTo>
                  <a:pt x="3718808" y="1174711"/>
                </a:lnTo>
                <a:lnTo>
                  <a:pt x="3663252" y="1177412"/>
                </a:lnTo>
                <a:lnTo>
                  <a:pt x="3608825" y="1180324"/>
                </a:lnTo>
                <a:lnTo>
                  <a:pt x="3555496" y="1183437"/>
                </a:lnTo>
                <a:lnTo>
                  <a:pt x="3503234" y="1186744"/>
                </a:lnTo>
                <a:lnTo>
                  <a:pt x="3452007" y="1190237"/>
                </a:lnTo>
                <a:lnTo>
                  <a:pt x="3401785" y="1193907"/>
                </a:lnTo>
                <a:lnTo>
                  <a:pt x="3352535" y="1197745"/>
                </a:lnTo>
                <a:lnTo>
                  <a:pt x="3304227" y="1201745"/>
                </a:lnTo>
                <a:lnTo>
                  <a:pt x="3256828" y="1205898"/>
                </a:lnTo>
                <a:lnTo>
                  <a:pt x="3210308" y="1210195"/>
                </a:lnTo>
                <a:lnTo>
                  <a:pt x="3164635" y="1214628"/>
                </a:lnTo>
                <a:lnTo>
                  <a:pt x="3119778" y="1219189"/>
                </a:lnTo>
                <a:lnTo>
                  <a:pt x="3075705" y="1223870"/>
                </a:lnTo>
                <a:lnTo>
                  <a:pt x="3032385" y="1228663"/>
                </a:lnTo>
                <a:lnTo>
                  <a:pt x="2989787" y="1233559"/>
                </a:lnTo>
                <a:lnTo>
                  <a:pt x="2947879" y="1238550"/>
                </a:lnTo>
                <a:lnTo>
                  <a:pt x="2906630" y="1243629"/>
                </a:lnTo>
                <a:lnTo>
                  <a:pt x="2866008" y="1248786"/>
                </a:lnTo>
                <a:lnTo>
                  <a:pt x="2825983" y="1254014"/>
                </a:lnTo>
                <a:lnTo>
                  <a:pt x="2786523" y="1259304"/>
                </a:lnTo>
                <a:lnTo>
                  <a:pt x="2747595" y="1264648"/>
                </a:lnTo>
                <a:lnTo>
                  <a:pt x="2709170" y="1270038"/>
                </a:lnTo>
                <a:lnTo>
                  <a:pt x="2671216" y="1275466"/>
                </a:lnTo>
                <a:lnTo>
                  <a:pt x="2596593" y="1286403"/>
                </a:lnTo>
                <a:lnTo>
                  <a:pt x="2523477" y="1297392"/>
                </a:lnTo>
                <a:lnTo>
                  <a:pt x="2451615" y="1308368"/>
                </a:lnTo>
                <a:lnTo>
                  <a:pt x="2380758" y="1319266"/>
                </a:lnTo>
                <a:lnTo>
                  <a:pt x="2345627" y="1324664"/>
                </a:lnTo>
                <a:lnTo>
                  <a:pt x="2275805" y="1335320"/>
                </a:lnTo>
                <a:lnTo>
                  <a:pt x="2206360" y="1345734"/>
                </a:lnTo>
                <a:lnTo>
                  <a:pt x="2137039" y="1355838"/>
                </a:lnTo>
                <a:lnTo>
                  <a:pt x="2067594" y="1365569"/>
                </a:lnTo>
                <a:lnTo>
                  <a:pt x="1997772" y="1374860"/>
                </a:lnTo>
                <a:lnTo>
                  <a:pt x="1927322" y="1383645"/>
                </a:lnTo>
                <a:lnTo>
                  <a:pt x="1855994" y="1391859"/>
                </a:lnTo>
                <a:lnTo>
                  <a:pt x="1783537" y="1399436"/>
                </a:lnTo>
                <a:lnTo>
                  <a:pt x="1709698" y="1406311"/>
                </a:lnTo>
                <a:lnTo>
                  <a:pt x="1634229" y="1412417"/>
                </a:lnTo>
                <a:lnTo>
                  <a:pt x="1595804" y="1415162"/>
                </a:lnTo>
                <a:lnTo>
                  <a:pt x="1556876" y="1417690"/>
                </a:lnTo>
                <a:lnTo>
                  <a:pt x="1517416" y="1419993"/>
                </a:lnTo>
                <a:lnTo>
                  <a:pt x="1477391" y="1422063"/>
                </a:lnTo>
                <a:lnTo>
                  <a:pt x="1436769" y="1423892"/>
                </a:lnTo>
                <a:lnTo>
                  <a:pt x="1395520" y="1425471"/>
                </a:lnTo>
                <a:lnTo>
                  <a:pt x="1353612" y="1426793"/>
                </a:lnTo>
                <a:lnTo>
                  <a:pt x="1311014" y="1427849"/>
                </a:lnTo>
                <a:lnTo>
                  <a:pt x="1267694" y="1428630"/>
                </a:lnTo>
                <a:lnTo>
                  <a:pt x="1223621" y="1429130"/>
                </a:lnTo>
                <a:lnTo>
                  <a:pt x="1178764" y="1429339"/>
                </a:lnTo>
                <a:lnTo>
                  <a:pt x="1133091" y="1429249"/>
                </a:lnTo>
                <a:lnTo>
                  <a:pt x="1086571" y="1428852"/>
                </a:lnTo>
                <a:lnTo>
                  <a:pt x="1039172" y="1428140"/>
                </a:lnTo>
                <a:lnTo>
                  <a:pt x="990864" y="1427105"/>
                </a:lnTo>
                <a:lnTo>
                  <a:pt x="941614" y="1425738"/>
                </a:lnTo>
                <a:lnTo>
                  <a:pt x="891392" y="1424031"/>
                </a:lnTo>
                <a:lnTo>
                  <a:pt x="840165" y="1421977"/>
                </a:lnTo>
                <a:lnTo>
                  <a:pt x="787903" y="1419566"/>
                </a:lnTo>
                <a:lnTo>
                  <a:pt x="734574" y="1416791"/>
                </a:lnTo>
                <a:lnTo>
                  <a:pt x="680147" y="1413643"/>
                </a:lnTo>
                <a:lnTo>
                  <a:pt x="624591" y="1410114"/>
                </a:lnTo>
                <a:lnTo>
                  <a:pt x="567874" y="1406197"/>
                </a:lnTo>
                <a:lnTo>
                  <a:pt x="509964" y="1401882"/>
                </a:lnTo>
                <a:lnTo>
                  <a:pt x="450831" y="1397162"/>
                </a:lnTo>
                <a:lnTo>
                  <a:pt x="390442" y="1392028"/>
                </a:lnTo>
                <a:lnTo>
                  <a:pt x="328768" y="1386473"/>
                </a:lnTo>
                <a:lnTo>
                  <a:pt x="265775" y="1380487"/>
                </a:lnTo>
                <a:lnTo>
                  <a:pt x="201433" y="1374063"/>
                </a:lnTo>
                <a:lnTo>
                  <a:pt x="135711" y="1367193"/>
                </a:lnTo>
                <a:lnTo>
                  <a:pt x="68577" y="1359868"/>
                </a:lnTo>
                <a:lnTo>
                  <a:pt x="0" y="135208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57853" y="5178933"/>
            <a:ext cx="1261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Return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29072" y="3325876"/>
            <a:ext cx="1627505" cy="1627505"/>
          </a:xfrm>
          <a:custGeom>
            <a:avLst/>
            <a:gdLst/>
            <a:ahLst/>
            <a:cxnLst/>
            <a:rect l="l" t="t" r="r" b="b"/>
            <a:pathLst>
              <a:path w="1627504" h="1627504">
                <a:moveTo>
                  <a:pt x="115397" y="1280114"/>
                </a:moveTo>
                <a:lnTo>
                  <a:pt x="101584" y="1284906"/>
                </a:lnTo>
                <a:lnTo>
                  <a:pt x="90604" y="1294532"/>
                </a:lnTo>
                <a:lnTo>
                  <a:pt x="83947" y="1308100"/>
                </a:lnTo>
                <a:lnTo>
                  <a:pt x="0" y="1627251"/>
                </a:lnTo>
                <a:lnTo>
                  <a:pt x="100911" y="1600708"/>
                </a:lnTo>
                <a:lnTo>
                  <a:pt x="80390" y="1600708"/>
                </a:lnTo>
                <a:lnTo>
                  <a:pt x="26542" y="1546860"/>
                </a:lnTo>
                <a:lnTo>
                  <a:pt x="126105" y="1447297"/>
                </a:lnTo>
                <a:lnTo>
                  <a:pt x="157606" y="1327531"/>
                </a:lnTo>
                <a:lnTo>
                  <a:pt x="158541" y="1312445"/>
                </a:lnTo>
                <a:lnTo>
                  <a:pt x="153749" y="1298670"/>
                </a:lnTo>
                <a:lnTo>
                  <a:pt x="144123" y="1287704"/>
                </a:lnTo>
                <a:lnTo>
                  <a:pt x="130555" y="1281049"/>
                </a:lnTo>
                <a:lnTo>
                  <a:pt x="115397" y="1280114"/>
                </a:lnTo>
                <a:close/>
              </a:path>
              <a:path w="1627504" h="1627504">
                <a:moveTo>
                  <a:pt x="126105" y="1447297"/>
                </a:moveTo>
                <a:lnTo>
                  <a:pt x="26542" y="1546860"/>
                </a:lnTo>
                <a:lnTo>
                  <a:pt x="80390" y="1600708"/>
                </a:lnTo>
                <a:lnTo>
                  <a:pt x="97662" y="1583436"/>
                </a:lnTo>
                <a:lnTo>
                  <a:pt x="90297" y="1583436"/>
                </a:lnTo>
                <a:lnTo>
                  <a:pt x="43814" y="1536954"/>
                </a:lnTo>
                <a:lnTo>
                  <a:pt x="106886" y="1520364"/>
                </a:lnTo>
                <a:lnTo>
                  <a:pt x="126105" y="1447297"/>
                </a:lnTo>
                <a:close/>
              </a:path>
              <a:path w="1627504" h="1627504">
                <a:moveTo>
                  <a:pt x="314805" y="1468709"/>
                </a:moveTo>
                <a:lnTo>
                  <a:pt x="299719" y="1469644"/>
                </a:lnTo>
                <a:lnTo>
                  <a:pt x="179953" y="1501145"/>
                </a:lnTo>
                <a:lnTo>
                  <a:pt x="80390" y="1600708"/>
                </a:lnTo>
                <a:lnTo>
                  <a:pt x="100911" y="1600708"/>
                </a:lnTo>
                <a:lnTo>
                  <a:pt x="319150" y="1543304"/>
                </a:lnTo>
                <a:lnTo>
                  <a:pt x="332718" y="1536646"/>
                </a:lnTo>
                <a:lnTo>
                  <a:pt x="342344" y="1525666"/>
                </a:lnTo>
                <a:lnTo>
                  <a:pt x="347136" y="1511853"/>
                </a:lnTo>
                <a:lnTo>
                  <a:pt x="346201" y="1496695"/>
                </a:lnTo>
                <a:lnTo>
                  <a:pt x="339546" y="1483127"/>
                </a:lnTo>
                <a:lnTo>
                  <a:pt x="328580" y="1473501"/>
                </a:lnTo>
                <a:lnTo>
                  <a:pt x="314805" y="1468709"/>
                </a:lnTo>
                <a:close/>
              </a:path>
              <a:path w="1627504" h="1627504">
                <a:moveTo>
                  <a:pt x="106886" y="1520364"/>
                </a:moveTo>
                <a:lnTo>
                  <a:pt x="43814" y="1536954"/>
                </a:lnTo>
                <a:lnTo>
                  <a:pt x="90297" y="1583436"/>
                </a:lnTo>
                <a:lnTo>
                  <a:pt x="106886" y="1520364"/>
                </a:lnTo>
                <a:close/>
              </a:path>
              <a:path w="1627504" h="1627504">
                <a:moveTo>
                  <a:pt x="179953" y="1501145"/>
                </a:moveTo>
                <a:lnTo>
                  <a:pt x="106886" y="1520364"/>
                </a:lnTo>
                <a:lnTo>
                  <a:pt x="90297" y="1583436"/>
                </a:lnTo>
                <a:lnTo>
                  <a:pt x="97662" y="1583436"/>
                </a:lnTo>
                <a:lnTo>
                  <a:pt x="179953" y="1501145"/>
                </a:lnTo>
                <a:close/>
              </a:path>
              <a:path w="1627504" h="1627504">
                <a:moveTo>
                  <a:pt x="1573402" y="0"/>
                </a:moveTo>
                <a:lnTo>
                  <a:pt x="126105" y="1447297"/>
                </a:lnTo>
                <a:lnTo>
                  <a:pt x="106886" y="1520364"/>
                </a:lnTo>
                <a:lnTo>
                  <a:pt x="179953" y="1501145"/>
                </a:lnTo>
                <a:lnTo>
                  <a:pt x="1627251" y="53848"/>
                </a:lnTo>
                <a:lnTo>
                  <a:pt x="1573402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6176" y="870203"/>
            <a:ext cx="3364991" cy="445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8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50" dirty="0"/>
              <a:t>Linear</a:t>
            </a:r>
            <a:r>
              <a:rPr sz="5000" spc="-480" dirty="0"/>
              <a:t> </a:t>
            </a:r>
            <a:r>
              <a:rPr sz="5000" spc="-225" dirty="0" smtClean="0"/>
              <a:t>Search</a:t>
            </a:r>
            <a:r>
              <a:rPr lang="en-US" sz="5000" spc="-225" dirty="0" smtClean="0"/>
              <a:t>: Example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21788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580644" y="903732"/>
            <a:ext cx="7540752" cy="498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1440" y="441706"/>
            <a:ext cx="76295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Linear </a:t>
            </a:r>
            <a:r>
              <a:rPr spc="-200" dirty="0"/>
              <a:t>Search </a:t>
            </a:r>
            <a:r>
              <a:rPr spc="-190" dirty="0"/>
              <a:t>Analysis: </a:t>
            </a:r>
            <a:r>
              <a:rPr spc="-175" dirty="0"/>
              <a:t>Best</a:t>
            </a:r>
            <a:r>
              <a:rPr spc="-865" dirty="0"/>
              <a:t> </a:t>
            </a:r>
            <a:r>
              <a:rPr spc="-200" dirty="0"/>
              <a:t>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332333" y="4219702"/>
                <a:ext cx="6068467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b="1" spc="-5" dirty="0">
                    <a:solidFill>
                      <a:srgbClr val="800000"/>
                    </a:solidFill>
                    <a:latin typeface="Arial"/>
                    <a:cs typeface="Arial"/>
                  </a:rPr>
                  <a:t>Best Case: </a:t>
                </a:r>
                <a:r>
                  <a:rPr sz="2400" b="1" spc="-5" dirty="0">
                    <a:latin typeface="Arial"/>
                    <a:cs typeface="Arial"/>
                  </a:rPr>
                  <a:t>match </a:t>
                </a:r>
                <a:r>
                  <a:rPr sz="2400" b="1" spc="5" dirty="0">
                    <a:latin typeface="Arial"/>
                    <a:cs typeface="Arial"/>
                  </a:rPr>
                  <a:t>with </a:t>
                </a:r>
                <a:r>
                  <a:rPr sz="2400" b="1" spc="-5" dirty="0">
                    <a:latin typeface="Arial"/>
                    <a:cs typeface="Arial"/>
                  </a:rPr>
                  <a:t>the </a:t>
                </a:r>
                <a:r>
                  <a:rPr sz="2400" b="1" dirty="0">
                    <a:latin typeface="Arial"/>
                    <a:cs typeface="Arial"/>
                  </a:rPr>
                  <a:t>first</a:t>
                </a:r>
                <a:r>
                  <a:rPr sz="2400" b="1" spc="-50" dirty="0">
                    <a:latin typeface="Arial"/>
                    <a:cs typeface="Arial"/>
                  </a:rPr>
                  <a:t> </a:t>
                </a:r>
                <a:r>
                  <a:rPr sz="2400" b="1" dirty="0" smtClean="0">
                    <a:latin typeface="Arial"/>
                    <a:cs typeface="Arial"/>
                  </a:rPr>
                  <a:t>item</a:t>
                </a:r>
                <a:r>
                  <a:rPr lang="en-US" sz="2400" b="1" dirty="0" smtClean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(1)</a:t>
                </a:r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3" y="4219702"/>
                <a:ext cx="6068467" cy="382156"/>
              </a:xfrm>
              <a:prstGeom prst="rect">
                <a:avLst/>
              </a:prstGeom>
              <a:blipFill rotWithShape="0">
                <a:blip r:embed="rId3"/>
                <a:stretch>
                  <a:fillRect l="-2915" t="-19048" b="-49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038350" y="5010150"/>
          <a:ext cx="64008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68580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b="1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22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13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32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85673" y="5665419"/>
            <a:ext cx="147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0955" algn="l"/>
              </a:tabLst>
            </a:pPr>
            <a:r>
              <a:rPr sz="2400" b="1" spc="-5" dirty="0">
                <a:solidFill>
                  <a:srgbClr val="3333FF"/>
                </a:solidFill>
                <a:latin typeface="Arial"/>
                <a:cs typeface="Arial"/>
              </a:rPr>
              <a:t>target =	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4000" y="5562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59"/>
                </a:lnTo>
                <a:lnTo>
                  <a:pt x="15544" y="208458"/>
                </a:lnTo>
                <a:lnTo>
                  <a:pt x="34032" y="164725"/>
                </a:lnTo>
                <a:lnTo>
                  <a:pt x="58826" y="124788"/>
                </a:lnTo>
                <a:lnTo>
                  <a:pt x="89296" y="89273"/>
                </a:lnTo>
                <a:lnTo>
                  <a:pt x="124815" y="58808"/>
                </a:lnTo>
                <a:lnTo>
                  <a:pt x="164753" y="34020"/>
                </a:lnTo>
                <a:lnTo>
                  <a:pt x="208483" y="15538"/>
                </a:lnTo>
                <a:lnTo>
                  <a:pt x="255374" y="3989"/>
                </a:lnTo>
                <a:lnTo>
                  <a:pt x="304800" y="0"/>
                </a:lnTo>
                <a:lnTo>
                  <a:pt x="354225" y="3989"/>
                </a:lnTo>
                <a:lnTo>
                  <a:pt x="401116" y="15538"/>
                </a:lnTo>
                <a:lnTo>
                  <a:pt x="444846" y="34020"/>
                </a:lnTo>
                <a:lnTo>
                  <a:pt x="484784" y="58808"/>
                </a:lnTo>
                <a:lnTo>
                  <a:pt x="520303" y="89273"/>
                </a:lnTo>
                <a:lnTo>
                  <a:pt x="550773" y="124788"/>
                </a:lnTo>
                <a:lnTo>
                  <a:pt x="575567" y="164725"/>
                </a:lnTo>
                <a:lnTo>
                  <a:pt x="594055" y="208458"/>
                </a:lnTo>
                <a:lnTo>
                  <a:pt x="605609" y="255359"/>
                </a:lnTo>
                <a:lnTo>
                  <a:pt x="609600" y="304800"/>
                </a:lnTo>
                <a:lnTo>
                  <a:pt x="605609" y="354240"/>
                </a:lnTo>
                <a:lnTo>
                  <a:pt x="594055" y="401141"/>
                </a:lnTo>
                <a:lnTo>
                  <a:pt x="575567" y="444874"/>
                </a:lnTo>
                <a:lnTo>
                  <a:pt x="550773" y="484811"/>
                </a:lnTo>
                <a:lnTo>
                  <a:pt x="520303" y="520326"/>
                </a:lnTo>
                <a:lnTo>
                  <a:pt x="484784" y="550791"/>
                </a:lnTo>
                <a:lnTo>
                  <a:pt x="444846" y="575579"/>
                </a:lnTo>
                <a:lnTo>
                  <a:pt x="401116" y="594061"/>
                </a:lnTo>
                <a:lnTo>
                  <a:pt x="354225" y="605610"/>
                </a:lnTo>
                <a:lnTo>
                  <a:pt x="304800" y="609600"/>
                </a:lnTo>
                <a:lnTo>
                  <a:pt x="255374" y="605610"/>
                </a:lnTo>
                <a:lnTo>
                  <a:pt x="208483" y="594061"/>
                </a:lnTo>
                <a:lnTo>
                  <a:pt x="164753" y="575579"/>
                </a:lnTo>
                <a:lnTo>
                  <a:pt x="124815" y="550791"/>
                </a:lnTo>
                <a:lnTo>
                  <a:pt x="89296" y="520326"/>
                </a:lnTo>
                <a:lnTo>
                  <a:pt x="58826" y="484811"/>
                </a:lnTo>
                <a:lnTo>
                  <a:pt x="34032" y="444874"/>
                </a:lnTo>
                <a:lnTo>
                  <a:pt x="15544" y="401141"/>
                </a:lnTo>
                <a:lnTo>
                  <a:pt x="3990" y="354240"/>
                </a:lnTo>
                <a:lnTo>
                  <a:pt x="0" y="304800"/>
                </a:lnTo>
                <a:close/>
              </a:path>
            </a:pathLst>
          </a:custGeom>
          <a:ln w="7620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71776" y="505777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7" y="255374"/>
                </a:lnTo>
                <a:lnTo>
                  <a:pt x="15532" y="208483"/>
                </a:lnTo>
                <a:lnTo>
                  <a:pt x="34008" y="164753"/>
                </a:lnTo>
                <a:lnTo>
                  <a:pt x="58789" y="124815"/>
                </a:lnTo>
                <a:lnTo>
                  <a:pt x="89249" y="89296"/>
                </a:lnTo>
                <a:lnTo>
                  <a:pt x="124760" y="58826"/>
                </a:lnTo>
                <a:lnTo>
                  <a:pt x="164697" y="34032"/>
                </a:lnTo>
                <a:lnTo>
                  <a:pt x="208434" y="15544"/>
                </a:lnTo>
                <a:lnTo>
                  <a:pt x="255343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43" y="605609"/>
                </a:lnTo>
                <a:lnTo>
                  <a:pt x="208434" y="594055"/>
                </a:lnTo>
                <a:lnTo>
                  <a:pt x="164697" y="575567"/>
                </a:lnTo>
                <a:lnTo>
                  <a:pt x="124760" y="550773"/>
                </a:lnTo>
                <a:lnTo>
                  <a:pt x="89249" y="520303"/>
                </a:lnTo>
                <a:lnTo>
                  <a:pt x="58789" y="484784"/>
                </a:lnTo>
                <a:lnTo>
                  <a:pt x="34008" y="444846"/>
                </a:lnTo>
                <a:lnTo>
                  <a:pt x="15532" y="401116"/>
                </a:lnTo>
                <a:lnTo>
                  <a:pt x="3987" y="354225"/>
                </a:lnTo>
                <a:lnTo>
                  <a:pt x="0" y="304800"/>
                </a:lnTo>
                <a:close/>
              </a:path>
            </a:pathLst>
          </a:custGeom>
          <a:ln w="7620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19800" y="2971800"/>
            <a:ext cx="2667000" cy="2015489"/>
          </a:xfrm>
          <a:custGeom>
            <a:avLst/>
            <a:gdLst/>
            <a:ahLst/>
            <a:cxnLst/>
            <a:rect l="l" t="t" r="r" b="b"/>
            <a:pathLst>
              <a:path w="2667000" h="2015489">
                <a:moveTo>
                  <a:pt x="1111250" y="990600"/>
                </a:moveTo>
                <a:lnTo>
                  <a:pt x="444500" y="990600"/>
                </a:lnTo>
                <a:lnTo>
                  <a:pt x="24764" y="2015236"/>
                </a:lnTo>
                <a:lnTo>
                  <a:pt x="1111250" y="990600"/>
                </a:lnTo>
                <a:close/>
              </a:path>
              <a:path w="2667000" h="2015489">
                <a:moveTo>
                  <a:pt x="2501900" y="0"/>
                </a:moveTo>
                <a:lnTo>
                  <a:pt x="165100" y="0"/>
                </a:lnTo>
                <a:lnTo>
                  <a:pt x="121208" y="5897"/>
                </a:lnTo>
                <a:lnTo>
                  <a:pt x="81769" y="22540"/>
                </a:lnTo>
                <a:lnTo>
                  <a:pt x="48355" y="48355"/>
                </a:lnTo>
                <a:lnTo>
                  <a:pt x="22540" y="81769"/>
                </a:lnTo>
                <a:lnTo>
                  <a:pt x="5897" y="121208"/>
                </a:lnTo>
                <a:lnTo>
                  <a:pt x="0" y="165100"/>
                </a:lnTo>
                <a:lnTo>
                  <a:pt x="0" y="825500"/>
                </a:lnTo>
                <a:lnTo>
                  <a:pt x="5897" y="869391"/>
                </a:lnTo>
                <a:lnTo>
                  <a:pt x="22540" y="908830"/>
                </a:lnTo>
                <a:lnTo>
                  <a:pt x="48355" y="942244"/>
                </a:lnTo>
                <a:lnTo>
                  <a:pt x="81769" y="968059"/>
                </a:lnTo>
                <a:lnTo>
                  <a:pt x="121208" y="984702"/>
                </a:lnTo>
                <a:lnTo>
                  <a:pt x="165100" y="990600"/>
                </a:lnTo>
                <a:lnTo>
                  <a:pt x="2501900" y="990600"/>
                </a:lnTo>
                <a:lnTo>
                  <a:pt x="2545791" y="984702"/>
                </a:lnTo>
                <a:lnTo>
                  <a:pt x="2585230" y="968059"/>
                </a:lnTo>
                <a:lnTo>
                  <a:pt x="2618644" y="942244"/>
                </a:lnTo>
                <a:lnTo>
                  <a:pt x="2644459" y="908830"/>
                </a:lnTo>
                <a:lnTo>
                  <a:pt x="2661102" y="869391"/>
                </a:lnTo>
                <a:lnTo>
                  <a:pt x="2667000" y="825500"/>
                </a:lnTo>
                <a:lnTo>
                  <a:pt x="2667000" y="165100"/>
                </a:lnTo>
                <a:lnTo>
                  <a:pt x="2661102" y="121208"/>
                </a:lnTo>
                <a:lnTo>
                  <a:pt x="2644459" y="81769"/>
                </a:lnTo>
                <a:lnTo>
                  <a:pt x="2618644" y="48355"/>
                </a:lnTo>
                <a:lnTo>
                  <a:pt x="2585230" y="22540"/>
                </a:lnTo>
                <a:lnTo>
                  <a:pt x="2545791" y="5897"/>
                </a:lnTo>
                <a:lnTo>
                  <a:pt x="2501900" y="0"/>
                </a:lnTo>
                <a:close/>
              </a:path>
            </a:pathLst>
          </a:custGeom>
          <a:solidFill>
            <a:srgbClr val="91C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19800" y="2971800"/>
            <a:ext cx="2667000" cy="2015489"/>
          </a:xfrm>
          <a:custGeom>
            <a:avLst/>
            <a:gdLst/>
            <a:ahLst/>
            <a:cxnLst/>
            <a:rect l="l" t="t" r="r" b="b"/>
            <a:pathLst>
              <a:path w="2667000" h="2015489">
                <a:moveTo>
                  <a:pt x="0" y="165100"/>
                </a:moveTo>
                <a:lnTo>
                  <a:pt x="5897" y="121208"/>
                </a:lnTo>
                <a:lnTo>
                  <a:pt x="22540" y="81769"/>
                </a:lnTo>
                <a:lnTo>
                  <a:pt x="48355" y="48355"/>
                </a:lnTo>
                <a:lnTo>
                  <a:pt x="81769" y="22540"/>
                </a:lnTo>
                <a:lnTo>
                  <a:pt x="121208" y="5897"/>
                </a:lnTo>
                <a:lnTo>
                  <a:pt x="165100" y="0"/>
                </a:lnTo>
                <a:lnTo>
                  <a:pt x="444500" y="0"/>
                </a:lnTo>
                <a:lnTo>
                  <a:pt x="1111250" y="0"/>
                </a:lnTo>
                <a:lnTo>
                  <a:pt x="2501900" y="0"/>
                </a:lnTo>
                <a:lnTo>
                  <a:pt x="2545791" y="5897"/>
                </a:lnTo>
                <a:lnTo>
                  <a:pt x="2585230" y="22540"/>
                </a:lnTo>
                <a:lnTo>
                  <a:pt x="2618644" y="48355"/>
                </a:lnTo>
                <a:lnTo>
                  <a:pt x="2644459" y="81769"/>
                </a:lnTo>
                <a:lnTo>
                  <a:pt x="2661102" y="121208"/>
                </a:lnTo>
                <a:lnTo>
                  <a:pt x="2667000" y="165100"/>
                </a:lnTo>
                <a:lnTo>
                  <a:pt x="2667000" y="577850"/>
                </a:lnTo>
                <a:lnTo>
                  <a:pt x="2667000" y="825500"/>
                </a:lnTo>
                <a:lnTo>
                  <a:pt x="2661102" y="869391"/>
                </a:lnTo>
                <a:lnTo>
                  <a:pt x="2644459" y="908830"/>
                </a:lnTo>
                <a:lnTo>
                  <a:pt x="2618644" y="942244"/>
                </a:lnTo>
                <a:lnTo>
                  <a:pt x="2585230" y="968059"/>
                </a:lnTo>
                <a:lnTo>
                  <a:pt x="2545791" y="984702"/>
                </a:lnTo>
                <a:lnTo>
                  <a:pt x="2501900" y="990600"/>
                </a:lnTo>
                <a:lnTo>
                  <a:pt x="1111250" y="990600"/>
                </a:lnTo>
                <a:lnTo>
                  <a:pt x="24764" y="2015236"/>
                </a:lnTo>
                <a:lnTo>
                  <a:pt x="444500" y="990600"/>
                </a:lnTo>
                <a:lnTo>
                  <a:pt x="165100" y="990600"/>
                </a:lnTo>
                <a:lnTo>
                  <a:pt x="121208" y="984702"/>
                </a:lnTo>
                <a:lnTo>
                  <a:pt x="81769" y="968059"/>
                </a:lnTo>
                <a:lnTo>
                  <a:pt x="48355" y="942244"/>
                </a:lnTo>
                <a:lnTo>
                  <a:pt x="22540" y="908830"/>
                </a:lnTo>
                <a:lnTo>
                  <a:pt x="5897" y="869391"/>
                </a:lnTo>
                <a:lnTo>
                  <a:pt x="0" y="825500"/>
                </a:lnTo>
                <a:lnTo>
                  <a:pt x="0" y="577850"/>
                </a:lnTo>
                <a:lnTo>
                  <a:pt x="0" y="165100"/>
                </a:lnTo>
                <a:close/>
              </a:path>
            </a:pathLst>
          </a:custGeom>
          <a:ln w="762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47942" y="3081654"/>
            <a:ext cx="2334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Best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Case:</a:t>
            </a:r>
            <a:endParaRPr sz="2400">
              <a:latin typeface="Arial"/>
              <a:cs typeface="Arial"/>
            </a:endParaRPr>
          </a:p>
          <a:p>
            <a:pPr marL="34163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1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comparison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4800" y="1905000"/>
            <a:ext cx="5409184" cy="2123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3355" indent="0">
              <a:lnSpc>
                <a:spcPct val="100000"/>
              </a:lnSpc>
              <a:spcBef>
                <a:spcPts val="105"/>
              </a:spcBef>
              <a:buNone/>
              <a:tabLst>
                <a:tab pos="516255" algn="l"/>
                <a:tab pos="516890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2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en-US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n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6989" lvl="2">
              <a:tabLst>
                <a:tab pos="1659889" algn="l"/>
                <a:tab pos="1660525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2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]=target </a:t>
            </a:r>
            <a:r>
              <a:rPr lang="en-US"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4190" lvl="3">
              <a:tabLst>
                <a:tab pos="2117090" algn="l"/>
                <a:tab pos="2117725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for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04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580644" y="827532"/>
            <a:ext cx="7920228" cy="498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4052" y="636778"/>
            <a:ext cx="80073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Linear </a:t>
            </a:r>
            <a:r>
              <a:rPr spc="-200" dirty="0"/>
              <a:t>Search </a:t>
            </a:r>
            <a:r>
              <a:rPr spc="-190" dirty="0"/>
              <a:t>Analysis: </a:t>
            </a:r>
            <a:r>
              <a:rPr spc="-145" dirty="0"/>
              <a:t>Worst</a:t>
            </a:r>
            <a:r>
              <a:rPr spc="-869" dirty="0"/>
              <a:t> </a:t>
            </a:r>
            <a:r>
              <a:rPr spc="-200" dirty="0"/>
              <a:t>Case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14550" y="4857750"/>
          <a:ext cx="64008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68580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22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13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/>
              <p:nvPr/>
            </p:nvSpPr>
            <p:spPr>
              <a:xfrm>
                <a:off x="-76200" y="3912489"/>
                <a:ext cx="6096000" cy="197490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122045" marR="5080" indent="-97155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200" b="1" spc="-15" dirty="0">
                    <a:solidFill>
                      <a:srgbClr val="8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Worst </a:t>
                </a:r>
                <a:r>
                  <a:rPr sz="2200" b="1" spc="-5" dirty="0">
                    <a:solidFill>
                      <a:srgbClr val="8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Case: </a:t>
                </a:r>
                <a:r>
                  <a:rPr sz="2200" b="1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 </a:t>
                </a:r>
                <a:r>
                  <a:rPr sz="2200" b="1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sz="2200" b="1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last  </a:t>
                </a:r>
                <a:r>
                  <a:rPr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 </a:t>
                </a:r>
                <a:r>
                  <a:rPr sz="2200" b="1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(or </a:t>
                </a:r>
                <a:r>
                  <a:rPr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r>
                  <a:rPr sz="2200" b="1" spc="-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2200" b="1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</a:t>
                </a:r>
                <a:r>
                  <a:rPr sz="2200" b="1" spc="-5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b="1" spc="-5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  <a:endParaRPr lang="en-US" sz="2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sz="27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sz="325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tabLst>
                    <a:tab pos="1290955" algn="l"/>
                  </a:tabLst>
                </a:pPr>
                <a:r>
                  <a:rPr lang="en-US" sz="2400" b="1" spc="-5" dirty="0" smtClean="0">
                    <a:solidFill>
                      <a:srgbClr val="3333FF"/>
                    </a:solidFill>
                    <a:latin typeface="Arial"/>
                    <a:cs typeface="Arial"/>
                  </a:rPr>
                  <a:t>    </a:t>
                </a:r>
                <a:r>
                  <a:rPr sz="2400" b="1" spc="-5" dirty="0" smtClean="0">
                    <a:solidFill>
                      <a:srgbClr val="3333FF"/>
                    </a:solidFill>
                    <a:latin typeface="Arial"/>
                    <a:cs typeface="Arial"/>
                  </a:rPr>
                  <a:t>target</a:t>
                </a:r>
                <a:r>
                  <a:rPr sz="2400" b="1" spc="5" dirty="0" smtClean="0">
                    <a:solidFill>
                      <a:srgbClr val="3333FF"/>
                    </a:solidFill>
                    <a:latin typeface="Arial"/>
                    <a:cs typeface="Arial"/>
                  </a:rPr>
                  <a:t> </a:t>
                </a:r>
                <a:r>
                  <a:rPr sz="2400" b="1" dirty="0">
                    <a:solidFill>
                      <a:srgbClr val="3333FF"/>
                    </a:solidFill>
                    <a:latin typeface="Arial"/>
                    <a:cs typeface="Arial"/>
                  </a:rPr>
                  <a:t>=	</a:t>
                </a:r>
                <a:r>
                  <a:rPr sz="2400" b="1" spc="-5" dirty="0">
                    <a:solidFill>
                      <a:srgbClr val="3333FF"/>
                    </a:solidFill>
                    <a:latin typeface="Arial"/>
                    <a:cs typeface="Arial"/>
                  </a:rPr>
                  <a:t>32</a:t>
                </a:r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3912489"/>
                <a:ext cx="6096000" cy="1974900"/>
              </a:xfrm>
              <a:prstGeom prst="rect">
                <a:avLst/>
              </a:prstGeom>
              <a:blipFill rotWithShape="0">
                <a:blip r:embed="rId3"/>
                <a:stretch>
                  <a:fillRect l="-200" t="-370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11"/>
          <p:cNvSpPr/>
          <p:nvPr/>
        </p:nvSpPr>
        <p:spPr>
          <a:xfrm>
            <a:off x="1600200" y="5410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40"/>
                </a:lnTo>
                <a:lnTo>
                  <a:pt x="594055" y="401141"/>
                </a:lnTo>
                <a:lnTo>
                  <a:pt x="575567" y="444874"/>
                </a:lnTo>
                <a:lnTo>
                  <a:pt x="550773" y="484811"/>
                </a:lnTo>
                <a:lnTo>
                  <a:pt x="520303" y="520326"/>
                </a:lnTo>
                <a:lnTo>
                  <a:pt x="484784" y="550791"/>
                </a:lnTo>
                <a:lnTo>
                  <a:pt x="444846" y="575579"/>
                </a:lnTo>
                <a:lnTo>
                  <a:pt x="401116" y="594061"/>
                </a:lnTo>
                <a:lnTo>
                  <a:pt x="354225" y="605610"/>
                </a:lnTo>
                <a:lnTo>
                  <a:pt x="304800" y="609600"/>
                </a:lnTo>
                <a:lnTo>
                  <a:pt x="255374" y="605610"/>
                </a:lnTo>
                <a:lnTo>
                  <a:pt x="208483" y="594061"/>
                </a:lnTo>
                <a:lnTo>
                  <a:pt x="164753" y="575579"/>
                </a:lnTo>
                <a:lnTo>
                  <a:pt x="124815" y="550791"/>
                </a:lnTo>
                <a:lnTo>
                  <a:pt x="89296" y="520326"/>
                </a:lnTo>
                <a:lnTo>
                  <a:pt x="58826" y="484811"/>
                </a:lnTo>
                <a:lnTo>
                  <a:pt x="34032" y="444874"/>
                </a:lnTo>
                <a:lnTo>
                  <a:pt x="15544" y="401141"/>
                </a:lnTo>
                <a:lnTo>
                  <a:pt x="3990" y="354240"/>
                </a:lnTo>
                <a:lnTo>
                  <a:pt x="0" y="304800"/>
                </a:lnTo>
                <a:close/>
              </a:path>
            </a:pathLst>
          </a:custGeom>
          <a:ln w="7620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72400" y="4876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7620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8400" y="2667000"/>
            <a:ext cx="2667000" cy="2015489"/>
          </a:xfrm>
          <a:custGeom>
            <a:avLst/>
            <a:gdLst/>
            <a:ahLst/>
            <a:cxnLst/>
            <a:rect l="l" t="t" r="r" b="b"/>
            <a:pathLst>
              <a:path w="2667000" h="2015489">
                <a:moveTo>
                  <a:pt x="1111250" y="990600"/>
                </a:moveTo>
                <a:lnTo>
                  <a:pt x="444500" y="990600"/>
                </a:lnTo>
                <a:lnTo>
                  <a:pt x="24764" y="2015236"/>
                </a:lnTo>
                <a:lnTo>
                  <a:pt x="1111250" y="990600"/>
                </a:lnTo>
                <a:close/>
              </a:path>
              <a:path w="2667000" h="2015489">
                <a:moveTo>
                  <a:pt x="2501900" y="0"/>
                </a:moveTo>
                <a:lnTo>
                  <a:pt x="165100" y="0"/>
                </a:lnTo>
                <a:lnTo>
                  <a:pt x="121208" y="5897"/>
                </a:lnTo>
                <a:lnTo>
                  <a:pt x="81769" y="22540"/>
                </a:lnTo>
                <a:lnTo>
                  <a:pt x="48355" y="48355"/>
                </a:lnTo>
                <a:lnTo>
                  <a:pt x="22540" y="81769"/>
                </a:lnTo>
                <a:lnTo>
                  <a:pt x="5897" y="121208"/>
                </a:lnTo>
                <a:lnTo>
                  <a:pt x="0" y="165100"/>
                </a:lnTo>
                <a:lnTo>
                  <a:pt x="0" y="825500"/>
                </a:lnTo>
                <a:lnTo>
                  <a:pt x="5897" y="869391"/>
                </a:lnTo>
                <a:lnTo>
                  <a:pt x="22540" y="908830"/>
                </a:lnTo>
                <a:lnTo>
                  <a:pt x="48355" y="942244"/>
                </a:lnTo>
                <a:lnTo>
                  <a:pt x="81769" y="968059"/>
                </a:lnTo>
                <a:lnTo>
                  <a:pt x="121208" y="984702"/>
                </a:lnTo>
                <a:lnTo>
                  <a:pt x="165100" y="990600"/>
                </a:lnTo>
                <a:lnTo>
                  <a:pt x="2501900" y="990600"/>
                </a:lnTo>
                <a:lnTo>
                  <a:pt x="2545791" y="984702"/>
                </a:lnTo>
                <a:lnTo>
                  <a:pt x="2585230" y="968059"/>
                </a:lnTo>
                <a:lnTo>
                  <a:pt x="2618644" y="942244"/>
                </a:lnTo>
                <a:lnTo>
                  <a:pt x="2644459" y="908830"/>
                </a:lnTo>
                <a:lnTo>
                  <a:pt x="2661102" y="869391"/>
                </a:lnTo>
                <a:lnTo>
                  <a:pt x="2667000" y="825500"/>
                </a:lnTo>
                <a:lnTo>
                  <a:pt x="2667000" y="165100"/>
                </a:lnTo>
                <a:lnTo>
                  <a:pt x="2661102" y="121208"/>
                </a:lnTo>
                <a:lnTo>
                  <a:pt x="2644459" y="81769"/>
                </a:lnTo>
                <a:lnTo>
                  <a:pt x="2618644" y="48355"/>
                </a:lnTo>
                <a:lnTo>
                  <a:pt x="2585230" y="22540"/>
                </a:lnTo>
                <a:lnTo>
                  <a:pt x="2545791" y="5897"/>
                </a:lnTo>
                <a:lnTo>
                  <a:pt x="2501900" y="0"/>
                </a:lnTo>
                <a:close/>
              </a:path>
            </a:pathLst>
          </a:custGeom>
          <a:solidFill>
            <a:srgbClr val="91C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48400" y="2667000"/>
            <a:ext cx="2667000" cy="2015489"/>
          </a:xfrm>
          <a:custGeom>
            <a:avLst/>
            <a:gdLst/>
            <a:ahLst/>
            <a:cxnLst/>
            <a:rect l="l" t="t" r="r" b="b"/>
            <a:pathLst>
              <a:path w="2667000" h="2015489">
                <a:moveTo>
                  <a:pt x="0" y="165100"/>
                </a:moveTo>
                <a:lnTo>
                  <a:pt x="5897" y="121208"/>
                </a:lnTo>
                <a:lnTo>
                  <a:pt x="22540" y="81769"/>
                </a:lnTo>
                <a:lnTo>
                  <a:pt x="48355" y="48355"/>
                </a:lnTo>
                <a:lnTo>
                  <a:pt x="81769" y="22540"/>
                </a:lnTo>
                <a:lnTo>
                  <a:pt x="121208" y="5897"/>
                </a:lnTo>
                <a:lnTo>
                  <a:pt x="165100" y="0"/>
                </a:lnTo>
                <a:lnTo>
                  <a:pt x="444500" y="0"/>
                </a:lnTo>
                <a:lnTo>
                  <a:pt x="1111250" y="0"/>
                </a:lnTo>
                <a:lnTo>
                  <a:pt x="2501900" y="0"/>
                </a:lnTo>
                <a:lnTo>
                  <a:pt x="2545791" y="5897"/>
                </a:lnTo>
                <a:lnTo>
                  <a:pt x="2585230" y="22540"/>
                </a:lnTo>
                <a:lnTo>
                  <a:pt x="2618644" y="48355"/>
                </a:lnTo>
                <a:lnTo>
                  <a:pt x="2644459" y="81769"/>
                </a:lnTo>
                <a:lnTo>
                  <a:pt x="2661102" y="121208"/>
                </a:lnTo>
                <a:lnTo>
                  <a:pt x="2667000" y="165100"/>
                </a:lnTo>
                <a:lnTo>
                  <a:pt x="2667000" y="577850"/>
                </a:lnTo>
                <a:lnTo>
                  <a:pt x="2667000" y="825500"/>
                </a:lnTo>
                <a:lnTo>
                  <a:pt x="2661102" y="869391"/>
                </a:lnTo>
                <a:lnTo>
                  <a:pt x="2644459" y="908830"/>
                </a:lnTo>
                <a:lnTo>
                  <a:pt x="2618644" y="942244"/>
                </a:lnTo>
                <a:lnTo>
                  <a:pt x="2585230" y="968059"/>
                </a:lnTo>
                <a:lnTo>
                  <a:pt x="2545791" y="984702"/>
                </a:lnTo>
                <a:lnTo>
                  <a:pt x="2501900" y="990600"/>
                </a:lnTo>
                <a:lnTo>
                  <a:pt x="1111250" y="990600"/>
                </a:lnTo>
                <a:lnTo>
                  <a:pt x="24764" y="2015236"/>
                </a:lnTo>
                <a:lnTo>
                  <a:pt x="444500" y="990600"/>
                </a:lnTo>
                <a:lnTo>
                  <a:pt x="165100" y="990600"/>
                </a:lnTo>
                <a:lnTo>
                  <a:pt x="121208" y="984702"/>
                </a:lnTo>
                <a:lnTo>
                  <a:pt x="81769" y="968059"/>
                </a:lnTo>
                <a:lnTo>
                  <a:pt x="48355" y="942244"/>
                </a:lnTo>
                <a:lnTo>
                  <a:pt x="22540" y="908830"/>
                </a:lnTo>
                <a:lnTo>
                  <a:pt x="5897" y="869391"/>
                </a:lnTo>
                <a:lnTo>
                  <a:pt x="0" y="825500"/>
                </a:lnTo>
                <a:lnTo>
                  <a:pt x="0" y="577850"/>
                </a:lnTo>
                <a:lnTo>
                  <a:pt x="0" y="165100"/>
                </a:lnTo>
                <a:close/>
              </a:path>
            </a:pathLst>
          </a:custGeom>
          <a:ln w="762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76542" y="2776854"/>
            <a:ext cx="24472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Worst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Case:</a:t>
            </a:r>
            <a:endParaRPr sz="24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comparisons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3406" y="1640327"/>
            <a:ext cx="5409184" cy="2123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3355" indent="0">
              <a:lnSpc>
                <a:spcPct val="100000"/>
              </a:lnSpc>
              <a:spcBef>
                <a:spcPts val="105"/>
              </a:spcBef>
              <a:buNone/>
              <a:tabLst>
                <a:tab pos="516255" algn="l"/>
                <a:tab pos="516890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22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 to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6989" lvl="2">
              <a:tabLst>
                <a:tab pos="1659889" algn="l"/>
                <a:tab pos="1660525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2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]=target </a:t>
            </a:r>
            <a:r>
              <a:rPr lang="en-US"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4190" lvl="3">
              <a:tabLst>
                <a:tab pos="2117090" algn="l"/>
                <a:tab pos="2117725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for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4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35" dirty="0"/>
              <a:t/>
            </a:r>
            <a:br>
              <a:rPr lang="en-US" spc="-235" dirty="0"/>
            </a:br>
            <a:r>
              <a:rPr lang="en-US" spc="-235" dirty="0" smtClean="0"/>
              <a:t>Recursive solution</a:t>
            </a:r>
            <a:r>
              <a:rPr lang="en-US" spc="170" dirty="0">
                <a:latin typeface="Times New Roman"/>
                <a:cs typeface="Times New Roman"/>
              </a:rPr>
              <a:t/>
            </a:r>
            <a:br>
              <a:rPr lang="en-US" spc="170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646176" y="870203"/>
            <a:ext cx="3364991" cy="445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5767" y="586471"/>
            <a:ext cx="946899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Linear Search</a:t>
            </a:r>
            <a:r>
              <a:rPr lang="en-US" sz="3600" dirty="0"/>
              <a:t> pseudo-code: Recursive solution</a:t>
            </a:r>
            <a:endParaRPr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5506" y="1905000"/>
            <a:ext cx="6964494" cy="24750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3355" indent="0">
              <a:lnSpc>
                <a:spcPct val="100000"/>
              </a:lnSpc>
              <a:spcBef>
                <a:spcPts val="105"/>
              </a:spcBef>
              <a:buNone/>
              <a:tabLst>
                <a:tab pos="516255" algn="l"/>
                <a:tab pos="516890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22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 marL="173355" indent="0">
              <a:lnSpc>
                <a:spcPct val="100000"/>
              </a:lnSpc>
              <a:spcBef>
                <a:spcPts val="105"/>
              </a:spcBef>
              <a:buNone/>
              <a:tabLst>
                <a:tab pos="516255" algn="l"/>
                <a:tab pos="51689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</a:t>
            </a:r>
            <a:r>
              <a:rPr lang="en-US" sz="2200" b="1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n&lt;=0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4190" lvl="3">
              <a:tabLst>
                <a:tab pos="2117090" algn="l"/>
                <a:tab pos="2117725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402590">
              <a:tabLst>
                <a:tab pos="2117090" algn="l"/>
                <a:tab pos="211772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A[n-1]=target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n-1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>
              <a:tabLst>
                <a:tab pos="1260475" algn="l"/>
                <a:tab pos="126111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Else</a:t>
            </a: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22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n-1,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1700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3860"/>
            <a:ext cx="8912352" cy="990600"/>
          </a:xfrm>
        </p:spPr>
        <p:txBody>
          <a:bodyPr>
            <a:normAutofit/>
          </a:bodyPr>
          <a:lstStyle/>
          <a:p>
            <a:r>
              <a:rPr lang="en-US" altLang="ar-EG" sz="3600" dirty="0" smtClean="0"/>
              <a:t> Linear Search analysis: </a:t>
            </a:r>
            <a:r>
              <a:rPr lang="en-US" sz="3600" spc="170" dirty="0">
                <a:latin typeface="Times New Roman"/>
                <a:cs typeface="Times New Roman"/>
              </a:rPr>
              <a:t>Recursive</a:t>
            </a:r>
            <a:r>
              <a:rPr lang="en-US" altLang="ar-EG" sz="3600" dirty="0" smtClean="0"/>
              <a:t> solution</a:t>
            </a:r>
          </a:p>
        </p:txBody>
      </p:sp>
      <p:sp>
        <p:nvSpPr>
          <p:cNvPr id="14341" name="Rectangle 14"/>
          <p:cNvSpPr>
            <a:spLocks noChangeArrowheads="1"/>
          </p:cNvSpPr>
          <p:nvPr/>
        </p:nvSpPr>
        <p:spPr bwMode="auto">
          <a:xfrm>
            <a:off x="457200" y="3886200"/>
            <a:ext cx="8229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ar-EG" sz="3200" dirty="0" smtClean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ar-E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 for iterative Linear search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ar-EG" sz="3200" dirty="0" smtClean="0"/>
              <a:t>T(n</a:t>
            </a:r>
            <a:r>
              <a:rPr lang="en-US" altLang="ar-EG" sz="3200" dirty="0"/>
              <a:t>) = T( n-1 ) + </a:t>
            </a:r>
            <a:r>
              <a:rPr lang="en-US" altLang="ar-EG" sz="3200" dirty="0" smtClean="0"/>
              <a:t>c</a:t>
            </a:r>
            <a:endParaRPr lang="en-US" altLang="ar-EG" sz="3200" dirty="0"/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en-US" altLang="ar-EG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ar-E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of searching n elements is the cost of looking at 1 element, plus the cost of searching n-1 </a:t>
            </a:r>
            <a:r>
              <a:rPr lang="en-US" altLang="ar-EG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endParaRPr lang="en-US" altLang="ar-E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84106" y="1792163"/>
            <a:ext cx="6964494" cy="24750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3355" indent="0">
              <a:lnSpc>
                <a:spcPct val="100000"/>
              </a:lnSpc>
              <a:spcBef>
                <a:spcPts val="105"/>
              </a:spcBef>
              <a:buNone/>
              <a:tabLst>
                <a:tab pos="516255" algn="l"/>
                <a:tab pos="516890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 marL="173355" indent="0">
              <a:lnSpc>
                <a:spcPct val="100000"/>
              </a:lnSpc>
              <a:spcBef>
                <a:spcPts val="105"/>
              </a:spcBef>
              <a:buNone/>
              <a:tabLst>
                <a:tab pos="516255" algn="l"/>
                <a:tab pos="51689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</a:t>
            </a:r>
            <a:r>
              <a:rPr lang="en-US" sz="2200" b="1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n&lt;=0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4190" lvl="3">
              <a:tabLst>
                <a:tab pos="2117090" algn="l"/>
                <a:tab pos="2117725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402590">
              <a:tabLst>
                <a:tab pos="2117090" algn="l"/>
                <a:tab pos="211772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A[n-1]=target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460375">
              <a:tabLst>
                <a:tab pos="1260475" algn="l"/>
                <a:tab pos="126111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Else</a:t>
            </a: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n-1,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99453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69810" y="1752600"/>
                <a:ext cx="8153400" cy="44958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this recurrence</a:t>
                </a:r>
              </a:p>
              <a:p>
                <a:pPr marL="571500" lvl="2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T(N-1)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c		;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T(0)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</a:p>
              <a:p>
                <a:pPr marL="571500" indent="-571500"/>
                <a:r>
                  <a:rPr lang="en-US" altLang="ar-EG" sz="3200" b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substitution (iteration) method</a:t>
                </a:r>
              </a:p>
              <a:p>
                <a:pPr marL="1485900" lvl="4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		</a:t>
                </a:r>
                <a:r>
                  <a:rPr lang="en-US" dirty="0">
                    <a:sym typeface="Wingdings" panose="05000000000000000000" pitchFamily="2" charset="2"/>
                  </a:rPr>
                  <a:t></a:t>
                </a:r>
                <a:r>
                  <a:rPr lang="en-US" dirty="0"/>
                  <a:t> (1)</a:t>
                </a:r>
              </a:p>
              <a:p>
                <a:pPr marL="1485900" lvl="4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srgbClr val="FF0000"/>
                    </a:solidFill>
                  </a:rPr>
                  <a:t>;substitute in (1)</a:t>
                </a:r>
              </a:p>
              <a:p>
                <a:pPr marL="1485900" lvl="4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>
                    <a:sym typeface="Wingdings" panose="05000000000000000000" pitchFamily="2" charset="2"/>
                  </a:rPr>
                  <a:t></a:t>
                </a:r>
                <a:r>
                  <a:rPr lang="en-US" dirty="0"/>
                  <a:t> (2)</a:t>
                </a:r>
              </a:p>
              <a:p>
                <a:pPr marL="1485900" lvl="4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srgbClr val="FF0000"/>
                    </a:solidFill>
                  </a:rPr>
                  <a:t>;substitute in (2)</a:t>
                </a:r>
              </a:p>
              <a:p>
                <a:pPr marL="1485900" lvl="4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>
                    <a:sym typeface="Wingdings" panose="05000000000000000000" pitchFamily="2" charset="2"/>
                  </a:rPr>
                  <a:t></a:t>
                </a:r>
                <a:r>
                  <a:rPr lang="en-US" dirty="0"/>
                  <a:t> (3)</a:t>
                </a:r>
              </a:p>
              <a:p>
                <a:pPr marL="1485900" lvl="4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srgbClr val="FF0000"/>
                    </a:solidFill>
                  </a:rPr>
                  <a:t>;substitute in (3)</a:t>
                </a:r>
              </a:p>
              <a:p>
                <a:pPr marL="1485900" lvl="4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>
                    <a:sym typeface="Wingdings" panose="05000000000000000000" pitchFamily="2" charset="2"/>
                  </a:rPr>
                  <a:t></a:t>
                </a:r>
                <a:r>
                  <a:rPr lang="en-US" dirty="0"/>
                  <a:t> (4)</a:t>
                </a:r>
              </a:p>
              <a:p>
                <a:pPr marL="571500" indent="-571500"/>
                <a:endParaRPr lang="en-US" altLang="ar-EG" sz="3200" b="1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ar-EG" sz="4000" b="1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36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810" y="1752600"/>
                <a:ext cx="8153400" cy="4495800"/>
              </a:xfrm>
              <a:blipFill rotWithShape="0">
                <a:blip r:embed="rId2"/>
                <a:stretch>
                  <a:fillRect l="-1943" t="-1764" r="-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990600"/>
          </a:xfrm>
        </p:spPr>
        <p:txBody>
          <a:bodyPr/>
          <a:lstStyle/>
          <a:p>
            <a:r>
              <a:rPr lang="en-US" altLang="ar-EG" sz="4000" dirty="0" smtClean="0"/>
              <a:t>Solve the Recurrence</a:t>
            </a:r>
            <a:endParaRPr lang="ar-EG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75332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Generally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Termination: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K=N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Substitute in general formula: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None/>
                </a:pPr>
                <a:r>
                  <a:rPr lang="en-US" altLang="ar-EG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</a:t>
                </a:r>
                <a:r>
                  <a:rPr lang="en-US" altLang="ar-E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T(0) + </a:t>
                </a:r>
                <a:r>
                  <a:rPr lang="en-US" altLang="ar-EG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X C =NC+ C</a:t>
                </a:r>
                <a:r>
                  <a:rPr lang="en-US" altLang="ar-EG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ar-EG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ar-E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ar-EG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  <a:endParaRPr lang="en-US" altLang="ar-EG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buNone/>
                </a:pPr>
                <a:r>
                  <a:rPr lang="en-US" altLang="ar-EG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( </a:t>
                </a:r>
                <a:r>
                  <a:rPr lang="en-US" altLang="ar-E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T(0) is some constant, c</a:t>
                </a:r>
                <a:r>
                  <a:rPr lang="en-US" altLang="ar-EG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ar-E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ar-EG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lvl="2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1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97"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ar-EG" dirty="0"/>
              <a:t>Solve the Recurrence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9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85" dirty="0"/>
              <a:t>Binary</a:t>
            </a:r>
            <a:r>
              <a:rPr lang="en-US" spc="-380" dirty="0" smtClean="0"/>
              <a:t> </a:t>
            </a:r>
            <a:r>
              <a:rPr lang="en-US" spc="-215" dirty="0"/>
              <a:t>Search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9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8364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85" dirty="0"/>
              <a:t>Agenda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1676400"/>
            <a:ext cx="6207760" cy="1701107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chemeClr val="accent2">
                  <a:lumMod val="75000"/>
                </a:schemeClr>
              </a:buClr>
              <a:buSzPct val="94230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lang="en-US" sz="2600" spc="65" dirty="0">
                <a:latin typeface="Times New Roman"/>
                <a:cs typeface="Times New Roman"/>
              </a:rPr>
              <a:t>Linear</a:t>
            </a:r>
            <a:r>
              <a:rPr lang="en-US" sz="2600" spc="-145" dirty="0">
                <a:latin typeface="Times New Roman"/>
                <a:cs typeface="Times New Roman"/>
              </a:rPr>
              <a:t> </a:t>
            </a:r>
            <a:r>
              <a:rPr lang="en-US" sz="2600" spc="65" dirty="0">
                <a:latin typeface="Times New Roman"/>
                <a:cs typeface="Times New Roman"/>
              </a:rPr>
              <a:t>Search</a:t>
            </a:r>
            <a:endParaRPr lang="en-US" sz="26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chemeClr val="accent2">
                  <a:lumMod val="75000"/>
                </a:schemeClr>
              </a:buClr>
              <a:buSzPct val="94230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lang="en-US" sz="2600" spc="35" dirty="0">
                <a:latin typeface="Times New Roman"/>
                <a:cs typeface="Times New Roman"/>
              </a:rPr>
              <a:t>Binary</a:t>
            </a:r>
            <a:r>
              <a:rPr lang="en-US" sz="2600" spc="-120" dirty="0">
                <a:latin typeface="Times New Roman"/>
                <a:cs typeface="Times New Roman"/>
              </a:rPr>
              <a:t> </a:t>
            </a:r>
            <a:r>
              <a:rPr lang="en-US" sz="2600" spc="65" dirty="0">
                <a:latin typeface="Times New Roman"/>
                <a:cs typeface="Times New Roman"/>
              </a:rPr>
              <a:t>Search</a:t>
            </a:r>
            <a:endParaRPr lang="en-US" sz="2600" dirty="0">
              <a:latin typeface="Times New Roman"/>
              <a:cs typeface="Times New Roman"/>
            </a:endParaRPr>
          </a:p>
          <a:p>
            <a:pPr marL="1270000" lvl="2" indent="-342900">
              <a:spcBef>
                <a:spcPts val="53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endParaRPr lang="en-US" sz="2000" spc="-105" dirty="0" smtClean="0">
              <a:solidFill>
                <a:srgbClr val="2E2B1F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endParaRPr sz="2000" spc="-105" dirty="0">
              <a:solidFill>
                <a:srgbClr val="2E2B1F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484187"/>
            <a:ext cx="334327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5000" spc="-275" dirty="0" smtClean="0"/>
              <a:t>Binary Search</a:t>
            </a:r>
            <a:endParaRPr sz="5000" dirty="0"/>
          </a:p>
        </p:txBody>
      </p:sp>
      <p:sp>
        <p:nvSpPr>
          <p:cNvPr id="8" name="object 8"/>
          <p:cNvSpPr txBox="1"/>
          <p:nvPr/>
        </p:nvSpPr>
        <p:spPr>
          <a:xfrm>
            <a:off x="304800" y="1769110"/>
            <a:ext cx="8534400" cy="30245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chemeClr val="accent2">
                  <a:lumMod val="75000"/>
                </a:schemeClr>
              </a:buClr>
              <a:buSzPct val="94230"/>
              <a:buFont typeface="Wingdings" panose="05000000000000000000" pitchFamily="2" charset="2"/>
              <a:buChar char="§"/>
              <a:tabLst>
                <a:tab pos="287655" algn="l"/>
              </a:tabLst>
            </a:pPr>
            <a:r>
              <a:rPr lang="en-US" sz="2800" b="1" spc="5" dirty="0" smtClean="0">
                <a:latin typeface="Times New Roman"/>
                <a:cs typeface="Times New Roman"/>
              </a:rPr>
              <a:t>Idea</a:t>
            </a:r>
          </a:p>
          <a:p>
            <a:pPr marL="812800" lvl="1" indent="-342900">
              <a:spcBef>
                <a:spcPts val="105"/>
              </a:spcBef>
              <a:buClr>
                <a:schemeClr val="tx2"/>
              </a:buClr>
              <a:buSzPct val="94230"/>
              <a:buFont typeface="Arial" panose="020B0604020202020204" pitchFamily="34" charset="0"/>
              <a:buChar char="•"/>
              <a:tabLst>
                <a:tab pos="287655" algn="l"/>
              </a:tabLst>
            </a:pPr>
            <a:r>
              <a:rPr lang="en-US" sz="2200" spc="1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en-US" sz="2200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-1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lang="en-US" sz="2200" spc="-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200" spc="-1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sz="2200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22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en-US" sz="2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2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1" indent="-342900">
              <a:spcBef>
                <a:spcPts val="5"/>
              </a:spcBef>
              <a:buClr>
                <a:schemeClr val="tx2"/>
              </a:buClr>
              <a:buSzPct val="94230"/>
              <a:buFont typeface="Arial" panose="020B0604020202020204" pitchFamily="34" charset="0"/>
              <a:buChar char="•"/>
              <a:tabLst>
                <a:tab pos="287655" algn="l"/>
              </a:tabLst>
            </a:pPr>
            <a:r>
              <a:rPr lang="en-US" sz="2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Cuts</a:t>
            </a:r>
            <a:r>
              <a:rPr lang="en-US"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“search</a:t>
            </a:r>
            <a:r>
              <a:rPr lang="en-US"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space”</a:t>
            </a:r>
            <a:r>
              <a:rPr lang="en-US"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2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lang="en-US" sz="22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3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5080" lvl="1" indent="-342900">
              <a:buClr>
                <a:schemeClr val="tx2"/>
              </a:buClr>
              <a:buSzPct val="94230"/>
              <a:buFont typeface="Arial" panose="020B0604020202020204" pitchFamily="34" charset="0"/>
              <a:buChar char="•"/>
              <a:tabLst>
                <a:tab pos="287655" algn="l"/>
              </a:tabLst>
            </a:pPr>
            <a:r>
              <a:rPr lang="en-US" sz="2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</a:t>
            </a:r>
            <a:r>
              <a:rPr lang="en-US" sz="22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cutting</a:t>
            </a:r>
            <a:r>
              <a:rPr lang="en-US" sz="2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2200" spc="10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2200" spc="1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200" spc="17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 </a:t>
            </a:r>
            <a:r>
              <a:rPr lang="en-US" sz="22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200" spc="1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200" spc="1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exhausted </a:t>
            </a:r>
            <a:r>
              <a:rPr lang="en-US" sz="2200" spc="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spc="1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 </a:t>
            </a:r>
            <a:r>
              <a:rPr lang="en-US" sz="2200" spc="17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lang="en-US" sz="2200" spc="-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locations</a:t>
            </a:r>
            <a:r>
              <a:rPr lang="en-US" sz="2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chemeClr val="accent2">
                  <a:lumMod val="50000"/>
                </a:schemeClr>
              </a:buClr>
              <a:buSzPct val="95000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endParaRPr lang="en-US" sz="2800" b="1" spc="5" dirty="0" smtClean="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95350" y="4572203"/>
          <a:ext cx="7314564" cy="961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/>
                <a:gridCol w="922655"/>
                <a:gridCol w="844550"/>
                <a:gridCol w="974724"/>
                <a:gridCol w="923925"/>
                <a:gridCol w="1055370"/>
                <a:gridCol w="871220"/>
                <a:gridCol w="902970"/>
              </a:tblGrid>
              <a:tr h="961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33401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42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404495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59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34417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71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334645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86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104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212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5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561022"/>
            <a:ext cx="60496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5" dirty="0" smtClean="0"/>
              <a:t>Binary search</a:t>
            </a:r>
            <a:endParaRPr spc="-170" dirty="0"/>
          </a:p>
        </p:txBody>
      </p:sp>
      <p:sp>
        <p:nvSpPr>
          <p:cNvPr id="8" name="object 8"/>
          <p:cNvSpPr txBox="1"/>
          <p:nvPr/>
        </p:nvSpPr>
        <p:spPr>
          <a:xfrm>
            <a:off x="232488" y="1752600"/>
            <a:ext cx="8530512" cy="24264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615315" indent="-457200">
              <a:spcBef>
                <a:spcPts val="95"/>
              </a:spcBef>
              <a:buClr>
                <a:schemeClr val="accent2">
                  <a:lumMod val="75000"/>
                </a:schemeClr>
              </a:buClr>
              <a:buSzPct val="94642"/>
              <a:buFont typeface="Wingdings" panose="05000000000000000000" pitchFamily="2" charset="2"/>
              <a:buChar char="§"/>
              <a:tabLst>
                <a:tab pos="287655" algn="l"/>
              </a:tabLst>
            </a:pPr>
            <a:r>
              <a:rPr lang="en-US" sz="2800" b="1" spc="95" dirty="0" smtClean="0">
                <a:latin typeface="Times New Roman"/>
                <a:cs typeface="Times New Roman"/>
              </a:rPr>
              <a:t>Binary search is a better search algorithm</a:t>
            </a:r>
            <a:endParaRPr lang="en-US" sz="2200" b="1" spc="95" dirty="0" smtClean="0">
              <a:latin typeface="Times New Roman"/>
              <a:cs typeface="Times New Roman"/>
            </a:endParaRPr>
          </a:p>
          <a:p>
            <a:pPr marL="812800" marR="615315" lvl="1" indent="-342900" algn="just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SzPct val="94642"/>
              <a:buFont typeface="Wingdings" panose="05000000000000000000" pitchFamily="2" charset="2"/>
              <a:buChar char="§"/>
              <a:tabLst>
                <a:tab pos="287655" algn="l"/>
              </a:tabLst>
            </a:pPr>
            <a:r>
              <a:rPr sz="2200" spc="95" dirty="0" smtClean="0">
                <a:latin typeface="Times New Roman"/>
                <a:cs typeface="Times New Roman"/>
              </a:rPr>
              <a:t>Of</a:t>
            </a:r>
            <a:r>
              <a:rPr sz="2200" spc="-20" dirty="0" smtClean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course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we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FF0000"/>
                </a:solidFill>
                <a:latin typeface="Times New Roman"/>
                <a:cs typeface="Times New Roman"/>
              </a:rPr>
              <a:t>could</a:t>
            </a:r>
            <a:r>
              <a:rPr sz="22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210" dirty="0">
                <a:solidFill>
                  <a:srgbClr val="FF0000"/>
                </a:solidFill>
                <a:latin typeface="Times New Roman"/>
                <a:cs typeface="Times New Roman"/>
              </a:rPr>
              <a:t>use</a:t>
            </a:r>
            <a:r>
              <a:rPr sz="2200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145" dirty="0">
                <a:solidFill>
                  <a:srgbClr val="FF0000"/>
                </a:solidFill>
                <a:latin typeface="Times New Roman"/>
                <a:cs typeface="Times New Roman"/>
              </a:rPr>
              <a:t>our</a:t>
            </a:r>
            <a:r>
              <a:rPr sz="2200" spc="-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155" dirty="0">
                <a:solidFill>
                  <a:srgbClr val="FF0000"/>
                </a:solidFill>
                <a:latin typeface="Times New Roman"/>
                <a:cs typeface="Times New Roman"/>
              </a:rPr>
              <a:t>simpler</a:t>
            </a:r>
            <a:r>
              <a:rPr sz="2200" spc="-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FF0000"/>
                </a:solidFill>
                <a:latin typeface="Times New Roman"/>
                <a:cs typeface="Times New Roman"/>
              </a:rPr>
              <a:t>search  </a:t>
            </a:r>
            <a:r>
              <a:rPr sz="2200" spc="165" dirty="0">
                <a:latin typeface="Times New Roman"/>
                <a:cs typeface="Times New Roman"/>
              </a:rPr>
              <a:t>and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traverse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210" dirty="0">
                <a:latin typeface="Times New Roman"/>
                <a:cs typeface="Times New Roman"/>
              </a:rPr>
              <a:t>the</a:t>
            </a:r>
            <a:r>
              <a:rPr sz="2200" spc="-165" dirty="0">
                <a:latin typeface="Times New Roman"/>
                <a:cs typeface="Times New Roman"/>
              </a:rPr>
              <a:t> </a:t>
            </a:r>
            <a:r>
              <a:rPr sz="2200" spc="10" dirty="0" smtClean="0">
                <a:latin typeface="Times New Roman"/>
                <a:cs typeface="Times New Roman"/>
              </a:rPr>
              <a:t>array</a:t>
            </a:r>
            <a:r>
              <a:rPr lang="en-US" sz="2200" dirty="0" smtClean="0">
                <a:latin typeface="Times New Roman"/>
                <a:cs typeface="Times New Roman"/>
              </a:rPr>
              <a:t>. </a:t>
            </a:r>
            <a:r>
              <a:rPr sz="2200" spc="105" dirty="0" smtClean="0">
                <a:latin typeface="Times New Roman"/>
                <a:cs typeface="Times New Roman"/>
              </a:rPr>
              <a:t>But</a:t>
            </a:r>
            <a:r>
              <a:rPr sz="2200" spc="-160" dirty="0" smtClean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we</a:t>
            </a:r>
            <a:r>
              <a:rPr sz="2200" spc="-165" dirty="0">
                <a:latin typeface="Times New Roman"/>
                <a:cs typeface="Times New Roman"/>
              </a:rPr>
              <a:t> </a:t>
            </a:r>
            <a:r>
              <a:rPr sz="2200" spc="140" dirty="0">
                <a:latin typeface="Times New Roman"/>
                <a:cs typeface="Times New Roman"/>
              </a:rPr>
              <a:t>can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210" dirty="0">
                <a:latin typeface="Times New Roman"/>
                <a:cs typeface="Times New Roman"/>
              </a:rPr>
              <a:t>use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210" dirty="0">
                <a:latin typeface="Times New Roman"/>
                <a:cs typeface="Times New Roman"/>
              </a:rPr>
              <a:t>the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fact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Times New Roman"/>
                <a:cs typeface="Times New Roman"/>
              </a:rPr>
              <a:t>that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21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FF0000"/>
                </a:solidFill>
                <a:latin typeface="Times New Roman"/>
                <a:cs typeface="Times New Roman"/>
              </a:rPr>
              <a:t>array</a:t>
            </a:r>
            <a:r>
              <a:rPr sz="22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200" spc="-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95" dirty="0">
                <a:solidFill>
                  <a:srgbClr val="FF0000"/>
                </a:solidFill>
                <a:latin typeface="Times New Roman"/>
                <a:cs typeface="Times New Roman"/>
              </a:rPr>
              <a:t>sorted  </a:t>
            </a:r>
            <a:r>
              <a:rPr sz="2200" spc="190" dirty="0">
                <a:latin typeface="Times New Roman"/>
                <a:cs typeface="Times New Roman"/>
              </a:rPr>
              <a:t>to </a:t>
            </a:r>
            <a:r>
              <a:rPr sz="2200" spc="145" dirty="0" smtClean="0">
                <a:latin typeface="Times New Roman"/>
                <a:cs typeface="Times New Roman"/>
              </a:rPr>
              <a:t>our</a:t>
            </a:r>
            <a:r>
              <a:rPr lang="en-US" sz="2200" spc="145" dirty="0">
                <a:latin typeface="Times New Roman"/>
                <a:cs typeface="Times New Roman"/>
              </a:rPr>
              <a:t> </a:t>
            </a:r>
            <a:r>
              <a:rPr sz="2200" spc="-545" dirty="0" smtClean="0">
                <a:latin typeface="Times New Roman"/>
                <a:cs typeface="Times New Roman"/>
              </a:rPr>
              <a:t> </a:t>
            </a:r>
            <a:r>
              <a:rPr sz="2200" spc="130" dirty="0" smtClean="0">
                <a:latin typeface="Times New Roman"/>
                <a:cs typeface="Times New Roman"/>
              </a:rPr>
              <a:t>advantage</a:t>
            </a:r>
            <a:r>
              <a:rPr lang="en-US" sz="2200" dirty="0" smtClean="0">
                <a:latin typeface="Times New Roman"/>
                <a:cs typeface="Times New Roman"/>
              </a:rPr>
              <a:t>. </a:t>
            </a:r>
            <a:r>
              <a:rPr sz="2200" spc="100" dirty="0" smtClean="0">
                <a:latin typeface="Times New Roman"/>
                <a:cs typeface="Times New Roman"/>
              </a:rPr>
              <a:t>This</a:t>
            </a:r>
            <a:r>
              <a:rPr sz="2200" spc="-150" dirty="0" smtClean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will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140" dirty="0">
                <a:latin typeface="Times New Roman"/>
                <a:cs typeface="Times New Roman"/>
              </a:rPr>
              <a:t>allow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190" dirty="0">
                <a:latin typeface="Times New Roman"/>
                <a:cs typeface="Times New Roman"/>
              </a:rPr>
              <a:t>us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185" dirty="0">
                <a:latin typeface="Times New Roman"/>
                <a:cs typeface="Times New Roman"/>
              </a:rPr>
              <a:t>to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140" dirty="0">
                <a:solidFill>
                  <a:srgbClr val="FF0000"/>
                </a:solidFill>
                <a:latin typeface="Times New Roman"/>
                <a:cs typeface="Times New Roman"/>
              </a:rPr>
              <a:t>reduce</a:t>
            </a:r>
            <a:r>
              <a:rPr sz="22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21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180" dirty="0">
                <a:solidFill>
                  <a:srgbClr val="FF0000"/>
                </a:solidFill>
                <a:latin typeface="Times New Roman"/>
                <a:cs typeface="Times New Roman"/>
              </a:rPr>
              <a:t>number</a:t>
            </a:r>
            <a:r>
              <a:rPr sz="2200" spc="-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280" dirty="0">
                <a:solidFill>
                  <a:srgbClr val="FF0000"/>
                </a:solidFill>
                <a:latin typeface="Times New Roman"/>
                <a:cs typeface="Times New Roman"/>
              </a:rPr>
              <a:t>of  </a:t>
            </a:r>
            <a:r>
              <a:rPr sz="2200" spc="165" dirty="0">
                <a:solidFill>
                  <a:srgbClr val="FF0000"/>
                </a:solidFill>
                <a:latin typeface="Times New Roman"/>
                <a:cs typeface="Times New Roman"/>
              </a:rPr>
              <a:t>comparisons</a:t>
            </a:r>
            <a:endParaRPr sz="22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5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3100" y="457200"/>
            <a:ext cx="624522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85" dirty="0"/>
              <a:t>Binary </a:t>
            </a:r>
            <a:r>
              <a:rPr sz="5000" spc="-225" dirty="0"/>
              <a:t>Search</a:t>
            </a:r>
            <a:r>
              <a:rPr sz="5000" spc="-615" dirty="0"/>
              <a:t> </a:t>
            </a:r>
            <a:r>
              <a:rPr lang="en-US" sz="5000" spc="-190" dirty="0" smtClean="0"/>
              <a:t>Algorithm</a:t>
            </a:r>
            <a:endParaRPr sz="5000" dirty="0"/>
          </a:p>
        </p:txBody>
      </p:sp>
      <p:sp>
        <p:nvSpPr>
          <p:cNvPr id="8" name="object 8"/>
          <p:cNvSpPr txBox="1"/>
          <p:nvPr/>
        </p:nvSpPr>
        <p:spPr>
          <a:xfrm>
            <a:off x="764540" y="1677670"/>
            <a:ext cx="7617460" cy="20268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319779" algn="l"/>
              </a:tabLst>
            </a:pP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ook</a:t>
            </a:r>
            <a:r>
              <a:rPr sz="24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middle”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40894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</a:t>
            </a:r>
            <a:r>
              <a:rPr sz="2400" i="1" spc="-5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smaller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0810">
              <a:lnSpc>
                <a:spcPct val="100000"/>
              </a:lnSpc>
              <a:spcBef>
                <a:spcPts val="625"/>
              </a:spcBef>
            </a:pP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4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95300" y="4152900"/>
          <a:ext cx="8081635" cy="1083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494665"/>
                <a:gridCol w="556895"/>
                <a:gridCol w="509905"/>
                <a:gridCol w="588644"/>
                <a:gridCol w="558164"/>
                <a:gridCol w="567054"/>
                <a:gridCol w="71754"/>
                <a:gridCol w="525779"/>
                <a:gridCol w="88900"/>
                <a:gridCol w="457835"/>
                <a:gridCol w="495935"/>
                <a:gridCol w="589914"/>
                <a:gridCol w="559435"/>
                <a:gridCol w="638809"/>
                <a:gridCol w="525779"/>
                <a:gridCol w="546734"/>
                <a:gridCol w="153034"/>
              </a:tblGrid>
              <a:tr h="161290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3333FF"/>
                      </a:solidFill>
                      <a:prstDash val="solid"/>
                    </a:lnL>
                    <a:lnR w="76200">
                      <a:solidFill>
                        <a:srgbClr val="3333FF"/>
                      </a:solidFill>
                      <a:prstDash val="solid"/>
                    </a:lnR>
                    <a:lnT w="76200">
                      <a:solidFill>
                        <a:srgbClr val="3333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3333FF"/>
                      </a:solidFill>
                      <a:prstDash val="solid"/>
                    </a:lnL>
                    <a:lnR w="76200">
                      <a:solidFill>
                        <a:srgbClr val="3333FF"/>
                      </a:solidFill>
                      <a:prstDash val="solid"/>
                    </a:lnR>
                    <a:lnT w="76200">
                      <a:solidFill>
                        <a:srgbClr val="3333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3333FF"/>
                      </a:solidFill>
                      <a:prstDash val="solid"/>
                    </a:lnL>
                    <a:lnR w="76200">
                      <a:solidFill>
                        <a:srgbClr val="3333FF"/>
                      </a:solidFill>
                      <a:prstDash val="solid"/>
                    </a:lnR>
                    <a:lnT w="76200">
                      <a:solidFill>
                        <a:srgbClr val="3333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8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3333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33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42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3333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3333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59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3333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76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76200">
                      <a:solidFill>
                        <a:srgbClr val="3333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81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84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91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92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93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99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3333FF"/>
                      </a:solidFill>
                      <a:prstDash val="solid"/>
                    </a:lnR>
                  </a:tcPr>
                </a:tc>
              </a:tr>
              <a:tr h="161290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3333FF"/>
                      </a:solidFill>
                      <a:prstDash val="solid"/>
                    </a:lnL>
                    <a:lnR w="76200">
                      <a:solidFill>
                        <a:srgbClr val="3333FF"/>
                      </a:solidFill>
                      <a:prstDash val="solid"/>
                    </a:lnR>
                    <a:lnB w="76200">
                      <a:solidFill>
                        <a:srgbClr val="3333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3333FF"/>
                      </a:solidFill>
                      <a:prstDash val="solid"/>
                    </a:lnL>
                    <a:lnR w="76200">
                      <a:solidFill>
                        <a:srgbClr val="3333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3333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3333FF"/>
                      </a:solidFill>
                      <a:prstDash val="solid"/>
                    </a:lnL>
                    <a:lnR w="76200">
                      <a:solidFill>
                        <a:srgbClr val="3333FF"/>
                      </a:solidFill>
                      <a:prstDash val="soli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3333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873119" y="5102605"/>
            <a:ext cx="88900" cy="8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50944" y="5301488"/>
            <a:ext cx="127000" cy="12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4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3100" y="457200"/>
            <a:ext cx="624522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85" dirty="0"/>
              <a:t>Binary </a:t>
            </a:r>
            <a:r>
              <a:rPr sz="5000" spc="-225" dirty="0"/>
              <a:t>Search</a:t>
            </a:r>
            <a:r>
              <a:rPr sz="5000" spc="-615" dirty="0"/>
              <a:t> </a:t>
            </a:r>
            <a:r>
              <a:rPr lang="en-US" sz="5000" spc="-190" dirty="0" smtClean="0"/>
              <a:t>Algorithm</a:t>
            </a:r>
            <a:endParaRPr sz="5000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4" name="object 8"/>
          <p:cNvSpPr txBox="1"/>
          <p:nvPr/>
        </p:nvSpPr>
        <p:spPr>
          <a:xfrm>
            <a:off x="693057" y="2311567"/>
            <a:ext cx="7240270" cy="1288173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69900" marR="5080" indent="-457200">
              <a:lnSpc>
                <a:spcPts val="3100"/>
              </a:lnSpc>
              <a:spcBef>
                <a:spcPts val="225"/>
              </a:spcBef>
              <a:buClr>
                <a:schemeClr val="tx2"/>
              </a:buClr>
              <a:buSzPct val="9423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sz="2600" spc="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600" spc="-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indices</a:t>
            </a:r>
            <a:r>
              <a:rPr sz="2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600" spc="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z="26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600" spc="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sz="2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z="26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6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sz="26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sz="26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26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26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6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520"/>
              </a:spcBef>
              <a:buClr>
                <a:schemeClr val="tx2"/>
              </a:buClr>
              <a:buSzPct val="9423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sz="2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sz="2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1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sz="2600" spc="-10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6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sz="26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1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spc="13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irst</a:t>
            </a:r>
            <a:r>
              <a:rPr sz="2600" spc="-4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600" spc="-3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1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sz="2600" spc="-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600" spc="-1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3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bject 9"/>
          <p:cNvSpPr/>
          <p:nvPr/>
        </p:nvSpPr>
        <p:spPr>
          <a:xfrm>
            <a:off x="3652901" y="4122801"/>
            <a:ext cx="0" cy="1127125"/>
          </a:xfrm>
          <a:custGeom>
            <a:avLst/>
            <a:gdLst/>
            <a:ahLst/>
            <a:cxnLst/>
            <a:rect l="l" t="t" r="r" b="b"/>
            <a:pathLst>
              <a:path h="1127125">
                <a:moveTo>
                  <a:pt x="0" y="0"/>
                </a:moveTo>
                <a:lnTo>
                  <a:pt x="0" y="11271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0"/>
          <p:cNvSpPr txBox="1"/>
          <p:nvPr/>
        </p:nvSpPr>
        <p:spPr>
          <a:xfrm>
            <a:off x="1312570" y="5538597"/>
            <a:ext cx="27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3333FF"/>
                </a:solidFill>
                <a:latin typeface="Arial"/>
                <a:cs typeface="Arial"/>
              </a:rPr>
              <a:t>F</a:t>
            </a:r>
            <a:endParaRPr sz="3200">
              <a:latin typeface="Arial"/>
              <a:cs typeface="Arial"/>
            </a:endParaRPr>
          </a:p>
        </p:txBody>
      </p:sp>
      <p:sp>
        <p:nvSpPr>
          <p:cNvPr id="57" name="object 11"/>
          <p:cNvSpPr txBox="1"/>
          <p:nvPr/>
        </p:nvSpPr>
        <p:spPr>
          <a:xfrm>
            <a:off x="7817484" y="5589842"/>
            <a:ext cx="24892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3333FF"/>
                </a:solidFill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</p:txBody>
      </p:sp>
      <p:sp>
        <p:nvSpPr>
          <p:cNvPr id="58" name="object 12"/>
          <p:cNvSpPr txBox="1"/>
          <p:nvPr/>
        </p:nvSpPr>
        <p:spPr>
          <a:xfrm>
            <a:off x="3965575" y="5538597"/>
            <a:ext cx="3644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0033"/>
                </a:solidFill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59" name="object 13"/>
          <p:cNvSpPr/>
          <p:nvPr/>
        </p:nvSpPr>
        <p:spPr>
          <a:xfrm>
            <a:off x="2644648" y="6096000"/>
            <a:ext cx="2922905" cy="534035"/>
          </a:xfrm>
          <a:custGeom>
            <a:avLst/>
            <a:gdLst/>
            <a:ahLst/>
            <a:cxnLst/>
            <a:rect l="l" t="t" r="r" b="b"/>
            <a:pathLst>
              <a:path w="2922904" h="534035">
                <a:moveTo>
                  <a:pt x="1039749" y="219062"/>
                </a:moveTo>
                <a:lnTo>
                  <a:pt x="542925" y="219062"/>
                </a:lnTo>
                <a:lnTo>
                  <a:pt x="569569" y="232091"/>
                </a:lnTo>
                <a:lnTo>
                  <a:pt x="627008" y="257473"/>
                </a:lnTo>
                <a:lnTo>
                  <a:pt x="689797" y="281931"/>
                </a:lnTo>
                <a:lnTo>
                  <a:pt x="757721" y="305436"/>
                </a:lnTo>
                <a:lnTo>
                  <a:pt x="830561" y="327961"/>
                </a:lnTo>
                <a:lnTo>
                  <a:pt x="868757" y="338846"/>
                </a:lnTo>
                <a:lnTo>
                  <a:pt x="908100" y="349475"/>
                </a:lnTo>
                <a:lnTo>
                  <a:pt x="948564" y="359845"/>
                </a:lnTo>
                <a:lnTo>
                  <a:pt x="990122" y="369952"/>
                </a:lnTo>
                <a:lnTo>
                  <a:pt x="1032746" y="379792"/>
                </a:lnTo>
                <a:lnTo>
                  <a:pt x="1076410" y="389362"/>
                </a:lnTo>
                <a:lnTo>
                  <a:pt x="1121085" y="398658"/>
                </a:lnTo>
                <a:lnTo>
                  <a:pt x="1166745" y="407677"/>
                </a:lnTo>
                <a:lnTo>
                  <a:pt x="1213363" y="416415"/>
                </a:lnTo>
                <a:lnTo>
                  <a:pt x="1309364" y="433035"/>
                </a:lnTo>
                <a:lnTo>
                  <a:pt x="1408870" y="448490"/>
                </a:lnTo>
                <a:lnTo>
                  <a:pt x="1511665" y="462749"/>
                </a:lnTo>
                <a:lnTo>
                  <a:pt x="1617530" y="475787"/>
                </a:lnTo>
                <a:lnTo>
                  <a:pt x="1726250" y="487573"/>
                </a:lnTo>
                <a:lnTo>
                  <a:pt x="1837606" y="498080"/>
                </a:lnTo>
                <a:lnTo>
                  <a:pt x="1951383" y="507278"/>
                </a:lnTo>
                <a:lnTo>
                  <a:pt x="2126109" y="518562"/>
                </a:lnTo>
                <a:lnTo>
                  <a:pt x="2305059" y="526744"/>
                </a:lnTo>
                <a:lnTo>
                  <a:pt x="2487499" y="531727"/>
                </a:lnTo>
                <a:lnTo>
                  <a:pt x="2672697" y="533415"/>
                </a:lnTo>
                <a:lnTo>
                  <a:pt x="2859920" y="531714"/>
                </a:lnTo>
                <a:lnTo>
                  <a:pt x="2922651" y="530377"/>
                </a:lnTo>
                <a:lnTo>
                  <a:pt x="2729359" y="523792"/>
                </a:lnTo>
                <a:lnTo>
                  <a:pt x="2603144" y="517423"/>
                </a:lnTo>
                <a:lnTo>
                  <a:pt x="2479317" y="509515"/>
                </a:lnTo>
                <a:lnTo>
                  <a:pt x="2358113" y="500108"/>
                </a:lnTo>
                <a:lnTo>
                  <a:pt x="2239765" y="489241"/>
                </a:lnTo>
                <a:lnTo>
                  <a:pt x="2124506" y="476950"/>
                </a:lnTo>
                <a:lnTo>
                  <a:pt x="2012571" y="463276"/>
                </a:lnTo>
                <a:lnTo>
                  <a:pt x="1904193" y="448257"/>
                </a:lnTo>
                <a:lnTo>
                  <a:pt x="1799605" y="431931"/>
                </a:lnTo>
                <a:lnTo>
                  <a:pt x="1699042" y="414338"/>
                </a:lnTo>
                <a:lnTo>
                  <a:pt x="1650343" y="405078"/>
                </a:lnTo>
                <a:lnTo>
                  <a:pt x="1602737" y="395515"/>
                </a:lnTo>
                <a:lnTo>
                  <a:pt x="1556254" y="385655"/>
                </a:lnTo>
                <a:lnTo>
                  <a:pt x="1510923" y="375502"/>
                </a:lnTo>
                <a:lnTo>
                  <a:pt x="1466773" y="365061"/>
                </a:lnTo>
                <a:lnTo>
                  <a:pt x="1423834" y="354336"/>
                </a:lnTo>
                <a:lnTo>
                  <a:pt x="1382135" y="343334"/>
                </a:lnTo>
                <a:lnTo>
                  <a:pt x="1341704" y="332058"/>
                </a:lnTo>
                <a:lnTo>
                  <a:pt x="1302572" y="320513"/>
                </a:lnTo>
                <a:lnTo>
                  <a:pt x="1264767" y="308704"/>
                </a:lnTo>
                <a:lnTo>
                  <a:pt x="1228318" y="296637"/>
                </a:lnTo>
                <a:lnTo>
                  <a:pt x="1159607" y="271744"/>
                </a:lnTo>
                <a:lnTo>
                  <a:pt x="1096673" y="245872"/>
                </a:lnTo>
                <a:lnTo>
                  <a:pt x="1067445" y="232582"/>
                </a:lnTo>
                <a:lnTo>
                  <a:pt x="1039749" y="219062"/>
                </a:lnTo>
                <a:close/>
              </a:path>
              <a:path w="2922904" h="534035">
                <a:moveTo>
                  <a:pt x="585088" y="0"/>
                </a:moveTo>
                <a:lnTo>
                  <a:pt x="0" y="219062"/>
                </a:lnTo>
                <a:lnTo>
                  <a:pt x="1582674" y="219062"/>
                </a:lnTo>
                <a:lnTo>
                  <a:pt x="585088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4"/>
          <p:cNvSpPr/>
          <p:nvPr/>
        </p:nvSpPr>
        <p:spPr>
          <a:xfrm>
            <a:off x="5318886" y="6096000"/>
            <a:ext cx="2834640" cy="533400"/>
          </a:xfrm>
          <a:custGeom>
            <a:avLst/>
            <a:gdLst/>
            <a:ahLst/>
            <a:cxnLst/>
            <a:rect l="l" t="t" r="r" b="b"/>
            <a:pathLst>
              <a:path w="2834640" h="533400">
                <a:moveTo>
                  <a:pt x="2834513" y="0"/>
                </a:moveTo>
                <a:lnTo>
                  <a:pt x="2337562" y="0"/>
                </a:lnTo>
                <a:lnTo>
                  <a:pt x="2336406" y="16932"/>
                </a:lnTo>
                <a:lnTo>
                  <a:pt x="2332963" y="33733"/>
                </a:lnTo>
                <a:lnTo>
                  <a:pt x="2309248" y="83267"/>
                </a:lnTo>
                <a:lnTo>
                  <a:pt x="2282627" y="115489"/>
                </a:lnTo>
                <a:lnTo>
                  <a:pt x="2247675" y="146998"/>
                </a:lnTo>
                <a:lnTo>
                  <a:pt x="2204667" y="177730"/>
                </a:lnTo>
                <a:lnTo>
                  <a:pt x="2153876" y="207623"/>
                </a:lnTo>
                <a:lnTo>
                  <a:pt x="2095576" y="236615"/>
                </a:lnTo>
                <a:lnTo>
                  <a:pt x="2030041" y="264644"/>
                </a:lnTo>
                <a:lnTo>
                  <a:pt x="1957544" y="291646"/>
                </a:lnTo>
                <a:lnTo>
                  <a:pt x="1918771" y="304743"/>
                </a:lnTo>
                <a:lnTo>
                  <a:pt x="1878360" y="317559"/>
                </a:lnTo>
                <a:lnTo>
                  <a:pt x="1836345" y="330088"/>
                </a:lnTo>
                <a:lnTo>
                  <a:pt x="1792761" y="342322"/>
                </a:lnTo>
                <a:lnTo>
                  <a:pt x="1747642" y="354252"/>
                </a:lnTo>
                <a:lnTo>
                  <a:pt x="1701023" y="365871"/>
                </a:lnTo>
                <a:lnTo>
                  <a:pt x="1652936" y="377170"/>
                </a:lnTo>
                <a:lnTo>
                  <a:pt x="1603417" y="388143"/>
                </a:lnTo>
                <a:lnTo>
                  <a:pt x="1552500" y="398782"/>
                </a:lnTo>
                <a:lnTo>
                  <a:pt x="1500219" y="409078"/>
                </a:lnTo>
                <a:lnTo>
                  <a:pt x="1446609" y="419023"/>
                </a:lnTo>
                <a:lnTo>
                  <a:pt x="1391702" y="428611"/>
                </a:lnTo>
                <a:lnTo>
                  <a:pt x="1335535" y="437832"/>
                </a:lnTo>
                <a:lnTo>
                  <a:pt x="1219553" y="455146"/>
                </a:lnTo>
                <a:lnTo>
                  <a:pt x="1098936" y="470903"/>
                </a:lnTo>
                <a:lnTo>
                  <a:pt x="973958" y="485041"/>
                </a:lnTo>
                <a:lnTo>
                  <a:pt x="844892" y="497496"/>
                </a:lnTo>
                <a:lnTo>
                  <a:pt x="712014" y="508206"/>
                </a:lnTo>
                <a:lnTo>
                  <a:pt x="575595" y="517109"/>
                </a:lnTo>
                <a:lnTo>
                  <a:pt x="435911" y="524142"/>
                </a:lnTo>
                <a:lnTo>
                  <a:pt x="293234" y="529244"/>
                </a:lnTo>
                <a:lnTo>
                  <a:pt x="147839" y="532350"/>
                </a:lnTo>
                <a:lnTo>
                  <a:pt x="0" y="533400"/>
                </a:lnTo>
                <a:lnTo>
                  <a:pt x="496950" y="533400"/>
                </a:lnTo>
                <a:lnTo>
                  <a:pt x="571152" y="533136"/>
                </a:lnTo>
                <a:lnTo>
                  <a:pt x="644777" y="532350"/>
                </a:lnTo>
                <a:lnTo>
                  <a:pt x="717791" y="531050"/>
                </a:lnTo>
                <a:lnTo>
                  <a:pt x="861851" y="526938"/>
                </a:lnTo>
                <a:lnTo>
                  <a:pt x="1003057" y="520863"/>
                </a:lnTo>
                <a:lnTo>
                  <a:pt x="1141136" y="512887"/>
                </a:lnTo>
                <a:lnTo>
                  <a:pt x="1275814" y="503073"/>
                </a:lnTo>
                <a:lnTo>
                  <a:pt x="1406816" y="491482"/>
                </a:lnTo>
                <a:lnTo>
                  <a:pt x="1533870" y="478178"/>
                </a:lnTo>
                <a:lnTo>
                  <a:pt x="1656701" y="463223"/>
                </a:lnTo>
                <a:lnTo>
                  <a:pt x="1775035" y="446680"/>
                </a:lnTo>
                <a:lnTo>
                  <a:pt x="1832430" y="437832"/>
                </a:lnTo>
                <a:lnTo>
                  <a:pt x="1888599" y="428611"/>
                </a:lnTo>
                <a:lnTo>
                  <a:pt x="1943506" y="419023"/>
                </a:lnTo>
                <a:lnTo>
                  <a:pt x="1997118" y="409078"/>
                </a:lnTo>
                <a:lnTo>
                  <a:pt x="2049400" y="398782"/>
                </a:lnTo>
                <a:lnTo>
                  <a:pt x="2100319" y="388143"/>
                </a:lnTo>
                <a:lnTo>
                  <a:pt x="2149840" y="377170"/>
                </a:lnTo>
                <a:lnTo>
                  <a:pt x="2197928" y="365871"/>
                </a:lnTo>
                <a:lnTo>
                  <a:pt x="2244550" y="354252"/>
                </a:lnTo>
                <a:lnTo>
                  <a:pt x="2289671" y="342322"/>
                </a:lnTo>
                <a:lnTo>
                  <a:pt x="2333257" y="330088"/>
                </a:lnTo>
                <a:lnTo>
                  <a:pt x="2375274" y="317559"/>
                </a:lnTo>
                <a:lnTo>
                  <a:pt x="2415687" y="304743"/>
                </a:lnTo>
                <a:lnTo>
                  <a:pt x="2454463" y="291646"/>
                </a:lnTo>
                <a:lnTo>
                  <a:pt x="2491567" y="278277"/>
                </a:lnTo>
                <a:lnTo>
                  <a:pt x="2560622" y="250754"/>
                </a:lnTo>
                <a:lnTo>
                  <a:pt x="2622578" y="222236"/>
                </a:lnTo>
                <a:lnTo>
                  <a:pt x="2677162" y="192785"/>
                </a:lnTo>
                <a:lnTo>
                  <a:pt x="2724101" y="162465"/>
                </a:lnTo>
                <a:lnTo>
                  <a:pt x="2763118" y="131337"/>
                </a:lnTo>
                <a:lnTo>
                  <a:pt x="2793943" y="99464"/>
                </a:lnTo>
                <a:lnTo>
                  <a:pt x="2816299" y="66908"/>
                </a:lnTo>
                <a:lnTo>
                  <a:pt x="2833357" y="16932"/>
                </a:lnTo>
                <a:lnTo>
                  <a:pt x="2834513" y="0"/>
                </a:lnTo>
                <a:close/>
              </a:path>
            </a:pathLst>
          </a:custGeom>
          <a:solidFill>
            <a:srgbClr val="2929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5"/>
          <p:cNvSpPr/>
          <p:nvPr/>
        </p:nvSpPr>
        <p:spPr>
          <a:xfrm>
            <a:off x="2644648" y="6096000"/>
            <a:ext cx="5509260" cy="533400"/>
          </a:xfrm>
          <a:custGeom>
            <a:avLst/>
            <a:gdLst/>
            <a:ahLst/>
            <a:cxnLst/>
            <a:rect l="l" t="t" r="r" b="b"/>
            <a:pathLst>
              <a:path w="5509259" h="533400">
                <a:moveTo>
                  <a:pt x="2922651" y="530377"/>
                </a:moveTo>
                <a:lnTo>
                  <a:pt x="2857730" y="528584"/>
                </a:lnTo>
                <a:lnTo>
                  <a:pt x="2793290" y="526388"/>
                </a:lnTo>
                <a:lnTo>
                  <a:pt x="2729359" y="523792"/>
                </a:lnTo>
                <a:lnTo>
                  <a:pt x="2665967" y="520802"/>
                </a:lnTo>
                <a:lnTo>
                  <a:pt x="2603144" y="517423"/>
                </a:lnTo>
                <a:lnTo>
                  <a:pt x="2540917" y="513659"/>
                </a:lnTo>
                <a:lnTo>
                  <a:pt x="2479317" y="509515"/>
                </a:lnTo>
                <a:lnTo>
                  <a:pt x="2418372" y="504997"/>
                </a:lnTo>
                <a:lnTo>
                  <a:pt x="2358113" y="500108"/>
                </a:lnTo>
                <a:lnTo>
                  <a:pt x="2298567" y="494855"/>
                </a:lnTo>
                <a:lnTo>
                  <a:pt x="2239765" y="489241"/>
                </a:lnTo>
                <a:lnTo>
                  <a:pt x="2181735" y="483271"/>
                </a:lnTo>
                <a:lnTo>
                  <a:pt x="2124506" y="476950"/>
                </a:lnTo>
                <a:lnTo>
                  <a:pt x="2068109" y="470284"/>
                </a:lnTo>
                <a:lnTo>
                  <a:pt x="2012571" y="463276"/>
                </a:lnTo>
                <a:lnTo>
                  <a:pt x="1957923" y="455932"/>
                </a:lnTo>
                <a:lnTo>
                  <a:pt x="1904193" y="448257"/>
                </a:lnTo>
                <a:lnTo>
                  <a:pt x="1851411" y="440255"/>
                </a:lnTo>
                <a:lnTo>
                  <a:pt x="1799605" y="431931"/>
                </a:lnTo>
                <a:lnTo>
                  <a:pt x="1748806" y="423291"/>
                </a:lnTo>
                <a:lnTo>
                  <a:pt x="1699042" y="414338"/>
                </a:lnTo>
                <a:lnTo>
                  <a:pt x="1650343" y="405078"/>
                </a:lnTo>
                <a:lnTo>
                  <a:pt x="1602737" y="395515"/>
                </a:lnTo>
                <a:lnTo>
                  <a:pt x="1556254" y="385655"/>
                </a:lnTo>
                <a:lnTo>
                  <a:pt x="1510923" y="375502"/>
                </a:lnTo>
                <a:lnTo>
                  <a:pt x="1466773" y="365061"/>
                </a:lnTo>
                <a:lnTo>
                  <a:pt x="1423834" y="354336"/>
                </a:lnTo>
                <a:lnTo>
                  <a:pt x="1382135" y="343334"/>
                </a:lnTo>
                <a:lnTo>
                  <a:pt x="1341704" y="332058"/>
                </a:lnTo>
                <a:lnTo>
                  <a:pt x="1302572" y="320513"/>
                </a:lnTo>
                <a:lnTo>
                  <a:pt x="1264767" y="308704"/>
                </a:lnTo>
                <a:lnTo>
                  <a:pt x="1228318" y="296637"/>
                </a:lnTo>
                <a:lnTo>
                  <a:pt x="1159607" y="271744"/>
                </a:lnTo>
                <a:lnTo>
                  <a:pt x="1096673" y="245872"/>
                </a:lnTo>
                <a:lnTo>
                  <a:pt x="1039749" y="219062"/>
                </a:lnTo>
                <a:lnTo>
                  <a:pt x="1582674" y="219062"/>
                </a:lnTo>
                <a:lnTo>
                  <a:pt x="585088" y="0"/>
                </a:lnTo>
                <a:lnTo>
                  <a:pt x="0" y="219062"/>
                </a:lnTo>
                <a:lnTo>
                  <a:pt x="542925" y="219062"/>
                </a:lnTo>
                <a:lnTo>
                  <a:pt x="570011" y="232298"/>
                </a:lnTo>
                <a:lnTo>
                  <a:pt x="628517" y="258088"/>
                </a:lnTo>
                <a:lnTo>
                  <a:pt x="692610" y="282943"/>
                </a:lnTo>
                <a:lnTo>
                  <a:pt x="762069" y="306828"/>
                </a:lnTo>
                <a:lnTo>
                  <a:pt x="798739" y="318398"/>
                </a:lnTo>
                <a:lnTo>
                  <a:pt x="836667" y="329712"/>
                </a:lnTo>
                <a:lnTo>
                  <a:pt x="875824" y="340768"/>
                </a:lnTo>
                <a:lnTo>
                  <a:pt x="916182" y="351560"/>
                </a:lnTo>
                <a:lnTo>
                  <a:pt x="957714" y="362086"/>
                </a:lnTo>
                <a:lnTo>
                  <a:pt x="1000390" y="372341"/>
                </a:lnTo>
                <a:lnTo>
                  <a:pt x="1044183" y="382320"/>
                </a:lnTo>
                <a:lnTo>
                  <a:pt x="1089066" y="392020"/>
                </a:lnTo>
                <a:lnTo>
                  <a:pt x="1135009" y="401436"/>
                </a:lnTo>
                <a:lnTo>
                  <a:pt x="1181986" y="410565"/>
                </a:lnTo>
                <a:lnTo>
                  <a:pt x="1229967" y="419402"/>
                </a:lnTo>
                <a:lnTo>
                  <a:pt x="1278926" y="427943"/>
                </a:lnTo>
                <a:lnTo>
                  <a:pt x="1328833" y="436183"/>
                </a:lnTo>
                <a:lnTo>
                  <a:pt x="1379662" y="444120"/>
                </a:lnTo>
                <a:lnTo>
                  <a:pt x="1431384" y="451748"/>
                </a:lnTo>
                <a:lnTo>
                  <a:pt x="1483971" y="459064"/>
                </a:lnTo>
                <a:lnTo>
                  <a:pt x="1537395" y="466063"/>
                </a:lnTo>
                <a:lnTo>
                  <a:pt x="1591628" y="472742"/>
                </a:lnTo>
                <a:lnTo>
                  <a:pt x="1646642" y="479095"/>
                </a:lnTo>
                <a:lnTo>
                  <a:pt x="1702409" y="485120"/>
                </a:lnTo>
                <a:lnTo>
                  <a:pt x="1758900" y="490811"/>
                </a:lnTo>
                <a:lnTo>
                  <a:pt x="1816089" y="496166"/>
                </a:lnTo>
                <a:lnTo>
                  <a:pt x="1873947" y="501178"/>
                </a:lnTo>
                <a:lnTo>
                  <a:pt x="1932446" y="505846"/>
                </a:lnTo>
                <a:lnTo>
                  <a:pt x="1991558" y="510163"/>
                </a:lnTo>
                <a:lnTo>
                  <a:pt x="2051255" y="514127"/>
                </a:lnTo>
                <a:lnTo>
                  <a:pt x="2111509" y="517733"/>
                </a:lnTo>
                <a:lnTo>
                  <a:pt x="2172292" y="520977"/>
                </a:lnTo>
                <a:lnTo>
                  <a:pt x="2233576" y="523855"/>
                </a:lnTo>
                <a:lnTo>
                  <a:pt x="2295333" y="526362"/>
                </a:lnTo>
                <a:lnTo>
                  <a:pt x="2357535" y="528495"/>
                </a:lnTo>
                <a:lnTo>
                  <a:pt x="2420154" y="530250"/>
                </a:lnTo>
                <a:lnTo>
                  <a:pt x="2483161" y="531622"/>
                </a:lnTo>
                <a:lnTo>
                  <a:pt x="2546530" y="532607"/>
                </a:lnTo>
                <a:lnTo>
                  <a:pt x="2610232" y="533201"/>
                </a:lnTo>
                <a:lnTo>
                  <a:pt x="2674239" y="533400"/>
                </a:lnTo>
                <a:lnTo>
                  <a:pt x="3171190" y="533400"/>
                </a:lnTo>
                <a:lnTo>
                  <a:pt x="3245391" y="533136"/>
                </a:lnTo>
                <a:lnTo>
                  <a:pt x="3319016" y="532350"/>
                </a:lnTo>
                <a:lnTo>
                  <a:pt x="3392030" y="531050"/>
                </a:lnTo>
                <a:lnTo>
                  <a:pt x="3464399" y="529244"/>
                </a:lnTo>
                <a:lnTo>
                  <a:pt x="3536090" y="526938"/>
                </a:lnTo>
                <a:lnTo>
                  <a:pt x="3607067" y="524142"/>
                </a:lnTo>
                <a:lnTo>
                  <a:pt x="3677296" y="520863"/>
                </a:lnTo>
                <a:lnTo>
                  <a:pt x="3746743" y="517109"/>
                </a:lnTo>
                <a:lnTo>
                  <a:pt x="3815375" y="512887"/>
                </a:lnTo>
                <a:lnTo>
                  <a:pt x="3883156" y="508206"/>
                </a:lnTo>
                <a:lnTo>
                  <a:pt x="3950053" y="503073"/>
                </a:lnTo>
                <a:lnTo>
                  <a:pt x="4016030" y="497496"/>
                </a:lnTo>
                <a:lnTo>
                  <a:pt x="4081055" y="491482"/>
                </a:lnTo>
                <a:lnTo>
                  <a:pt x="4145093" y="485041"/>
                </a:lnTo>
                <a:lnTo>
                  <a:pt x="4208109" y="478178"/>
                </a:lnTo>
                <a:lnTo>
                  <a:pt x="4270069" y="470903"/>
                </a:lnTo>
                <a:lnTo>
                  <a:pt x="4330940" y="463223"/>
                </a:lnTo>
                <a:lnTo>
                  <a:pt x="4390686" y="455146"/>
                </a:lnTo>
                <a:lnTo>
                  <a:pt x="4449274" y="446680"/>
                </a:lnTo>
                <a:lnTo>
                  <a:pt x="4506669" y="437832"/>
                </a:lnTo>
                <a:lnTo>
                  <a:pt x="4562838" y="428611"/>
                </a:lnTo>
                <a:lnTo>
                  <a:pt x="4617745" y="419023"/>
                </a:lnTo>
                <a:lnTo>
                  <a:pt x="4671357" y="409078"/>
                </a:lnTo>
                <a:lnTo>
                  <a:pt x="4723639" y="398782"/>
                </a:lnTo>
                <a:lnTo>
                  <a:pt x="4774558" y="388143"/>
                </a:lnTo>
                <a:lnTo>
                  <a:pt x="4824079" y="377170"/>
                </a:lnTo>
                <a:lnTo>
                  <a:pt x="4872167" y="365871"/>
                </a:lnTo>
                <a:lnTo>
                  <a:pt x="4918789" y="354252"/>
                </a:lnTo>
                <a:lnTo>
                  <a:pt x="4963910" y="342322"/>
                </a:lnTo>
                <a:lnTo>
                  <a:pt x="5007496" y="330088"/>
                </a:lnTo>
                <a:lnTo>
                  <a:pt x="5049513" y="317559"/>
                </a:lnTo>
                <a:lnTo>
                  <a:pt x="5089926" y="304743"/>
                </a:lnTo>
                <a:lnTo>
                  <a:pt x="5128702" y="291646"/>
                </a:lnTo>
                <a:lnTo>
                  <a:pt x="5165806" y="278277"/>
                </a:lnTo>
                <a:lnTo>
                  <a:pt x="5234861" y="250754"/>
                </a:lnTo>
                <a:lnTo>
                  <a:pt x="5296817" y="222236"/>
                </a:lnTo>
                <a:lnTo>
                  <a:pt x="5351401" y="192785"/>
                </a:lnTo>
                <a:lnTo>
                  <a:pt x="5398340" y="162465"/>
                </a:lnTo>
                <a:lnTo>
                  <a:pt x="5437357" y="131337"/>
                </a:lnTo>
                <a:lnTo>
                  <a:pt x="5468182" y="99464"/>
                </a:lnTo>
                <a:lnTo>
                  <a:pt x="5490538" y="66908"/>
                </a:lnTo>
                <a:lnTo>
                  <a:pt x="5507596" y="16932"/>
                </a:lnTo>
                <a:lnTo>
                  <a:pt x="5508752" y="0"/>
                </a:lnTo>
                <a:lnTo>
                  <a:pt x="5011801" y="0"/>
                </a:lnTo>
                <a:lnTo>
                  <a:pt x="5010645" y="16932"/>
                </a:lnTo>
                <a:lnTo>
                  <a:pt x="5007202" y="33733"/>
                </a:lnTo>
                <a:lnTo>
                  <a:pt x="4983487" y="83267"/>
                </a:lnTo>
                <a:lnTo>
                  <a:pt x="4956866" y="115489"/>
                </a:lnTo>
                <a:lnTo>
                  <a:pt x="4921914" y="146998"/>
                </a:lnTo>
                <a:lnTo>
                  <a:pt x="4878906" y="177730"/>
                </a:lnTo>
                <a:lnTo>
                  <a:pt x="4828115" y="207623"/>
                </a:lnTo>
                <a:lnTo>
                  <a:pt x="4769815" y="236615"/>
                </a:lnTo>
                <a:lnTo>
                  <a:pt x="4704280" y="264644"/>
                </a:lnTo>
                <a:lnTo>
                  <a:pt x="4631783" y="291646"/>
                </a:lnTo>
                <a:lnTo>
                  <a:pt x="4593010" y="304743"/>
                </a:lnTo>
                <a:lnTo>
                  <a:pt x="4552599" y="317559"/>
                </a:lnTo>
                <a:lnTo>
                  <a:pt x="4510584" y="330088"/>
                </a:lnTo>
                <a:lnTo>
                  <a:pt x="4467000" y="342322"/>
                </a:lnTo>
                <a:lnTo>
                  <a:pt x="4421881" y="354252"/>
                </a:lnTo>
                <a:lnTo>
                  <a:pt x="4375262" y="365871"/>
                </a:lnTo>
                <a:lnTo>
                  <a:pt x="4327175" y="377170"/>
                </a:lnTo>
                <a:lnTo>
                  <a:pt x="4277656" y="388143"/>
                </a:lnTo>
                <a:lnTo>
                  <a:pt x="4226739" y="398782"/>
                </a:lnTo>
                <a:lnTo>
                  <a:pt x="4174458" y="409078"/>
                </a:lnTo>
                <a:lnTo>
                  <a:pt x="4120848" y="419023"/>
                </a:lnTo>
                <a:lnTo>
                  <a:pt x="4065941" y="428611"/>
                </a:lnTo>
                <a:lnTo>
                  <a:pt x="4009774" y="437832"/>
                </a:lnTo>
                <a:lnTo>
                  <a:pt x="3952379" y="446680"/>
                </a:lnTo>
                <a:lnTo>
                  <a:pt x="3893792" y="455146"/>
                </a:lnTo>
                <a:lnTo>
                  <a:pt x="3834045" y="463223"/>
                </a:lnTo>
                <a:lnTo>
                  <a:pt x="3773175" y="470903"/>
                </a:lnTo>
                <a:lnTo>
                  <a:pt x="3711214" y="478178"/>
                </a:lnTo>
                <a:lnTo>
                  <a:pt x="3648197" y="485041"/>
                </a:lnTo>
                <a:lnTo>
                  <a:pt x="3584158" y="491482"/>
                </a:lnTo>
                <a:lnTo>
                  <a:pt x="3519131" y="497496"/>
                </a:lnTo>
                <a:lnTo>
                  <a:pt x="3453152" y="503073"/>
                </a:lnTo>
                <a:lnTo>
                  <a:pt x="3386253" y="508206"/>
                </a:lnTo>
                <a:lnTo>
                  <a:pt x="3318469" y="512887"/>
                </a:lnTo>
                <a:lnTo>
                  <a:pt x="3249834" y="517109"/>
                </a:lnTo>
                <a:lnTo>
                  <a:pt x="3180383" y="520863"/>
                </a:lnTo>
                <a:lnTo>
                  <a:pt x="3110150" y="524142"/>
                </a:lnTo>
                <a:lnTo>
                  <a:pt x="3039169" y="526938"/>
                </a:lnTo>
                <a:lnTo>
                  <a:pt x="2967473" y="529244"/>
                </a:lnTo>
                <a:lnTo>
                  <a:pt x="2895099" y="531050"/>
                </a:lnTo>
                <a:lnTo>
                  <a:pt x="2822078" y="532350"/>
                </a:lnTo>
                <a:lnTo>
                  <a:pt x="2748447" y="533136"/>
                </a:lnTo>
                <a:lnTo>
                  <a:pt x="2674239" y="533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6"/>
          <p:cNvSpPr txBox="1"/>
          <p:nvPr/>
        </p:nvSpPr>
        <p:spPr>
          <a:xfrm>
            <a:off x="3127375" y="5508497"/>
            <a:ext cx="27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3333FF"/>
                </a:solidFill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</p:txBody>
      </p:sp>
      <p:sp>
        <p:nvSpPr>
          <p:cNvPr id="63" name="object 17"/>
          <p:cNvSpPr/>
          <p:nvPr/>
        </p:nvSpPr>
        <p:spPr>
          <a:xfrm>
            <a:off x="7696200" y="5562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18"/>
          <p:cNvSpPr/>
          <p:nvPr/>
        </p:nvSpPr>
        <p:spPr>
          <a:xfrm>
            <a:off x="3581400" y="4038600"/>
            <a:ext cx="4876800" cy="1295400"/>
          </a:xfrm>
          <a:custGeom>
            <a:avLst/>
            <a:gdLst/>
            <a:ahLst/>
            <a:cxnLst/>
            <a:rect l="l" t="t" r="r" b="b"/>
            <a:pathLst>
              <a:path w="4876800" h="1295400">
                <a:moveTo>
                  <a:pt x="4876800" y="0"/>
                </a:moveTo>
                <a:lnTo>
                  <a:pt x="0" y="1295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9"/>
          <p:cNvSpPr/>
          <p:nvPr/>
        </p:nvSpPr>
        <p:spPr>
          <a:xfrm>
            <a:off x="3581400" y="4038600"/>
            <a:ext cx="4953000" cy="1295400"/>
          </a:xfrm>
          <a:custGeom>
            <a:avLst/>
            <a:gdLst/>
            <a:ahLst/>
            <a:cxnLst/>
            <a:rect l="l" t="t" r="r" b="b"/>
            <a:pathLst>
              <a:path w="4953000" h="1295400">
                <a:moveTo>
                  <a:pt x="0" y="0"/>
                </a:moveTo>
                <a:lnTo>
                  <a:pt x="4953000" y="1295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0"/>
          <p:cNvSpPr/>
          <p:nvPr/>
        </p:nvSpPr>
        <p:spPr>
          <a:xfrm>
            <a:off x="914400" y="4038600"/>
            <a:ext cx="7620000" cy="1295400"/>
          </a:xfrm>
          <a:custGeom>
            <a:avLst/>
            <a:gdLst/>
            <a:ahLst/>
            <a:cxnLst/>
            <a:rect l="l" t="t" r="r" b="b"/>
            <a:pathLst>
              <a:path w="7620000" h="1295400">
                <a:moveTo>
                  <a:pt x="0" y="1295400"/>
                </a:moveTo>
                <a:lnTo>
                  <a:pt x="7620000" y="1295400"/>
                </a:lnTo>
                <a:lnTo>
                  <a:pt x="76200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1143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7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1606"/>
              </p:ext>
            </p:extLst>
          </p:nvPr>
        </p:nvGraphicFramePr>
        <p:xfrm>
          <a:off x="876300" y="4000500"/>
          <a:ext cx="7623170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819150"/>
                <a:gridCol w="922655"/>
                <a:gridCol w="1002030"/>
                <a:gridCol w="795020"/>
                <a:gridCol w="947419"/>
                <a:gridCol w="1056004"/>
                <a:gridCol w="871854"/>
                <a:gridCol w="903604"/>
                <a:gridCol w="153034"/>
              </a:tblGrid>
              <a:tr h="10604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3333F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35306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42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76200">
                      <a:solidFill>
                        <a:srgbClr val="3333FF"/>
                      </a:solidFill>
                      <a:prstDash val="solid"/>
                    </a:lnR>
                    <a:lnB w="79375">
                      <a:solidFill>
                        <a:srgbClr val="FF003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3333F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86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>
                      <a:solidFill>
                        <a:srgbClr val="3333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0807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3333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92075">
                      <a:solidFill>
                        <a:srgbClr val="33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501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3613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3333FF"/>
                      </a:solidFill>
                      <a:prstDash val="solid"/>
                    </a:lnR>
                    <a:lnB w="79375">
                      <a:solidFill>
                        <a:srgbClr val="FF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265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59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76200">
                      <a:solidFill>
                        <a:srgbClr val="3333FF"/>
                      </a:solidFill>
                      <a:prstDash val="solid"/>
                    </a:lnL>
                    <a:lnR w="84200">
                      <a:solidFill>
                        <a:srgbClr val="FF0033"/>
                      </a:solidFill>
                      <a:prstDash val="solid"/>
                    </a:lnR>
                    <a:lnB w="79375">
                      <a:solidFill>
                        <a:srgbClr val="FF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385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71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84200">
                      <a:solidFill>
                        <a:srgbClr val="FF0033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79375">
                      <a:solidFill>
                        <a:srgbClr val="FF003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210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104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2540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212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3333FF"/>
                      </a:solidFill>
                      <a:prstDash val="solid"/>
                    </a:lnR>
                    <a:lnB w="76200">
                      <a:solidFill>
                        <a:srgbClr val="3333FF"/>
                      </a:solidFill>
                      <a:prstDash val="solid"/>
                    </a:lnB>
                  </a:tcPr>
                </a:tc>
              </a:tr>
              <a:tr h="96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3333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92075">
                      <a:solidFill>
                        <a:srgbClr val="3333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92075">
                      <a:solidFill>
                        <a:srgbClr val="3333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3333FF"/>
                      </a:solidFill>
                      <a:prstDash val="solid"/>
                    </a:lnR>
                    <a:lnT w="79375">
                      <a:solidFill>
                        <a:srgbClr val="FF0033"/>
                      </a:solidFill>
                      <a:prstDash val="solid"/>
                    </a:lnT>
                    <a:lnB w="92075">
                      <a:solidFill>
                        <a:srgbClr val="3333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3333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9375">
                      <a:solidFill>
                        <a:srgbClr val="FF0033"/>
                      </a:solidFill>
                      <a:prstDash val="solid"/>
                    </a:lnT>
                    <a:lnB w="92075">
                      <a:solidFill>
                        <a:srgbClr val="3333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33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33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3333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3333FF"/>
                      </a:solidFill>
                      <a:prstDash val="solid"/>
                    </a:lnR>
                    <a:lnB w="76200">
                      <a:solidFill>
                        <a:srgbClr val="3333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8" name="Slide Number Placeholder 21"/>
          <p:cNvSpPr txBox="1">
            <a:spLocks/>
          </p:cNvSpPr>
          <p:nvPr/>
        </p:nvSpPr>
        <p:spPr>
          <a:xfrm>
            <a:off x="152400" y="1653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F6CC2E-0952-46E3-A4FF-496E8066A69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0" name="object 7"/>
          <p:cNvSpPr txBox="1">
            <a:spLocks/>
          </p:cNvSpPr>
          <p:nvPr/>
        </p:nvSpPr>
        <p:spPr>
          <a:xfrm>
            <a:off x="279400" y="1726060"/>
            <a:ext cx="3149600" cy="41101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accent2"/>
                </a:solidFill>
                <a:latin typeface="Sylfaen" panose="010A0502050306030303" pitchFamily="18" charset="0"/>
                <a:ea typeface="+mj-ea"/>
                <a:cs typeface="+mj-cs"/>
              </a:defRPr>
            </a:lvl1pPr>
          </a:lstStyle>
          <a:p>
            <a:pPr marL="469900" marR="5080" indent="-457200">
              <a:lnSpc>
                <a:spcPts val="3100"/>
              </a:lnSpc>
              <a:spcBef>
                <a:spcPts val="225"/>
              </a:spcBef>
              <a:buClr>
                <a:schemeClr val="tx2"/>
              </a:buClr>
              <a:buSzPct val="94230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lang="en-US" sz="2800" b="1" u="sng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Looking </a:t>
            </a:r>
            <a:r>
              <a:rPr lang="en-US" sz="2800" b="1" u="sng" spc="16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left:</a:t>
            </a:r>
            <a:endParaRPr lang="en-US" sz="2800" b="1" u="sng" spc="16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2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3100" y="457200"/>
            <a:ext cx="624522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85" dirty="0"/>
              <a:t>Binary </a:t>
            </a:r>
            <a:r>
              <a:rPr sz="5000" spc="-225" dirty="0"/>
              <a:t>Search</a:t>
            </a:r>
            <a:r>
              <a:rPr sz="5000" spc="-615" dirty="0"/>
              <a:t> </a:t>
            </a:r>
            <a:r>
              <a:rPr lang="en-US" sz="5000" spc="-190" dirty="0" smtClean="0"/>
              <a:t>algorithm</a:t>
            </a:r>
            <a:endParaRPr sz="5000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3" name="object 7"/>
          <p:cNvSpPr txBox="1">
            <a:spLocks/>
          </p:cNvSpPr>
          <p:nvPr/>
        </p:nvSpPr>
        <p:spPr>
          <a:xfrm>
            <a:off x="279400" y="1726060"/>
            <a:ext cx="3149600" cy="41101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accent2"/>
                </a:solidFill>
                <a:latin typeface="Sylfaen" panose="010A0502050306030303" pitchFamily="18" charset="0"/>
                <a:ea typeface="+mj-ea"/>
                <a:cs typeface="+mj-cs"/>
              </a:defRPr>
            </a:lvl1pPr>
          </a:lstStyle>
          <a:p>
            <a:pPr marL="469900" marR="5080" indent="-457200">
              <a:lnSpc>
                <a:spcPts val="3100"/>
              </a:lnSpc>
              <a:spcBef>
                <a:spcPts val="225"/>
              </a:spcBef>
              <a:buClr>
                <a:schemeClr val="tx2"/>
              </a:buClr>
              <a:buSzPct val="94230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lang="en-US" sz="2800" b="1" u="sng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Looking </a:t>
            </a:r>
            <a:r>
              <a:rPr lang="en-US" sz="2800" b="1" u="sng" spc="16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right:</a:t>
            </a:r>
            <a:endParaRPr lang="en-US" sz="2800" b="1" u="sng" spc="16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bject 8"/>
          <p:cNvSpPr txBox="1"/>
          <p:nvPr/>
        </p:nvSpPr>
        <p:spPr>
          <a:xfrm>
            <a:off x="688340" y="2331542"/>
            <a:ext cx="7240270" cy="12915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69900" marR="5080" indent="-457200">
              <a:lnSpc>
                <a:spcPts val="3100"/>
              </a:lnSpc>
              <a:spcBef>
                <a:spcPts val="225"/>
              </a:spcBef>
              <a:buClr>
                <a:schemeClr val="tx2"/>
              </a:buClr>
              <a:buSzPct val="9423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sz="26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6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indices</a:t>
            </a:r>
            <a:r>
              <a:rPr sz="2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600" spc="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z="26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600" spc="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sz="2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z="26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6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sz="26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sz="26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26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26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6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520"/>
              </a:spcBef>
              <a:buClr>
                <a:schemeClr val="tx2"/>
              </a:buClr>
              <a:buSzPct val="9423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sz="2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sz="2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14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2600" spc="7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600" spc="-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sz="2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1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sz="2600" spc="-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6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1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sz="2600" spc="-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600" spc="-1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3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Slide Number Placeholder 21"/>
          <p:cNvSpPr txBox="1">
            <a:spLocks/>
          </p:cNvSpPr>
          <p:nvPr/>
        </p:nvSpPr>
        <p:spPr>
          <a:xfrm>
            <a:off x="152400" y="1653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F6CC2E-0952-46E3-A4FF-496E8066A69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" name="object 9"/>
          <p:cNvSpPr/>
          <p:nvPr/>
        </p:nvSpPr>
        <p:spPr>
          <a:xfrm>
            <a:off x="914400" y="3992626"/>
            <a:ext cx="7315200" cy="1108075"/>
          </a:xfrm>
          <a:custGeom>
            <a:avLst/>
            <a:gdLst/>
            <a:ahLst/>
            <a:cxnLst/>
            <a:rect l="l" t="t" r="r" b="b"/>
            <a:pathLst>
              <a:path w="7315200" h="1108075">
                <a:moveTo>
                  <a:pt x="0" y="1108075"/>
                </a:moveTo>
                <a:lnTo>
                  <a:pt x="7315200" y="1108075"/>
                </a:lnTo>
                <a:lnTo>
                  <a:pt x="7315200" y="0"/>
                </a:lnTo>
                <a:lnTo>
                  <a:pt x="0" y="0"/>
                </a:lnTo>
                <a:lnTo>
                  <a:pt x="0" y="11080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0"/>
          <p:cNvSpPr/>
          <p:nvPr/>
        </p:nvSpPr>
        <p:spPr>
          <a:xfrm>
            <a:off x="4475226" y="4006850"/>
            <a:ext cx="0" cy="1082675"/>
          </a:xfrm>
          <a:custGeom>
            <a:avLst/>
            <a:gdLst/>
            <a:ahLst/>
            <a:cxnLst/>
            <a:rect l="l" t="t" r="r" b="b"/>
            <a:pathLst>
              <a:path h="1082675">
                <a:moveTo>
                  <a:pt x="0" y="0"/>
                </a:moveTo>
                <a:lnTo>
                  <a:pt x="0" y="10826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1"/>
          <p:cNvSpPr/>
          <p:nvPr/>
        </p:nvSpPr>
        <p:spPr>
          <a:xfrm>
            <a:off x="2655951" y="3970401"/>
            <a:ext cx="0" cy="1127125"/>
          </a:xfrm>
          <a:custGeom>
            <a:avLst/>
            <a:gdLst/>
            <a:ahLst/>
            <a:cxnLst/>
            <a:rect l="l" t="t" r="r" b="b"/>
            <a:pathLst>
              <a:path h="1127125">
                <a:moveTo>
                  <a:pt x="0" y="0"/>
                </a:moveTo>
                <a:lnTo>
                  <a:pt x="0" y="11271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2"/>
          <p:cNvSpPr/>
          <p:nvPr/>
        </p:nvSpPr>
        <p:spPr>
          <a:xfrm>
            <a:off x="6454775" y="3970401"/>
            <a:ext cx="0" cy="1146175"/>
          </a:xfrm>
          <a:custGeom>
            <a:avLst/>
            <a:gdLst/>
            <a:ahLst/>
            <a:cxnLst/>
            <a:rect l="l" t="t" r="r" b="b"/>
            <a:pathLst>
              <a:path h="1146175">
                <a:moveTo>
                  <a:pt x="0" y="0"/>
                </a:moveTo>
                <a:lnTo>
                  <a:pt x="0" y="11461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3"/>
          <p:cNvSpPr/>
          <p:nvPr/>
        </p:nvSpPr>
        <p:spPr>
          <a:xfrm>
            <a:off x="1733550" y="4006850"/>
            <a:ext cx="0" cy="1082675"/>
          </a:xfrm>
          <a:custGeom>
            <a:avLst/>
            <a:gdLst/>
            <a:ahLst/>
            <a:cxnLst/>
            <a:rect l="l" t="t" r="r" b="b"/>
            <a:pathLst>
              <a:path h="1082675">
                <a:moveTo>
                  <a:pt x="0" y="0"/>
                </a:moveTo>
                <a:lnTo>
                  <a:pt x="0" y="10826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4"/>
          <p:cNvSpPr/>
          <p:nvPr/>
        </p:nvSpPr>
        <p:spPr>
          <a:xfrm>
            <a:off x="3500501" y="3970401"/>
            <a:ext cx="0" cy="1127125"/>
          </a:xfrm>
          <a:custGeom>
            <a:avLst/>
            <a:gdLst/>
            <a:ahLst/>
            <a:cxnLst/>
            <a:rect l="l" t="t" r="r" b="b"/>
            <a:pathLst>
              <a:path h="1127125">
                <a:moveTo>
                  <a:pt x="0" y="0"/>
                </a:moveTo>
                <a:lnTo>
                  <a:pt x="0" y="11271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5"/>
          <p:cNvSpPr/>
          <p:nvPr/>
        </p:nvSpPr>
        <p:spPr>
          <a:xfrm>
            <a:off x="5399151" y="3976623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3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6"/>
          <p:cNvSpPr/>
          <p:nvPr/>
        </p:nvSpPr>
        <p:spPr>
          <a:xfrm>
            <a:off x="7326376" y="3992626"/>
            <a:ext cx="0" cy="1123950"/>
          </a:xfrm>
          <a:custGeom>
            <a:avLst/>
            <a:gdLst/>
            <a:ahLst/>
            <a:cxnLst/>
            <a:rect l="l" t="t" r="r" b="b"/>
            <a:pathLst>
              <a:path h="1123950">
                <a:moveTo>
                  <a:pt x="0" y="0"/>
                </a:moveTo>
                <a:lnTo>
                  <a:pt x="0" y="11239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7"/>
          <p:cNvSpPr txBox="1"/>
          <p:nvPr/>
        </p:nvSpPr>
        <p:spPr>
          <a:xfrm>
            <a:off x="1213815" y="433959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18"/>
          <p:cNvSpPr txBox="1"/>
          <p:nvPr/>
        </p:nvSpPr>
        <p:spPr>
          <a:xfrm>
            <a:off x="2044445" y="4339590"/>
            <a:ext cx="6020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  <a:tab pos="1841500" algn="l"/>
                <a:tab pos="2755900" algn="l"/>
                <a:tab pos="3670300" algn="l"/>
                <a:tab pos="4585335" algn="l"/>
                <a:tab pos="5499735" algn="l"/>
              </a:tabLst>
            </a:pPr>
            <a:r>
              <a:rPr sz="2400" b="1" spc="-10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4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5</a:t>
            </a:r>
            <a:r>
              <a:rPr sz="2400" b="1" spc="-5" dirty="0">
                <a:latin typeface="Arial"/>
                <a:cs typeface="Arial"/>
              </a:rPr>
              <a:t>9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7</a:t>
            </a:r>
            <a:r>
              <a:rPr sz="2400" b="1" spc="-5" dirty="0">
                <a:latin typeface="Arial"/>
                <a:cs typeface="Arial"/>
              </a:rPr>
              <a:t>1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8</a:t>
            </a:r>
            <a:r>
              <a:rPr sz="2400" b="1" spc="-5" dirty="0">
                <a:latin typeface="Arial"/>
                <a:cs typeface="Arial"/>
              </a:rPr>
              <a:t>6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10</a:t>
            </a:r>
            <a:r>
              <a:rPr sz="2400" b="1" spc="-5" dirty="0">
                <a:latin typeface="Arial"/>
                <a:cs typeface="Arial"/>
              </a:rPr>
              <a:t>4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212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19"/>
          <p:cNvSpPr/>
          <p:nvPr/>
        </p:nvSpPr>
        <p:spPr>
          <a:xfrm>
            <a:off x="762000" y="3902075"/>
            <a:ext cx="7620000" cy="1295400"/>
          </a:xfrm>
          <a:custGeom>
            <a:avLst/>
            <a:gdLst/>
            <a:ahLst/>
            <a:cxnLst/>
            <a:rect l="l" t="t" r="r" b="b"/>
            <a:pathLst>
              <a:path w="7620000" h="1295400">
                <a:moveTo>
                  <a:pt x="0" y="1295400"/>
                </a:moveTo>
                <a:lnTo>
                  <a:pt x="7620000" y="1295400"/>
                </a:lnTo>
                <a:lnTo>
                  <a:pt x="76200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762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0"/>
          <p:cNvSpPr/>
          <p:nvPr/>
        </p:nvSpPr>
        <p:spPr>
          <a:xfrm>
            <a:off x="3533775" y="3992626"/>
            <a:ext cx="914400" cy="1085850"/>
          </a:xfrm>
          <a:custGeom>
            <a:avLst/>
            <a:gdLst/>
            <a:ahLst/>
            <a:cxnLst/>
            <a:rect l="l" t="t" r="r" b="b"/>
            <a:pathLst>
              <a:path w="914400" h="1085850">
                <a:moveTo>
                  <a:pt x="0" y="1085850"/>
                </a:moveTo>
                <a:lnTo>
                  <a:pt x="914400" y="1085850"/>
                </a:lnTo>
                <a:lnTo>
                  <a:pt x="914400" y="0"/>
                </a:lnTo>
                <a:lnTo>
                  <a:pt x="0" y="0"/>
                </a:lnTo>
                <a:lnTo>
                  <a:pt x="0" y="1085850"/>
                </a:lnTo>
                <a:close/>
              </a:path>
            </a:pathLst>
          </a:custGeom>
          <a:ln w="7620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1"/>
          <p:cNvSpPr txBox="1"/>
          <p:nvPr/>
        </p:nvSpPr>
        <p:spPr>
          <a:xfrm>
            <a:off x="1172870" y="5437442"/>
            <a:ext cx="24892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3333FF"/>
                </a:solidFill>
                <a:latin typeface="Arial"/>
                <a:cs typeface="Arial"/>
              </a:rPr>
              <a:t>F</a:t>
            </a:r>
            <a:endParaRPr sz="3200">
              <a:latin typeface="Arial"/>
              <a:cs typeface="Arial"/>
            </a:endParaRPr>
          </a:p>
        </p:txBody>
      </p:sp>
      <p:sp>
        <p:nvSpPr>
          <p:cNvPr id="34" name="object 22"/>
          <p:cNvSpPr txBox="1"/>
          <p:nvPr/>
        </p:nvSpPr>
        <p:spPr>
          <a:xfrm>
            <a:off x="7652384" y="5386197"/>
            <a:ext cx="27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3333FF"/>
                </a:solidFill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</p:txBody>
      </p:sp>
      <p:sp>
        <p:nvSpPr>
          <p:cNvPr id="35" name="object 23"/>
          <p:cNvSpPr txBox="1"/>
          <p:nvPr/>
        </p:nvSpPr>
        <p:spPr>
          <a:xfrm>
            <a:off x="3813175" y="5386197"/>
            <a:ext cx="3644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0033"/>
                </a:solidFill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36" name="object 24"/>
          <p:cNvSpPr/>
          <p:nvPr/>
        </p:nvSpPr>
        <p:spPr>
          <a:xfrm>
            <a:off x="3059429" y="5943600"/>
            <a:ext cx="2338705" cy="533400"/>
          </a:xfrm>
          <a:custGeom>
            <a:avLst/>
            <a:gdLst/>
            <a:ahLst/>
            <a:cxnLst/>
            <a:rect l="l" t="t" r="r" b="b"/>
            <a:pathLst>
              <a:path w="2338704" h="533400">
                <a:moveTo>
                  <a:pt x="1903857" y="219062"/>
                </a:moveTo>
                <a:lnTo>
                  <a:pt x="1506346" y="219062"/>
                </a:lnTo>
                <a:lnTo>
                  <a:pt x="1479028" y="235603"/>
                </a:lnTo>
                <a:lnTo>
                  <a:pt x="1449874" y="251798"/>
                </a:lnTo>
                <a:lnTo>
                  <a:pt x="1386236" y="283109"/>
                </a:lnTo>
                <a:lnTo>
                  <a:pt x="1315776" y="312924"/>
                </a:lnTo>
                <a:lnTo>
                  <a:pt x="1278095" y="327249"/>
                </a:lnTo>
                <a:lnTo>
                  <a:pt x="1238839" y="341172"/>
                </a:lnTo>
                <a:lnTo>
                  <a:pt x="1198049" y="354687"/>
                </a:lnTo>
                <a:lnTo>
                  <a:pt x="1155770" y="367782"/>
                </a:lnTo>
                <a:lnTo>
                  <a:pt x="1112044" y="380451"/>
                </a:lnTo>
                <a:lnTo>
                  <a:pt x="1066913" y="392683"/>
                </a:lnTo>
                <a:lnTo>
                  <a:pt x="1020423" y="404470"/>
                </a:lnTo>
                <a:lnTo>
                  <a:pt x="972614" y="415803"/>
                </a:lnTo>
                <a:lnTo>
                  <a:pt x="923531" y="426673"/>
                </a:lnTo>
                <a:lnTo>
                  <a:pt x="873216" y="437071"/>
                </a:lnTo>
                <a:lnTo>
                  <a:pt x="821713" y="446988"/>
                </a:lnTo>
                <a:lnTo>
                  <a:pt x="769064" y="456416"/>
                </a:lnTo>
                <a:lnTo>
                  <a:pt x="715313" y="465345"/>
                </a:lnTo>
                <a:lnTo>
                  <a:pt x="660503" y="473767"/>
                </a:lnTo>
                <a:lnTo>
                  <a:pt x="604676" y="481673"/>
                </a:lnTo>
                <a:lnTo>
                  <a:pt x="547877" y="489053"/>
                </a:lnTo>
                <a:lnTo>
                  <a:pt x="490147" y="495900"/>
                </a:lnTo>
                <a:lnTo>
                  <a:pt x="431531" y="502203"/>
                </a:lnTo>
                <a:lnTo>
                  <a:pt x="372071" y="507955"/>
                </a:lnTo>
                <a:lnTo>
                  <a:pt x="311810" y="513146"/>
                </a:lnTo>
                <a:lnTo>
                  <a:pt x="250791" y="517767"/>
                </a:lnTo>
                <a:lnTo>
                  <a:pt x="189057" y="521809"/>
                </a:lnTo>
                <a:lnTo>
                  <a:pt x="126652" y="525264"/>
                </a:lnTo>
                <a:lnTo>
                  <a:pt x="0" y="530377"/>
                </a:lnTo>
                <a:lnTo>
                  <a:pt x="61752" y="531967"/>
                </a:lnTo>
                <a:lnTo>
                  <a:pt x="184672" y="533399"/>
                </a:lnTo>
                <a:lnTo>
                  <a:pt x="306543" y="532541"/>
                </a:lnTo>
                <a:lnTo>
                  <a:pt x="427041" y="529447"/>
                </a:lnTo>
                <a:lnTo>
                  <a:pt x="545842" y="524170"/>
                </a:lnTo>
                <a:lnTo>
                  <a:pt x="662622" y="516763"/>
                </a:lnTo>
                <a:lnTo>
                  <a:pt x="777056" y="507278"/>
                </a:lnTo>
                <a:lnTo>
                  <a:pt x="833293" y="501774"/>
                </a:lnTo>
                <a:lnTo>
                  <a:pt x="888821" y="495770"/>
                </a:lnTo>
                <a:lnTo>
                  <a:pt x="943601" y="489273"/>
                </a:lnTo>
                <a:lnTo>
                  <a:pt x="997593" y="482290"/>
                </a:lnTo>
                <a:lnTo>
                  <a:pt x="1050755" y="474828"/>
                </a:lnTo>
                <a:lnTo>
                  <a:pt x="1103048" y="466892"/>
                </a:lnTo>
                <a:lnTo>
                  <a:pt x="1154430" y="458491"/>
                </a:lnTo>
                <a:lnTo>
                  <a:pt x="1204861" y="449629"/>
                </a:lnTo>
                <a:lnTo>
                  <a:pt x="1254301" y="440315"/>
                </a:lnTo>
                <a:lnTo>
                  <a:pt x="1302709" y="430554"/>
                </a:lnTo>
                <a:lnTo>
                  <a:pt x="1350044" y="420353"/>
                </a:lnTo>
                <a:lnTo>
                  <a:pt x="1396267" y="409719"/>
                </a:lnTo>
                <a:lnTo>
                  <a:pt x="1441337" y="398658"/>
                </a:lnTo>
                <a:lnTo>
                  <a:pt x="1485212" y="387178"/>
                </a:lnTo>
                <a:lnTo>
                  <a:pt x="1527854" y="375284"/>
                </a:lnTo>
                <a:lnTo>
                  <a:pt x="1569220" y="362983"/>
                </a:lnTo>
                <a:lnTo>
                  <a:pt x="1609271" y="350282"/>
                </a:lnTo>
                <a:lnTo>
                  <a:pt x="1647966" y="337188"/>
                </a:lnTo>
                <a:lnTo>
                  <a:pt x="1685265" y="323706"/>
                </a:lnTo>
                <a:lnTo>
                  <a:pt x="1721127" y="309845"/>
                </a:lnTo>
                <a:lnTo>
                  <a:pt x="1788378" y="281008"/>
                </a:lnTo>
                <a:lnTo>
                  <a:pt x="1849396" y="250729"/>
                </a:lnTo>
                <a:lnTo>
                  <a:pt x="1877466" y="235066"/>
                </a:lnTo>
                <a:lnTo>
                  <a:pt x="1903857" y="219062"/>
                </a:lnTo>
                <a:close/>
              </a:path>
              <a:path w="2338704" h="533400">
                <a:moveTo>
                  <a:pt x="1870074" y="0"/>
                </a:moveTo>
                <a:lnTo>
                  <a:pt x="1072007" y="219062"/>
                </a:lnTo>
                <a:lnTo>
                  <a:pt x="2338197" y="219062"/>
                </a:lnTo>
                <a:lnTo>
                  <a:pt x="1870074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5"/>
          <p:cNvSpPr/>
          <p:nvPr/>
        </p:nvSpPr>
        <p:spPr>
          <a:xfrm>
            <a:off x="990600" y="5943600"/>
            <a:ext cx="2267585" cy="533400"/>
          </a:xfrm>
          <a:custGeom>
            <a:avLst/>
            <a:gdLst/>
            <a:ahLst/>
            <a:cxnLst/>
            <a:rect l="l" t="t" r="r" b="b"/>
            <a:pathLst>
              <a:path w="2267585" h="533400">
                <a:moveTo>
                  <a:pt x="397509" y="0"/>
                </a:moveTo>
                <a:lnTo>
                  <a:pt x="0" y="0"/>
                </a:lnTo>
                <a:lnTo>
                  <a:pt x="1350" y="20459"/>
                </a:lnTo>
                <a:lnTo>
                  <a:pt x="12008" y="60781"/>
                </a:lnTo>
                <a:lnTo>
                  <a:pt x="32954" y="100213"/>
                </a:lnTo>
                <a:lnTo>
                  <a:pt x="63799" y="138645"/>
                </a:lnTo>
                <a:lnTo>
                  <a:pt x="104156" y="175965"/>
                </a:lnTo>
                <a:lnTo>
                  <a:pt x="153637" y="212065"/>
                </a:lnTo>
                <a:lnTo>
                  <a:pt x="211856" y="246833"/>
                </a:lnTo>
                <a:lnTo>
                  <a:pt x="278424" y="280158"/>
                </a:lnTo>
                <a:lnTo>
                  <a:pt x="314718" y="296246"/>
                </a:lnTo>
                <a:lnTo>
                  <a:pt x="352954" y="311931"/>
                </a:lnTo>
                <a:lnTo>
                  <a:pt x="393084" y="327201"/>
                </a:lnTo>
                <a:lnTo>
                  <a:pt x="435058" y="342041"/>
                </a:lnTo>
                <a:lnTo>
                  <a:pt x="478830" y="356437"/>
                </a:lnTo>
                <a:lnTo>
                  <a:pt x="524350" y="370377"/>
                </a:lnTo>
                <a:lnTo>
                  <a:pt x="571570" y="383845"/>
                </a:lnTo>
                <a:lnTo>
                  <a:pt x="620441" y="396828"/>
                </a:lnTo>
                <a:lnTo>
                  <a:pt x="670915" y="409313"/>
                </a:lnTo>
                <a:lnTo>
                  <a:pt x="722944" y="421285"/>
                </a:lnTo>
                <a:lnTo>
                  <a:pt x="776479" y="432731"/>
                </a:lnTo>
                <a:lnTo>
                  <a:pt x="831472" y="443636"/>
                </a:lnTo>
                <a:lnTo>
                  <a:pt x="887874" y="453988"/>
                </a:lnTo>
                <a:lnTo>
                  <a:pt x="945636" y="463772"/>
                </a:lnTo>
                <a:lnTo>
                  <a:pt x="1004712" y="472975"/>
                </a:lnTo>
                <a:lnTo>
                  <a:pt x="1065051" y="481582"/>
                </a:lnTo>
                <a:lnTo>
                  <a:pt x="1126605" y="489580"/>
                </a:lnTo>
                <a:lnTo>
                  <a:pt x="1189327" y="496955"/>
                </a:lnTo>
                <a:lnTo>
                  <a:pt x="1253167" y="503693"/>
                </a:lnTo>
                <a:lnTo>
                  <a:pt x="1318077" y="509780"/>
                </a:lnTo>
                <a:lnTo>
                  <a:pt x="1384009" y="515203"/>
                </a:lnTo>
                <a:lnTo>
                  <a:pt x="1450915" y="519948"/>
                </a:lnTo>
                <a:lnTo>
                  <a:pt x="1518745" y="524001"/>
                </a:lnTo>
                <a:lnTo>
                  <a:pt x="1587452" y="527347"/>
                </a:lnTo>
                <a:lnTo>
                  <a:pt x="1656987" y="529974"/>
                </a:lnTo>
                <a:lnTo>
                  <a:pt x="1727301" y="531868"/>
                </a:lnTo>
                <a:lnTo>
                  <a:pt x="1798346" y="533014"/>
                </a:lnTo>
                <a:lnTo>
                  <a:pt x="1870075" y="533400"/>
                </a:lnTo>
                <a:lnTo>
                  <a:pt x="2267585" y="533400"/>
                </a:lnTo>
                <a:lnTo>
                  <a:pt x="2195856" y="533014"/>
                </a:lnTo>
                <a:lnTo>
                  <a:pt x="2124811" y="531868"/>
                </a:lnTo>
                <a:lnTo>
                  <a:pt x="2054497" y="529974"/>
                </a:lnTo>
                <a:lnTo>
                  <a:pt x="1984962" y="527347"/>
                </a:lnTo>
                <a:lnTo>
                  <a:pt x="1916255" y="524001"/>
                </a:lnTo>
                <a:lnTo>
                  <a:pt x="1848425" y="519948"/>
                </a:lnTo>
                <a:lnTo>
                  <a:pt x="1781519" y="515203"/>
                </a:lnTo>
                <a:lnTo>
                  <a:pt x="1715587" y="509780"/>
                </a:lnTo>
                <a:lnTo>
                  <a:pt x="1650677" y="503693"/>
                </a:lnTo>
                <a:lnTo>
                  <a:pt x="1586837" y="496955"/>
                </a:lnTo>
                <a:lnTo>
                  <a:pt x="1524115" y="489580"/>
                </a:lnTo>
                <a:lnTo>
                  <a:pt x="1462561" y="481582"/>
                </a:lnTo>
                <a:lnTo>
                  <a:pt x="1402222" y="472975"/>
                </a:lnTo>
                <a:lnTo>
                  <a:pt x="1343146" y="463772"/>
                </a:lnTo>
                <a:lnTo>
                  <a:pt x="1285384" y="453988"/>
                </a:lnTo>
                <a:lnTo>
                  <a:pt x="1228982" y="443636"/>
                </a:lnTo>
                <a:lnTo>
                  <a:pt x="1173989" y="432731"/>
                </a:lnTo>
                <a:lnTo>
                  <a:pt x="1120454" y="421285"/>
                </a:lnTo>
                <a:lnTo>
                  <a:pt x="1068425" y="409313"/>
                </a:lnTo>
                <a:lnTo>
                  <a:pt x="1017951" y="396828"/>
                </a:lnTo>
                <a:lnTo>
                  <a:pt x="969080" y="383845"/>
                </a:lnTo>
                <a:lnTo>
                  <a:pt x="921860" y="370377"/>
                </a:lnTo>
                <a:lnTo>
                  <a:pt x="876340" y="356437"/>
                </a:lnTo>
                <a:lnTo>
                  <a:pt x="832568" y="342041"/>
                </a:lnTo>
                <a:lnTo>
                  <a:pt x="790594" y="327201"/>
                </a:lnTo>
                <a:lnTo>
                  <a:pt x="750464" y="311931"/>
                </a:lnTo>
                <a:lnTo>
                  <a:pt x="712228" y="296246"/>
                </a:lnTo>
                <a:lnTo>
                  <a:pt x="675934" y="280158"/>
                </a:lnTo>
                <a:lnTo>
                  <a:pt x="609366" y="246833"/>
                </a:lnTo>
                <a:lnTo>
                  <a:pt x="551147" y="212065"/>
                </a:lnTo>
                <a:lnTo>
                  <a:pt x="501666" y="175965"/>
                </a:lnTo>
                <a:lnTo>
                  <a:pt x="461309" y="138645"/>
                </a:lnTo>
                <a:lnTo>
                  <a:pt x="430464" y="100213"/>
                </a:lnTo>
                <a:lnTo>
                  <a:pt x="409518" y="60781"/>
                </a:lnTo>
                <a:lnTo>
                  <a:pt x="398860" y="20459"/>
                </a:lnTo>
                <a:lnTo>
                  <a:pt x="397509" y="0"/>
                </a:lnTo>
                <a:close/>
              </a:path>
            </a:pathLst>
          </a:custGeom>
          <a:solidFill>
            <a:srgbClr val="2929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6"/>
          <p:cNvSpPr/>
          <p:nvPr/>
        </p:nvSpPr>
        <p:spPr>
          <a:xfrm>
            <a:off x="990600" y="5943600"/>
            <a:ext cx="4407535" cy="533400"/>
          </a:xfrm>
          <a:custGeom>
            <a:avLst/>
            <a:gdLst/>
            <a:ahLst/>
            <a:cxnLst/>
            <a:rect l="l" t="t" r="r" b="b"/>
            <a:pathLst>
              <a:path w="4407535" h="533400">
                <a:moveTo>
                  <a:pt x="2068830" y="530377"/>
                </a:moveTo>
                <a:lnTo>
                  <a:pt x="2132449" y="528123"/>
                </a:lnTo>
                <a:lnTo>
                  <a:pt x="2195482" y="525264"/>
                </a:lnTo>
                <a:lnTo>
                  <a:pt x="2257887" y="521809"/>
                </a:lnTo>
                <a:lnTo>
                  <a:pt x="2319621" y="517767"/>
                </a:lnTo>
                <a:lnTo>
                  <a:pt x="2380640" y="513146"/>
                </a:lnTo>
                <a:lnTo>
                  <a:pt x="2440901" y="507955"/>
                </a:lnTo>
                <a:lnTo>
                  <a:pt x="2500361" y="502203"/>
                </a:lnTo>
                <a:lnTo>
                  <a:pt x="2558977" y="495900"/>
                </a:lnTo>
                <a:lnTo>
                  <a:pt x="2616707" y="489053"/>
                </a:lnTo>
                <a:lnTo>
                  <a:pt x="2673506" y="481673"/>
                </a:lnTo>
                <a:lnTo>
                  <a:pt x="2729333" y="473767"/>
                </a:lnTo>
                <a:lnTo>
                  <a:pt x="2784143" y="465345"/>
                </a:lnTo>
                <a:lnTo>
                  <a:pt x="2837894" y="456416"/>
                </a:lnTo>
                <a:lnTo>
                  <a:pt x="2890543" y="446988"/>
                </a:lnTo>
                <a:lnTo>
                  <a:pt x="2942046" y="437071"/>
                </a:lnTo>
                <a:lnTo>
                  <a:pt x="2992361" y="426673"/>
                </a:lnTo>
                <a:lnTo>
                  <a:pt x="3041444" y="415803"/>
                </a:lnTo>
                <a:lnTo>
                  <a:pt x="3089253" y="404470"/>
                </a:lnTo>
                <a:lnTo>
                  <a:pt x="3135743" y="392683"/>
                </a:lnTo>
                <a:lnTo>
                  <a:pt x="3180874" y="380451"/>
                </a:lnTo>
                <a:lnTo>
                  <a:pt x="3224600" y="367782"/>
                </a:lnTo>
                <a:lnTo>
                  <a:pt x="3266879" y="354687"/>
                </a:lnTo>
                <a:lnTo>
                  <a:pt x="3307669" y="341172"/>
                </a:lnTo>
                <a:lnTo>
                  <a:pt x="3346925" y="327249"/>
                </a:lnTo>
                <a:lnTo>
                  <a:pt x="3384606" y="312924"/>
                </a:lnTo>
                <a:lnTo>
                  <a:pt x="3420667" y="298208"/>
                </a:lnTo>
                <a:lnTo>
                  <a:pt x="3487759" y="267636"/>
                </a:lnTo>
                <a:lnTo>
                  <a:pt x="3547858" y="235603"/>
                </a:lnTo>
                <a:lnTo>
                  <a:pt x="3575177" y="219062"/>
                </a:lnTo>
                <a:lnTo>
                  <a:pt x="3140837" y="219062"/>
                </a:lnTo>
                <a:lnTo>
                  <a:pt x="3938904" y="0"/>
                </a:lnTo>
                <a:lnTo>
                  <a:pt x="4407027" y="219062"/>
                </a:lnTo>
                <a:lnTo>
                  <a:pt x="3972687" y="219062"/>
                </a:lnTo>
                <a:lnTo>
                  <a:pt x="3945902" y="235292"/>
                </a:lnTo>
                <a:lnTo>
                  <a:pt x="3887134" y="266717"/>
                </a:lnTo>
                <a:lnTo>
                  <a:pt x="3821711" y="296713"/>
                </a:lnTo>
                <a:lnTo>
                  <a:pt x="3749965" y="325217"/>
                </a:lnTo>
                <a:lnTo>
                  <a:pt x="3711825" y="338891"/>
                </a:lnTo>
                <a:lnTo>
                  <a:pt x="3672228" y="352169"/>
                </a:lnTo>
                <a:lnTo>
                  <a:pt x="3631216" y="365044"/>
                </a:lnTo>
                <a:lnTo>
                  <a:pt x="3588832" y="377508"/>
                </a:lnTo>
                <a:lnTo>
                  <a:pt x="3545116" y="389553"/>
                </a:lnTo>
                <a:lnTo>
                  <a:pt x="3500109" y="401171"/>
                </a:lnTo>
                <a:lnTo>
                  <a:pt x="3453854" y="412356"/>
                </a:lnTo>
                <a:lnTo>
                  <a:pt x="3406392" y="423099"/>
                </a:lnTo>
                <a:lnTo>
                  <a:pt x="3357764" y="433392"/>
                </a:lnTo>
                <a:lnTo>
                  <a:pt x="3308012" y="443229"/>
                </a:lnTo>
                <a:lnTo>
                  <a:pt x="3257177" y="452600"/>
                </a:lnTo>
                <a:lnTo>
                  <a:pt x="3205302" y="461500"/>
                </a:lnTo>
                <a:lnTo>
                  <a:pt x="3152426" y="469919"/>
                </a:lnTo>
                <a:lnTo>
                  <a:pt x="3098593" y="477851"/>
                </a:lnTo>
                <a:lnTo>
                  <a:pt x="3043844" y="485287"/>
                </a:lnTo>
                <a:lnTo>
                  <a:pt x="2988219" y="492220"/>
                </a:lnTo>
                <a:lnTo>
                  <a:pt x="2931761" y="498643"/>
                </a:lnTo>
                <a:lnTo>
                  <a:pt x="2874510" y="504548"/>
                </a:lnTo>
                <a:lnTo>
                  <a:pt x="2816510" y="509926"/>
                </a:lnTo>
                <a:lnTo>
                  <a:pt x="2757800" y="514771"/>
                </a:lnTo>
                <a:lnTo>
                  <a:pt x="2698423" y="519074"/>
                </a:lnTo>
                <a:lnTo>
                  <a:pt x="2638421" y="522829"/>
                </a:lnTo>
                <a:lnTo>
                  <a:pt x="2577833" y="526027"/>
                </a:lnTo>
                <a:lnTo>
                  <a:pt x="2516703" y="528661"/>
                </a:lnTo>
                <a:lnTo>
                  <a:pt x="2455072" y="530722"/>
                </a:lnTo>
                <a:lnTo>
                  <a:pt x="2392980" y="532205"/>
                </a:lnTo>
                <a:lnTo>
                  <a:pt x="2330471" y="533099"/>
                </a:lnTo>
                <a:lnTo>
                  <a:pt x="2267585" y="533400"/>
                </a:lnTo>
                <a:lnTo>
                  <a:pt x="1870075" y="533400"/>
                </a:lnTo>
                <a:lnTo>
                  <a:pt x="1798346" y="533014"/>
                </a:lnTo>
                <a:lnTo>
                  <a:pt x="1727301" y="531868"/>
                </a:lnTo>
                <a:lnTo>
                  <a:pt x="1656987" y="529974"/>
                </a:lnTo>
                <a:lnTo>
                  <a:pt x="1587452" y="527347"/>
                </a:lnTo>
                <a:lnTo>
                  <a:pt x="1518745" y="524001"/>
                </a:lnTo>
                <a:lnTo>
                  <a:pt x="1450915" y="519948"/>
                </a:lnTo>
                <a:lnTo>
                  <a:pt x="1384009" y="515203"/>
                </a:lnTo>
                <a:lnTo>
                  <a:pt x="1318077" y="509780"/>
                </a:lnTo>
                <a:lnTo>
                  <a:pt x="1253167" y="503693"/>
                </a:lnTo>
                <a:lnTo>
                  <a:pt x="1189327" y="496955"/>
                </a:lnTo>
                <a:lnTo>
                  <a:pt x="1126605" y="489580"/>
                </a:lnTo>
                <a:lnTo>
                  <a:pt x="1065051" y="481582"/>
                </a:lnTo>
                <a:lnTo>
                  <a:pt x="1004712" y="472975"/>
                </a:lnTo>
                <a:lnTo>
                  <a:pt x="945636" y="463772"/>
                </a:lnTo>
                <a:lnTo>
                  <a:pt x="887874" y="453988"/>
                </a:lnTo>
                <a:lnTo>
                  <a:pt x="831472" y="443636"/>
                </a:lnTo>
                <a:lnTo>
                  <a:pt x="776479" y="432731"/>
                </a:lnTo>
                <a:lnTo>
                  <a:pt x="722944" y="421285"/>
                </a:lnTo>
                <a:lnTo>
                  <a:pt x="670915" y="409313"/>
                </a:lnTo>
                <a:lnTo>
                  <a:pt x="620441" y="396828"/>
                </a:lnTo>
                <a:lnTo>
                  <a:pt x="571570" y="383845"/>
                </a:lnTo>
                <a:lnTo>
                  <a:pt x="524350" y="370377"/>
                </a:lnTo>
                <a:lnTo>
                  <a:pt x="478830" y="356437"/>
                </a:lnTo>
                <a:lnTo>
                  <a:pt x="435058" y="342041"/>
                </a:lnTo>
                <a:lnTo>
                  <a:pt x="393084" y="327201"/>
                </a:lnTo>
                <a:lnTo>
                  <a:pt x="352954" y="311931"/>
                </a:lnTo>
                <a:lnTo>
                  <a:pt x="314718" y="296246"/>
                </a:lnTo>
                <a:lnTo>
                  <a:pt x="278424" y="280158"/>
                </a:lnTo>
                <a:lnTo>
                  <a:pt x="211856" y="246833"/>
                </a:lnTo>
                <a:lnTo>
                  <a:pt x="153637" y="212065"/>
                </a:lnTo>
                <a:lnTo>
                  <a:pt x="104156" y="175965"/>
                </a:lnTo>
                <a:lnTo>
                  <a:pt x="63799" y="138645"/>
                </a:lnTo>
                <a:lnTo>
                  <a:pt x="32954" y="100213"/>
                </a:lnTo>
                <a:lnTo>
                  <a:pt x="12008" y="60781"/>
                </a:lnTo>
                <a:lnTo>
                  <a:pt x="1350" y="20459"/>
                </a:lnTo>
                <a:lnTo>
                  <a:pt x="0" y="0"/>
                </a:lnTo>
                <a:lnTo>
                  <a:pt x="397509" y="0"/>
                </a:lnTo>
                <a:lnTo>
                  <a:pt x="398860" y="20459"/>
                </a:lnTo>
                <a:lnTo>
                  <a:pt x="402879" y="40725"/>
                </a:lnTo>
                <a:lnTo>
                  <a:pt x="418729" y="80615"/>
                </a:lnTo>
                <a:lnTo>
                  <a:pt x="444673" y="119561"/>
                </a:lnTo>
                <a:lnTo>
                  <a:pt x="480322" y="157451"/>
                </a:lnTo>
                <a:lnTo>
                  <a:pt x="525290" y="194175"/>
                </a:lnTo>
                <a:lnTo>
                  <a:pt x="579189" y="229622"/>
                </a:lnTo>
                <a:lnTo>
                  <a:pt x="641630" y="263683"/>
                </a:lnTo>
                <a:lnTo>
                  <a:pt x="712228" y="296246"/>
                </a:lnTo>
                <a:lnTo>
                  <a:pt x="750464" y="311931"/>
                </a:lnTo>
                <a:lnTo>
                  <a:pt x="790594" y="327201"/>
                </a:lnTo>
                <a:lnTo>
                  <a:pt x="832568" y="342041"/>
                </a:lnTo>
                <a:lnTo>
                  <a:pt x="876340" y="356437"/>
                </a:lnTo>
                <a:lnTo>
                  <a:pt x="921860" y="370377"/>
                </a:lnTo>
                <a:lnTo>
                  <a:pt x="969080" y="383845"/>
                </a:lnTo>
                <a:lnTo>
                  <a:pt x="1017951" y="396828"/>
                </a:lnTo>
                <a:lnTo>
                  <a:pt x="1068425" y="409313"/>
                </a:lnTo>
                <a:lnTo>
                  <a:pt x="1120454" y="421285"/>
                </a:lnTo>
                <a:lnTo>
                  <a:pt x="1173989" y="432731"/>
                </a:lnTo>
                <a:lnTo>
                  <a:pt x="1228982" y="443636"/>
                </a:lnTo>
                <a:lnTo>
                  <a:pt x="1285384" y="453988"/>
                </a:lnTo>
                <a:lnTo>
                  <a:pt x="1343146" y="463772"/>
                </a:lnTo>
                <a:lnTo>
                  <a:pt x="1402222" y="472975"/>
                </a:lnTo>
                <a:lnTo>
                  <a:pt x="1462561" y="481582"/>
                </a:lnTo>
                <a:lnTo>
                  <a:pt x="1524115" y="489580"/>
                </a:lnTo>
                <a:lnTo>
                  <a:pt x="1586837" y="496955"/>
                </a:lnTo>
                <a:lnTo>
                  <a:pt x="1650677" y="503693"/>
                </a:lnTo>
                <a:lnTo>
                  <a:pt x="1715587" y="509780"/>
                </a:lnTo>
                <a:lnTo>
                  <a:pt x="1781519" y="515203"/>
                </a:lnTo>
                <a:lnTo>
                  <a:pt x="1848425" y="519948"/>
                </a:lnTo>
                <a:lnTo>
                  <a:pt x="1916255" y="524001"/>
                </a:lnTo>
                <a:lnTo>
                  <a:pt x="1984962" y="527347"/>
                </a:lnTo>
                <a:lnTo>
                  <a:pt x="2054497" y="529974"/>
                </a:lnTo>
                <a:lnTo>
                  <a:pt x="2124811" y="531868"/>
                </a:lnTo>
                <a:lnTo>
                  <a:pt x="2195856" y="533014"/>
                </a:lnTo>
                <a:lnTo>
                  <a:pt x="2267585" y="533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7"/>
          <p:cNvSpPr txBox="1"/>
          <p:nvPr/>
        </p:nvSpPr>
        <p:spPr>
          <a:xfrm>
            <a:off x="4804028" y="5356097"/>
            <a:ext cx="27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3333FF"/>
                </a:solidFill>
                <a:latin typeface="Arial"/>
                <a:cs typeface="Arial"/>
              </a:rPr>
              <a:t>F</a:t>
            </a:r>
            <a:endParaRPr sz="3200">
              <a:latin typeface="Arial"/>
              <a:cs typeface="Arial"/>
            </a:endParaRPr>
          </a:p>
        </p:txBody>
      </p:sp>
      <p:sp>
        <p:nvSpPr>
          <p:cNvPr id="40" name="object 28"/>
          <p:cNvSpPr/>
          <p:nvPr/>
        </p:nvSpPr>
        <p:spPr>
          <a:xfrm>
            <a:off x="990600" y="54102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9"/>
          <p:cNvSpPr/>
          <p:nvPr/>
        </p:nvSpPr>
        <p:spPr>
          <a:xfrm>
            <a:off x="762000" y="3886200"/>
            <a:ext cx="7620000" cy="1295400"/>
          </a:xfrm>
          <a:custGeom>
            <a:avLst/>
            <a:gdLst/>
            <a:ahLst/>
            <a:cxnLst/>
            <a:rect l="l" t="t" r="r" b="b"/>
            <a:pathLst>
              <a:path w="7620000" h="1295400">
                <a:moveTo>
                  <a:pt x="0" y="1295400"/>
                </a:moveTo>
                <a:lnTo>
                  <a:pt x="7620000" y="1295400"/>
                </a:lnTo>
                <a:lnTo>
                  <a:pt x="76200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1143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0"/>
          <p:cNvSpPr/>
          <p:nvPr/>
        </p:nvSpPr>
        <p:spPr>
          <a:xfrm>
            <a:off x="762000" y="3962400"/>
            <a:ext cx="3676650" cy="1295400"/>
          </a:xfrm>
          <a:custGeom>
            <a:avLst/>
            <a:gdLst/>
            <a:ahLst/>
            <a:cxnLst/>
            <a:rect l="l" t="t" r="r" b="b"/>
            <a:pathLst>
              <a:path w="3676650" h="1295400">
                <a:moveTo>
                  <a:pt x="3676396" y="0"/>
                </a:moveTo>
                <a:lnTo>
                  <a:pt x="0" y="1295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1"/>
          <p:cNvSpPr/>
          <p:nvPr/>
        </p:nvSpPr>
        <p:spPr>
          <a:xfrm>
            <a:off x="762000" y="3962400"/>
            <a:ext cx="3733800" cy="1295400"/>
          </a:xfrm>
          <a:custGeom>
            <a:avLst/>
            <a:gdLst/>
            <a:ahLst/>
            <a:cxnLst/>
            <a:rect l="l" t="t" r="r" b="b"/>
            <a:pathLst>
              <a:path w="3733800" h="1295400">
                <a:moveTo>
                  <a:pt x="0" y="0"/>
                </a:moveTo>
                <a:lnTo>
                  <a:pt x="3733800" y="1295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2"/>
          <p:cNvSpPr/>
          <p:nvPr/>
        </p:nvSpPr>
        <p:spPr>
          <a:xfrm>
            <a:off x="4343400" y="3886200"/>
            <a:ext cx="3962400" cy="1295400"/>
          </a:xfrm>
          <a:custGeom>
            <a:avLst/>
            <a:gdLst/>
            <a:ahLst/>
            <a:cxnLst/>
            <a:rect l="l" t="t" r="r" b="b"/>
            <a:pathLst>
              <a:path w="3962400" h="1295400">
                <a:moveTo>
                  <a:pt x="0" y="1295400"/>
                </a:moveTo>
                <a:lnTo>
                  <a:pt x="3962400" y="1295400"/>
                </a:lnTo>
                <a:lnTo>
                  <a:pt x="39624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762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706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457200"/>
            <a:ext cx="808228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85" dirty="0"/>
              <a:t>Binary </a:t>
            </a:r>
            <a:r>
              <a:rPr sz="5000" spc="-225" dirty="0"/>
              <a:t>Search </a:t>
            </a:r>
            <a:r>
              <a:rPr sz="5000" spc="-254" dirty="0" smtClean="0"/>
              <a:t>Example</a:t>
            </a:r>
            <a:r>
              <a:rPr lang="en-US" sz="5000" spc="-254" dirty="0" smtClean="0"/>
              <a:t> - Found</a:t>
            </a:r>
            <a:endParaRPr sz="5000" dirty="0"/>
          </a:p>
        </p:txBody>
      </p:sp>
      <p:sp>
        <p:nvSpPr>
          <p:cNvPr id="8" name="object 8"/>
          <p:cNvSpPr/>
          <p:nvPr/>
        </p:nvSpPr>
        <p:spPr>
          <a:xfrm>
            <a:off x="3500501" y="2111375"/>
            <a:ext cx="0" cy="1127125"/>
          </a:xfrm>
          <a:custGeom>
            <a:avLst/>
            <a:gdLst/>
            <a:ahLst/>
            <a:cxnLst/>
            <a:rect l="l" t="t" r="r" b="b"/>
            <a:pathLst>
              <a:path h="1127125">
                <a:moveTo>
                  <a:pt x="0" y="0"/>
                </a:moveTo>
                <a:lnTo>
                  <a:pt x="0" y="11271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2043176"/>
            <a:ext cx="7620000" cy="1295400"/>
          </a:xfrm>
          <a:custGeom>
            <a:avLst/>
            <a:gdLst/>
            <a:ahLst/>
            <a:cxnLst/>
            <a:rect l="l" t="t" r="r" b="b"/>
            <a:pathLst>
              <a:path w="7620000" h="1295400">
                <a:moveTo>
                  <a:pt x="0" y="1295400"/>
                </a:moveTo>
                <a:lnTo>
                  <a:pt x="7620000" y="1295400"/>
                </a:lnTo>
                <a:lnTo>
                  <a:pt x="76200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762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95350" y="2095500"/>
          <a:ext cx="7317102" cy="1108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/>
                <a:gridCol w="922655"/>
                <a:gridCol w="1796415"/>
                <a:gridCol w="947420"/>
                <a:gridCol w="1056004"/>
                <a:gridCol w="871854"/>
                <a:gridCol w="903604"/>
              </a:tblGrid>
              <a:tr h="1108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334010">
                        <a:lnSpc>
                          <a:spcPct val="100000"/>
                        </a:lnSpc>
                        <a:tabLst>
                          <a:tab pos="1248410" algn="l"/>
                        </a:tabLst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42	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59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4200">
                      <a:solidFill>
                        <a:srgbClr val="FF0033"/>
                      </a:solidFill>
                      <a:prstDash val="solid"/>
                    </a:lnR>
                    <a:lnT w="76200">
                      <a:solidFill>
                        <a:srgbClr val="FF0033"/>
                      </a:solidFill>
                      <a:prstDash val="solid"/>
                    </a:lnT>
                    <a:lnB w="79375">
                      <a:solidFill>
                        <a:srgbClr val="FF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36703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71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84200">
                      <a:solidFill>
                        <a:srgbClr val="FF0033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33"/>
                      </a:solidFill>
                      <a:prstDash val="solid"/>
                    </a:lnT>
                    <a:lnB w="79375">
                      <a:solidFill>
                        <a:srgbClr val="FF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33401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86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92405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104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23495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212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127375" y="4901641"/>
            <a:ext cx="2475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Looking for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42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0170" y="3526612"/>
            <a:ext cx="274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3333FF"/>
                </a:solidFill>
                <a:latin typeface="Arial"/>
                <a:cs typeface="Arial"/>
              </a:rPr>
              <a:t>F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52384" y="3526612"/>
            <a:ext cx="274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3333FF"/>
                </a:solidFill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3175" y="3526612"/>
            <a:ext cx="3651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" dirty="0">
                <a:solidFill>
                  <a:srgbClr val="FF0033"/>
                </a:solidFill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457200"/>
            <a:ext cx="808228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85" dirty="0"/>
              <a:t>Binary </a:t>
            </a:r>
            <a:r>
              <a:rPr sz="5000" spc="-225" dirty="0"/>
              <a:t>Search </a:t>
            </a:r>
            <a:r>
              <a:rPr sz="5000" spc="-254" dirty="0" smtClean="0"/>
              <a:t>Example</a:t>
            </a:r>
            <a:r>
              <a:rPr lang="en-US" sz="5000" spc="-254" dirty="0"/>
              <a:t> - </a:t>
            </a:r>
            <a:r>
              <a:rPr lang="en-US" sz="5000" spc="-254" dirty="0" smtClean="0"/>
              <a:t>Found</a:t>
            </a:r>
            <a:endParaRPr sz="5000" dirty="0"/>
          </a:p>
        </p:txBody>
      </p:sp>
      <p:sp>
        <p:nvSpPr>
          <p:cNvPr id="8" name="object 8"/>
          <p:cNvSpPr/>
          <p:nvPr/>
        </p:nvSpPr>
        <p:spPr>
          <a:xfrm>
            <a:off x="914400" y="2133600"/>
            <a:ext cx="7315200" cy="1108075"/>
          </a:xfrm>
          <a:custGeom>
            <a:avLst/>
            <a:gdLst/>
            <a:ahLst/>
            <a:cxnLst/>
            <a:rect l="l" t="t" r="r" b="b"/>
            <a:pathLst>
              <a:path w="7315200" h="1108075">
                <a:moveTo>
                  <a:pt x="0" y="1108075"/>
                </a:moveTo>
                <a:lnTo>
                  <a:pt x="7315200" y="1108075"/>
                </a:lnTo>
                <a:lnTo>
                  <a:pt x="7315200" y="0"/>
                </a:lnTo>
                <a:lnTo>
                  <a:pt x="0" y="0"/>
                </a:lnTo>
                <a:lnTo>
                  <a:pt x="0" y="11080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5951" y="2111375"/>
            <a:ext cx="0" cy="1127125"/>
          </a:xfrm>
          <a:custGeom>
            <a:avLst/>
            <a:gdLst/>
            <a:ahLst/>
            <a:cxnLst/>
            <a:rect l="l" t="t" r="r" b="b"/>
            <a:pathLst>
              <a:path h="1127125">
                <a:moveTo>
                  <a:pt x="0" y="0"/>
                </a:moveTo>
                <a:lnTo>
                  <a:pt x="0" y="11271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33550" y="2147951"/>
            <a:ext cx="0" cy="1082675"/>
          </a:xfrm>
          <a:custGeom>
            <a:avLst/>
            <a:gdLst/>
            <a:ahLst/>
            <a:cxnLst/>
            <a:rect l="l" t="t" r="r" b="b"/>
            <a:pathLst>
              <a:path h="1082675">
                <a:moveTo>
                  <a:pt x="0" y="0"/>
                </a:moveTo>
                <a:lnTo>
                  <a:pt x="0" y="10826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0501" y="2111375"/>
            <a:ext cx="0" cy="1127125"/>
          </a:xfrm>
          <a:custGeom>
            <a:avLst/>
            <a:gdLst/>
            <a:ahLst/>
            <a:cxnLst/>
            <a:rect l="l" t="t" r="r" b="b"/>
            <a:pathLst>
              <a:path h="1127125">
                <a:moveTo>
                  <a:pt x="0" y="0"/>
                </a:moveTo>
                <a:lnTo>
                  <a:pt x="0" y="11271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33450" y="2480309"/>
            <a:ext cx="767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76476" y="2480309"/>
            <a:ext cx="6453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100"/>
              </a:spcBef>
              <a:tabLst>
                <a:tab pos="1195070" algn="l"/>
                <a:tab pos="2109470" algn="l"/>
                <a:tab pos="3023870" algn="l"/>
                <a:tab pos="3938270" algn="l"/>
                <a:tab pos="4853305" algn="l"/>
                <a:tab pos="5767705" algn="l"/>
              </a:tabLst>
            </a:pPr>
            <a:r>
              <a:rPr sz="2400" b="1" spc="-5" dirty="0">
                <a:latin typeface="Arial"/>
                <a:cs typeface="Arial"/>
              </a:rPr>
              <a:t>12	42	59	71	86	104	</a:t>
            </a:r>
            <a:r>
              <a:rPr sz="2400" b="1" spc="-10" dirty="0">
                <a:latin typeface="Arial"/>
                <a:cs typeface="Arial"/>
              </a:rPr>
              <a:t>212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38376" y="2133600"/>
            <a:ext cx="914400" cy="1085850"/>
          </a:xfrm>
          <a:custGeom>
            <a:avLst/>
            <a:gdLst/>
            <a:ahLst/>
            <a:cxnLst/>
            <a:rect l="l" t="t" r="r" b="b"/>
            <a:pathLst>
              <a:path w="914400" h="1085850">
                <a:moveTo>
                  <a:pt x="0" y="1085850"/>
                </a:moveTo>
                <a:lnTo>
                  <a:pt x="914400" y="1085850"/>
                </a:lnTo>
                <a:lnTo>
                  <a:pt x="914400" y="0"/>
                </a:lnTo>
                <a:lnTo>
                  <a:pt x="0" y="0"/>
                </a:lnTo>
                <a:lnTo>
                  <a:pt x="0" y="1085850"/>
                </a:lnTo>
                <a:close/>
              </a:path>
            </a:pathLst>
          </a:custGeom>
          <a:ln w="7620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29000" y="2057400"/>
            <a:ext cx="4876800" cy="1295400"/>
          </a:xfrm>
          <a:custGeom>
            <a:avLst/>
            <a:gdLst/>
            <a:ahLst/>
            <a:cxnLst/>
            <a:rect l="l" t="t" r="r" b="b"/>
            <a:pathLst>
              <a:path w="4876800" h="1295400">
                <a:moveTo>
                  <a:pt x="4876800" y="0"/>
                </a:moveTo>
                <a:lnTo>
                  <a:pt x="0" y="1295400"/>
                </a:lnTo>
              </a:path>
            </a:pathLst>
          </a:custGeom>
          <a:ln w="5715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29000" y="2057400"/>
            <a:ext cx="4953000" cy="1295400"/>
          </a:xfrm>
          <a:custGeom>
            <a:avLst/>
            <a:gdLst/>
            <a:ahLst/>
            <a:cxnLst/>
            <a:rect l="l" t="t" r="r" b="b"/>
            <a:pathLst>
              <a:path w="4953000" h="1295400">
                <a:moveTo>
                  <a:pt x="0" y="0"/>
                </a:moveTo>
                <a:lnTo>
                  <a:pt x="4953000" y="1295400"/>
                </a:lnTo>
              </a:path>
            </a:pathLst>
          </a:custGeom>
          <a:ln w="5715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4862" y="2043176"/>
            <a:ext cx="2819400" cy="1295400"/>
          </a:xfrm>
          <a:custGeom>
            <a:avLst/>
            <a:gdLst/>
            <a:ahLst/>
            <a:cxnLst/>
            <a:rect l="l" t="t" r="r" b="b"/>
            <a:pathLst>
              <a:path w="2819400" h="1295400">
                <a:moveTo>
                  <a:pt x="0" y="1295400"/>
                </a:moveTo>
                <a:lnTo>
                  <a:pt x="2819400" y="1295400"/>
                </a:lnTo>
                <a:lnTo>
                  <a:pt x="28194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762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45844" y="3450412"/>
            <a:ext cx="4457700" cy="1827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50265" algn="l"/>
                <a:tab pos="1946275" algn="l"/>
              </a:tabLst>
            </a:pPr>
            <a:r>
              <a:rPr sz="3200" b="1" dirty="0">
                <a:solidFill>
                  <a:srgbClr val="3333FF"/>
                </a:solidFill>
                <a:latin typeface="Arial"/>
                <a:cs typeface="Arial"/>
              </a:rPr>
              <a:t>F	</a:t>
            </a:r>
            <a:r>
              <a:rPr sz="3200" b="1" spc="5" dirty="0">
                <a:solidFill>
                  <a:srgbClr val="FF0033"/>
                </a:solidFill>
                <a:latin typeface="Arial"/>
                <a:cs typeface="Arial"/>
              </a:rPr>
              <a:t>M	</a:t>
            </a:r>
            <a:r>
              <a:rPr sz="3200" b="1" dirty="0">
                <a:solidFill>
                  <a:srgbClr val="3333FF"/>
                </a:solidFill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1993900">
              <a:lnSpc>
                <a:spcPct val="100000"/>
              </a:lnSpc>
              <a:spcBef>
                <a:spcPts val="2840"/>
              </a:spcBef>
            </a:pPr>
            <a:r>
              <a:rPr sz="2800" b="1" spc="-5" dirty="0">
                <a:latin typeface="Arial"/>
                <a:cs typeface="Arial"/>
              </a:rPr>
              <a:t>Looking for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42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381000"/>
            <a:ext cx="808228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85" dirty="0"/>
              <a:t>Binary </a:t>
            </a:r>
            <a:r>
              <a:rPr sz="5000" spc="-225" dirty="0"/>
              <a:t>Search </a:t>
            </a:r>
            <a:r>
              <a:rPr sz="5000" spc="-254" dirty="0" smtClean="0"/>
              <a:t>Example</a:t>
            </a:r>
            <a:r>
              <a:rPr lang="en-US" sz="5000" spc="-254" dirty="0"/>
              <a:t> - </a:t>
            </a:r>
            <a:r>
              <a:rPr lang="en-US" sz="5000" spc="-254" dirty="0" smtClean="0"/>
              <a:t>Found</a:t>
            </a:r>
            <a:endParaRPr sz="5000" dirty="0"/>
          </a:p>
        </p:txBody>
      </p:sp>
      <p:sp>
        <p:nvSpPr>
          <p:cNvPr id="8" name="object 8"/>
          <p:cNvSpPr/>
          <p:nvPr/>
        </p:nvSpPr>
        <p:spPr>
          <a:xfrm>
            <a:off x="914400" y="2133600"/>
            <a:ext cx="7315200" cy="1108075"/>
          </a:xfrm>
          <a:custGeom>
            <a:avLst/>
            <a:gdLst/>
            <a:ahLst/>
            <a:cxnLst/>
            <a:rect l="l" t="t" r="r" b="b"/>
            <a:pathLst>
              <a:path w="7315200" h="1108075">
                <a:moveTo>
                  <a:pt x="0" y="1108075"/>
                </a:moveTo>
                <a:lnTo>
                  <a:pt x="7315200" y="1108075"/>
                </a:lnTo>
                <a:lnTo>
                  <a:pt x="7315200" y="0"/>
                </a:lnTo>
                <a:lnTo>
                  <a:pt x="0" y="0"/>
                </a:lnTo>
                <a:lnTo>
                  <a:pt x="0" y="11080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75226" y="2147951"/>
            <a:ext cx="0" cy="1082675"/>
          </a:xfrm>
          <a:custGeom>
            <a:avLst/>
            <a:gdLst/>
            <a:ahLst/>
            <a:cxnLst/>
            <a:rect l="l" t="t" r="r" b="b"/>
            <a:pathLst>
              <a:path h="1082675">
                <a:moveTo>
                  <a:pt x="0" y="0"/>
                </a:moveTo>
                <a:lnTo>
                  <a:pt x="0" y="10826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55951" y="2111375"/>
            <a:ext cx="0" cy="1127125"/>
          </a:xfrm>
          <a:custGeom>
            <a:avLst/>
            <a:gdLst/>
            <a:ahLst/>
            <a:cxnLst/>
            <a:rect l="l" t="t" r="r" b="b"/>
            <a:pathLst>
              <a:path h="1127125">
                <a:moveTo>
                  <a:pt x="0" y="0"/>
                </a:moveTo>
                <a:lnTo>
                  <a:pt x="0" y="11271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54775" y="2111375"/>
            <a:ext cx="0" cy="1146175"/>
          </a:xfrm>
          <a:custGeom>
            <a:avLst/>
            <a:gdLst/>
            <a:ahLst/>
            <a:cxnLst/>
            <a:rect l="l" t="t" r="r" b="b"/>
            <a:pathLst>
              <a:path h="1146175">
                <a:moveTo>
                  <a:pt x="0" y="0"/>
                </a:moveTo>
                <a:lnTo>
                  <a:pt x="0" y="11461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3550" y="2147951"/>
            <a:ext cx="0" cy="1082675"/>
          </a:xfrm>
          <a:custGeom>
            <a:avLst/>
            <a:gdLst/>
            <a:ahLst/>
            <a:cxnLst/>
            <a:rect l="l" t="t" r="r" b="b"/>
            <a:pathLst>
              <a:path h="1082675">
                <a:moveTo>
                  <a:pt x="0" y="0"/>
                </a:moveTo>
                <a:lnTo>
                  <a:pt x="0" y="10826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0501" y="2111375"/>
            <a:ext cx="0" cy="1127125"/>
          </a:xfrm>
          <a:custGeom>
            <a:avLst/>
            <a:gdLst/>
            <a:ahLst/>
            <a:cxnLst/>
            <a:rect l="l" t="t" r="r" b="b"/>
            <a:pathLst>
              <a:path h="1127125">
                <a:moveTo>
                  <a:pt x="0" y="0"/>
                </a:moveTo>
                <a:lnTo>
                  <a:pt x="0" y="11271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9151" y="2117725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3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26376" y="2133600"/>
            <a:ext cx="0" cy="1123950"/>
          </a:xfrm>
          <a:custGeom>
            <a:avLst/>
            <a:gdLst/>
            <a:ahLst/>
            <a:cxnLst/>
            <a:rect l="l" t="t" r="r" b="b"/>
            <a:pathLst>
              <a:path h="1123950">
                <a:moveTo>
                  <a:pt x="0" y="0"/>
                </a:moveTo>
                <a:lnTo>
                  <a:pt x="0" y="11239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13815" y="248030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44445" y="2480309"/>
            <a:ext cx="6020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  <a:tab pos="1841500" algn="l"/>
                <a:tab pos="2755900" algn="l"/>
                <a:tab pos="3670300" algn="l"/>
                <a:tab pos="4585335" algn="l"/>
                <a:tab pos="5499735" algn="l"/>
              </a:tabLst>
            </a:pPr>
            <a:r>
              <a:rPr sz="2400" b="1" spc="-10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4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5</a:t>
            </a:r>
            <a:r>
              <a:rPr sz="2400" b="1" spc="-5" dirty="0">
                <a:latin typeface="Arial"/>
                <a:cs typeface="Arial"/>
              </a:rPr>
              <a:t>9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7</a:t>
            </a:r>
            <a:r>
              <a:rPr sz="2400" b="1" spc="-5" dirty="0">
                <a:latin typeface="Arial"/>
                <a:cs typeface="Arial"/>
              </a:rPr>
              <a:t>1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8</a:t>
            </a:r>
            <a:r>
              <a:rPr sz="2400" b="1" spc="-5" dirty="0">
                <a:latin typeface="Arial"/>
                <a:cs typeface="Arial"/>
              </a:rPr>
              <a:t>6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10</a:t>
            </a:r>
            <a:r>
              <a:rPr sz="2400" b="1" spc="-5" dirty="0">
                <a:latin typeface="Arial"/>
                <a:cs typeface="Arial"/>
              </a:rPr>
              <a:t>4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212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67000" y="2133600"/>
            <a:ext cx="838200" cy="1085850"/>
          </a:xfrm>
          <a:custGeom>
            <a:avLst/>
            <a:gdLst/>
            <a:ahLst/>
            <a:cxnLst/>
            <a:rect l="l" t="t" r="r" b="b"/>
            <a:pathLst>
              <a:path w="838200" h="1085850">
                <a:moveTo>
                  <a:pt x="0" y="1085850"/>
                </a:moveTo>
                <a:lnTo>
                  <a:pt x="838200" y="1085850"/>
                </a:lnTo>
                <a:lnTo>
                  <a:pt x="838200" y="0"/>
                </a:lnTo>
                <a:lnTo>
                  <a:pt x="0" y="0"/>
                </a:lnTo>
                <a:lnTo>
                  <a:pt x="0" y="1085850"/>
                </a:lnTo>
                <a:close/>
              </a:path>
            </a:pathLst>
          </a:custGeom>
          <a:ln w="7620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2000" y="2071751"/>
            <a:ext cx="1981200" cy="1281430"/>
          </a:xfrm>
          <a:custGeom>
            <a:avLst/>
            <a:gdLst/>
            <a:ahLst/>
            <a:cxnLst/>
            <a:rect l="l" t="t" r="r" b="b"/>
            <a:pathLst>
              <a:path w="1981200" h="1281429">
                <a:moveTo>
                  <a:pt x="1981200" y="0"/>
                </a:moveTo>
                <a:lnTo>
                  <a:pt x="0" y="1281049"/>
                </a:lnTo>
              </a:path>
            </a:pathLst>
          </a:custGeom>
          <a:ln w="5715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2000" y="2071751"/>
            <a:ext cx="1905000" cy="1281430"/>
          </a:xfrm>
          <a:custGeom>
            <a:avLst/>
            <a:gdLst/>
            <a:ahLst/>
            <a:cxnLst/>
            <a:rect l="l" t="t" r="r" b="b"/>
            <a:pathLst>
              <a:path w="1905000" h="1281429">
                <a:moveTo>
                  <a:pt x="0" y="0"/>
                </a:moveTo>
                <a:lnTo>
                  <a:pt x="1905000" y="1281049"/>
                </a:lnTo>
              </a:path>
            </a:pathLst>
          </a:custGeom>
          <a:ln w="5715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48001" y="2043176"/>
            <a:ext cx="1066800" cy="1295400"/>
          </a:xfrm>
          <a:custGeom>
            <a:avLst/>
            <a:gdLst/>
            <a:ahLst/>
            <a:cxnLst/>
            <a:rect l="l" t="t" r="r" b="b"/>
            <a:pathLst>
              <a:path w="1066800" h="1295400">
                <a:moveTo>
                  <a:pt x="0" y="1295400"/>
                </a:moveTo>
                <a:lnTo>
                  <a:pt x="1066800" y="1295400"/>
                </a:lnTo>
                <a:lnTo>
                  <a:pt x="10668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762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983994" y="3545840"/>
            <a:ext cx="4827905" cy="188404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962025" marR="3518535" indent="47625" algn="just">
              <a:lnSpc>
                <a:spcPct val="77700"/>
              </a:lnSpc>
              <a:spcBef>
                <a:spcPts val="960"/>
              </a:spcBef>
            </a:pPr>
            <a:r>
              <a:rPr sz="3200" b="1" dirty="0">
                <a:solidFill>
                  <a:srgbClr val="3333FF"/>
                </a:solidFill>
                <a:latin typeface="Arial"/>
                <a:cs typeface="Arial"/>
              </a:rPr>
              <a:t>F  </a:t>
            </a:r>
            <a:r>
              <a:rPr sz="3200" b="1" dirty="0">
                <a:solidFill>
                  <a:srgbClr val="FF0033"/>
                </a:solidFill>
                <a:latin typeface="Arial"/>
                <a:cs typeface="Arial"/>
              </a:rPr>
              <a:t>M  </a:t>
            </a:r>
            <a:r>
              <a:rPr sz="3200" b="1" dirty="0">
                <a:solidFill>
                  <a:srgbClr val="3333FF"/>
                </a:solidFill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800" b="1" spc="-5" dirty="0">
                <a:latin typeface="Arial"/>
                <a:cs typeface="Arial"/>
              </a:rPr>
              <a:t>42 found – in 3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comparisons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29000" y="2057400"/>
            <a:ext cx="4876800" cy="1295400"/>
          </a:xfrm>
          <a:custGeom>
            <a:avLst/>
            <a:gdLst/>
            <a:ahLst/>
            <a:cxnLst/>
            <a:rect l="l" t="t" r="r" b="b"/>
            <a:pathLst>
              <a:path w="4876800" h="1295400">
                <a:moveTo>
                  <a:pt x="4876800" y="0"/>
                </a:moveTo>
                <a:lnTo>
                  <a:pt x="0" y="1295400"/>
                </a:lnTo>
              </a:path>
            </a:pathLst>
          </a:custGeom>
          <a:ln w="5715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29000" y="2057400"/>
            <a:ext cx="4953000" cy="1295400"/>
          </a:xfrm>
          <a:custGeom>
            <a:avLst/>
            <a:gdLst/>
            <a:ahLst/>
            <a:cxnLst/>
            <a:rect l="l" t="t" r="r" b="b"/>
            <a:pathLst>
              <a:path w="4953000" h="1295400">
                <a:moveTo>
                  <a:pt x="0" y="0"/>
                </a:moveTo>
                <a:lnTo>
                  <a:pt x="4953000" y="1295400"/>
                </a:lnTo>
              </a:path>
            </a:pathLst>
          </a:custGeom>
          <a:ln w="5715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5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Binary </a:t>
            </a:r>
            <a:r>
              <a:rPr spc="-204" dirty="0"/>
              <a:t>Search </a:t>
            </a:r>
            <a:r>
              <a:rPr spc="-235" dirty="0"/>
              <a:t>Example </a:t>
            </a:r>
            <a:r>
              <a:rPr spc="585" dirty="0"/>
              <a:t>–</a:t>
            </a:r>
            <a:r>
              <a:rPr spc="-980" dirty="0"/>
              <a:t> </a:t>
            </a:r>
            <a:r>
              <a:rPr spc="-100" dirty="0"/>
              <a:t>Not </a:t>
            </a:r>
            <a:r>
              <a:rPr spc="-155" dirty="0"/>
              <a:t>Found</a:t>
            </a:r>
          </a:p>
        </p:txBody>
      </p:sp>
      <p:sp>
        <p:nvSpPr>
          <p:cNvPr id="8" name="object 8"/>
          <p:cNvSpPr/>
          <p:nvPr/>
        </p:nvSpPr>
        <p:spPr>
          <a:xfrm>
            <a:off x="4475226" y="2147951"/>
            <a:ext cx="0" cy="1082675"/>
          </a:xfrm>
          <a:custGeom>
            <a:avLst/>
            <a:gdLst/>
            <a:ahLst/>
            <a:cxnLst/>
            <a:rect l="l" t="t" r="r" b="b"/>
            <a:pathLst>
              <a:path h="1082675">
                <a:moveTo>
                  <a:pt x="0" y="0"/>
                </a:moveTo>
                <a:lnTo>
                  <a:pt x="0" y="10826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2043176"/>
            <a:ext cx="7620000" cy="1295400"/>
          </a:xfrm>
          <a:custGeom>
            <a:avLst/>
            <a:gdLst/>
            <a:ahLst/>
            <a:cxnLst/>
            <a:rect l="l" t="t" r="r" b="b"/>
            <a:pathLst>
              <a:path w="7620000" h="1295400">
                <a:moveTo>
                  <a:pt x="0" y="1295400"/>
                </a:moveTo>
                <a:lnTo>
                  <a:pt x="7620000" y="1295400"/>
                </a:lnTo>
                <a:lnTo>
                  <a:pt x="76200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762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95350" y="2095500"/>
          <a:ext cx="7317102" cy="1108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/>
                <a:gridCol w="922655"/>
                <a:gridCol w="866140"/>
                <a:gridCol w="1877695"/>
                <a:gridCol w="1056004"/>
                <a:gridCol w="871854"/>
                <a:gridCol w="903604"/>
              </a:tblGrid>
              <a:tr h="1108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33401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42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0899">
                      <a:solidFill>
                        <a:srgbClr val="FF0033"/>
                      </a:solidFill>
                      <a:prstDash val="solid"/>
                    </a:lnR>
                    <a:lnT w="76200">
                      <a:solidFill>
                        <a:srgbClr val="FF0033"/>
                      </a:solidFill>
                      <a:prstDash val="solid"/>
                    </a:lnT>
                    <a:lnB w="79375">
                      <a:solidFill>
                        <a:srgbClr val="FF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382270">
                        <a:lnSpc>
                          <a:spcPct val="100000"/>
                        </a:lnSpc>
                        <a:tabLst>
                          <a:tab pos="1297305" algn="l"/>
                        </a:tabLst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59	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71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80899">
                      <a:solidFill>
                        <a:srgbClr val="FF0033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33"/>
                      </a:solidFill>
                      <a:prstDash val="solid"/>
                    </a:lnT>
                    <a:lnB w="79375">
                      <a:solidFill>
                        <a:srgbClr val="FF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33401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86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92405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104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23495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212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127375" y="4901641"/>
            <a:ext cx="2475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Looking for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89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0170" y="3526612"/>
            <a:ext cx="274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3333FF"/>
                </a:solidFill>
                <a:latin typeface="Arial"/>
                <a:cs typeface="Arial"/>
              </a:rPr>
              <a:t>F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52384" y="3526612"/>
            <a:ext cx="274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3333FF"/>
                </a:solidFill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3175" y="3526612"/>
            <a:ext cx="3651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" dirty="0">
                <a:solidFill>
                  <a:srgbClr val="FF0033"/>
                </a:solidFill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3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Binary </a:t>
            </a:r>
            <a:r>
              <a:rPr spc="-204" dirty="0"/>
              <a:t>Search </a:t>
            </a:r>
            <a:r>
              <a:rPr spc="-235" dirty="0"/>
              <a:t>Example </a:t>
            </a:r>
            <a:r>
              <a:rPr spc="585" dirty="0"/>
              <a:t>–</a:t>
            </a:r>
            <a:r>
              <a:rPr spc="-980" dirty="0"/>
              <a:t> </a:t>
            </a:r>
            <a:r>
              <a:rPr spc="-100" dirty="0"/>
              <a:t>Not </a:t>
            </a:r>
            <a:r>
              <a:rPr spc="-155" dirty="0"/>
              <a:t>Found</a:t>
            </a:r>
          </a:p>
        </p:txBody>
      </p:sp>
      <p:sp>
        <p:nvSpPr>
          <p:cNvPr id="8" name="object 8"/>
          <p:cNvSpPr/>
          <p:nvPr/>
        </p:nvSpPr>
        <p:spPr>
          <a:xfrm>
            <a:off x="914400" y="2133600"/>
            <a:ext cx="7315200" cy="1108075"/>
          </a:xfrm>
          <a:custGeom>
            <a:avLst/>
            <a:gdLst/>
            <a:ahLst/>
            <a:cxnLst/>
            <a:rect l="l" t="t" r="r" b="b"/>
            <a:pathLst>
              <a:path w="7315200" h="1108075">
                <a:moveTo>
                  <a:pt x="0" y="1108075"/>
                </a:moveTo>
                <a:lnTo>
                  <a:pt x="7315200" y="1108075"/>
                </a:lnTo>
                <a:lnTo>
                  <a:pt x="7315200" y="0"/>
                </a:lnTo>
                <a:lnTo>
                  <a:pt x="0" y="0"/>
                </a:lnTo>
                <a:lnTo>
                  <a:pt x="0" y="11080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75226" y="2147951"/>
            <a:ext cx="0" cy="1082675"/>
          </a:xfrm>
          <a:custGeom>
            <a:avLst/>
            <a:gdLst/>
            <a:ahLst/>
            <a:cxnLst/>
            <a:rect l="l" t="t" r="r" b="b"/>
            <a:pathLst>
              <a:path h="1082675">
                <a:moveTo>
                  <a:pt x="0" y="0"/>
                </a:moveTo>
                <a:lnTo>
                  <a:pt x="0" y="10826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54775" y="2111375"/>
            <a:ext cx="0" cy="1146175"/>
          </a:xfrm>
          <a:custGeom>
            <a:avLst/>
            <a:gdLst/>
            <a:ahLst/>
            <a:cxnLst/>
            <a:rect l="l" t="t" r="r" b="b"/>
            <a:pathLst>
              <a:path h="1146175">
                <a:moveTo>
                  <a:pt x="0" y="0"/>
                </a:moveTo>
                <a:lnTo>
                  <a:pt x="0" y="11461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0501" y="2111375"/>
            <a:ext cx="0" cy="1127125"/>
          </a:xfrm>
          <a:custGeom>
            <a:avLst/>
            <a:gdLst/>
            <a:ahLst/>
            <a:cxnLst/>
            <a:rect l="l" t="t" r="r" b="b"/>
            <a:pathLst>
              <a:path h="1127125">
                <a:moveTo>
                  <a:pt x="0" y="0"/>
                </a:moveTo>
                <a:lnTo>
                  <a:pt x="0" y="11271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9151" y="2117725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3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6376" y="2133600"/>
            <a:ext cx="0" cy="1123950"/>
          </a:xfrm>
          <a:custGeom>
            <a:avLst/>
            <a:gdLst/>
            <a:ahLst/>
            <a:cxnLst/>
            <a:rect l="l" t="t" r="r" b="b"/>
            <a:pathLst>
              <a:path h="1123950">
                <a:moveTo>
                  <a:pt x="0" y="0"/>
                </a:moveTo>
                <a:lnTo>
                  <a:pt x="0" y="11239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4400" y="2133600"/>
            <a:ext cx="819150" cy="11080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R="17780" algn="ctr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33550" y="2133600"/>
            <a:ext cx="922655" cy="11080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323215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5951" y="2133600"/>
            <a:ext cx="5554980" cy="11080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  <a:tabLst>
                <a:tab pos="1229995" algn="l"/>
                <a:tab pos="2144395" algn="l"/>
                <a:tab pos="3058795" algn="l"/>
                <a:tab pos="3973829" algn="l"/>
                <a:tab pos="4888230" algn="l"/>
              </a:tabLst>
            </a:pPr>
            <a:r>
              <a:rPr sz="2400" b="1" spc="-5" dirty="0">
                <a:latin typeface="Arial"/>
                <a:cs typeface="Arial"/>
              </a:rPr>
              <a:t>42	59	71	86	104	</a:t>
            </a:r>
            <a:r>
              <a:rPr sz="2400" b="1" spc="-10" dirty="0">
                <a:latin typeface="Arial"/>
                <a:cs typeface="Arial"/>
              </a:rPr>
              <a:t>212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72176" y="2133600"/>
            <a:ext cx="914400" cy="1085850"/>
          </a:xfrm>
          <a:custGeom>
            <a:avLst/>
            <a:gdLst/>
            <a:ahLst/>
            <a:cxnLst/>
            <a:rect l="l" t="t" r="r" b="b"/>
            <a:pathLst>
              <a:path w="914400" h="1085850">
                <a:moveTo>
                  <a:pt x="0" y="1085850"/>
                </a:moveTo>
                <a:lnTo>
                  <a:pt x="914400" y="1085850"/>
                </a:lnTo>
                <a:lnTo>
                  <a:pt x="914400" y="0"/>
                </a:lnTo>
                <a:lnTo>
                  <a:pt x="0" y="0"/>
                </a:lnTo>
                <a:lnTo>
                  <a:pt x="0" y="1085850"/>
                </a:lnTo>
                <a:close/>
              </a:path>
            </a:pathLst>
          </a:custGeom>
          <a:ln w="7620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2000" y="2057400"/>
            <a:ext cx="3886200" cy="1295400"/>
          </a:xfrm>
          <a:custGeom>
            <a:avLst/>
            <a:gdLst/>
            <a:ahLst/>
            <a:cxnLst/>
            <a:rect l="l" t="t" r="r" b="b"/>
            <a:pathLst>
              <a:path w="3886200" h="1295400">
                <a:moveTo>
                  <a:pt x="0" y="0"/>
                </a:moveTo>
                <a:lnTo>
                  <a:pt x="3886200" y="1295400"/>
                </a:lnTo>
              </a:path>
            </a:pathLst>
          </a:custGeom>
          <a:ln w="5715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2000" y="2133600"/>
            <a:ext cx="3810000" cy="1295400"/>
          </a:xfrm>
          <a:custGeom>
            <a:avLst/>
            <a:gdLst/>
            <a:ahLst/>
            <a:cxnLst/>
            <a:rect l="l" t="t" r="r" b="b"/>
            <a:pathLst>
              <a:path w="3810000" h="1295400">
                <a:moveTo>
                  <a:pt x="3810000" y="0"/>
                </a:moveTo>
                <a:lnTo>
                  <a:pt x="0" y="1295400"/>
                </a:lnTo>
              </a:path>
            </a:pathLst>
          </a:custGeom>
          <a:ln w="5715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43400" y="2043176"/>
            <a:ext cx="4038600" cy="1295400"/>
          </a:xfrm>
          <a:custGeom>
            <a:avLst/>
            <a:gdLst/>
            <a:ahLst/>
            <a:cxnLst/>
            <a:rect l="l" t="t" r="r" b="b"/>
            <a:pathLst>
              <a:path w="4038600" h="1295400">
                <a:moveTo>
                  <a:pt x="0" y="1295400"/>
                </a:moveTo>
                <a:lnTo>
                  <a:pt x="4038600" y="1295400"/>
                </a:lnTo>
                <a:lnTo>
                  <a:pt x="40386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762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27375" y="3526612"/>
            <a:ext cx="4799330" cy="1751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89100">
              <a:lnSpc>
                <a:spcPct val="100000"/>
              </a:lnSpc>
              <a:spcBef>
                <a:spcPts val="105"/>
              </a:spcBef>
              <a:tabLst>
                <a:tab pos="2679700" algn="l"/>
                <a:tab pos="4537075" algn="l"/>
              </a:tabLst>
            </a:pPr>
            <a:r>
              <a:rPr sz="3200" b="1" dirty="0">
                <a:solidFill>
                  <a:srgbClr val="3333FF"/>
                </a:solidFill>
                <a:latin typeface="Arial"/>
                <a:cs typeface="Arial"/>
              </a:rPr>
              <a:t>F	</a:t>
            </a:r>
            <a:r>
              <a:rPr sz="3200" b="1" spc="5" dirty="0">
                <a:solidFill>
                  <a:srgbClr val="FF0033"/>
                </a:solidFill>
                <a:latin typeface="Arial"/>
                <a:cs typeface="Arial"/>
              </a:rPr>
              <a:t>M	</a:t>
            </a:r>
            <a:r>
              <a:rPr sz="3200" b="1" dirty="0">
                <a:solidFill>
                  <a:srgbClr val="3333FF"/>
                </a:solidFill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2800" b="1" spc="-5" dirty="0">
                <a:latin typeface="Arial"/>
                <a:cs typeface="Arial"/>
              </a:rPr>
              <a:t>Looking for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89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9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25311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10" dirty="0"/>
              <a:t>Searching</a:t>
            </a:r>
            <a:endParaRPr sz="5000" dirty="0"/>
          </a:p>
        </p:txBody>
      </p:sp>
      <p:sp>
        <p:nvSpPr>
          <p:cNvPr id="8" name="object 8"/>
          <p:cNvSpPr txBox="1"/>
          <p:nvPr/>
        </p:nvSpPr>
        <p:spPr>
          <a:xfrm>
            <a:off x="383540" y="1915490"/>
            <a:ext cx="8836660" cy="22230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chemeClr val="accent2">
                  <a:lumMod val="75000"/>
                </a:schemeClr>
              </a:buClr>
              <a:buSzPct val="94642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7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2400" spc="-114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2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sz="2400" spc="-9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3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  <a:r>
              <a:rPr sz="2400" spc="-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 </a:t>
            </a:r>
            <a:r>
              <a:rPr sz="2400" spc="-1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buClr>
                <a:schemeClr val="accent2">
                  <a:lumMod val="75000"/>
                </a:schemeClr>
              </a:buClr>
              <a:buSzPct val="94642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sz="2400" b="1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indent="-342900">
              <a:lnSpc>
                <a:spcPct val="100000"/>
              </a:lnSpc>
              <a:spcBef>
                <a:spcPts val="67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sz="2400" spc="114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2400" spc="-1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7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400" spc="-10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(position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00" dirty="0">
              <a:latin typeface="Times New Roman"/>
              <a:cs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Binary </a:t>
            </a:r>
            <a:r>
              <a:rPr spc="-204" dirty="0"/>
              <a:t>Search </a:t>
            </a:r>
            <a:r>
              <a:rPr spc="-235" dirty="0"/>
              <a:t>Example </a:t>
            </a:r>
            <a:r>
              <a:rPr spc="585" dirty="0"/>
              <a:t>–</a:t>
            </a:r>
            <a:r>
              <a:rPr spc="-980" dirty="0"/>
              <a:t> </a:t>
            </a:r>
            <a:r>
              <a:rPr spc="-100" dirty="0"/>
              <a:t>Not </a:t>
            </a:r>
            <a:r>
              <a:rPr spc="-155" dirty="0"/>
              <a:t>Found</a:t>
            </a:r>
          </a:p>
        </p:txBody>
      </p:sp>
      <p:sp>
        <p:nvSpPr>
          <p:cNvPr id="8" name="object 8"/>
          <p:cNvSpPr/>
          <p:nvPr/>
        </p:nvSpPr>
        <p:spPr>
          <a:xfrm>
            <a:off x="914400" y="2133600"/>
            <a:ext cx="7315200" cy="1108075"/>
          </a:xfrm>
          <a:custGeom>
            <a:avLst/>
            <a:gdLst/>
            <a:ahLst/>
            <a:cxnLst/>
            <a:rect l="l" t="t" r="r" b="b"/>
            <a:pathLst>
              <a:path w="7315200" h="1108075">
                <a:moveTo>
                  <a:pt x="0" y="1108075"/>
                </a:moveTo>
                <a:lnTo>
                  <a:pt x="7315200" y="1108075"/>
                </a:lnTo>
                <a:lnTo>
                  <a:pt x="7315200" y="0"/>
                </a:lnTo>
                <a:lnTo>
                  <a:pt x="0" y="0"/>
                </a:lnTo>
                <a:lnTo>
                  <a:pt x="0" y="11080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75226" y="2147951"/>
            <a:ext cx="0" cy="1082675"/>
          </a:xfrm>
          <a:custGeom>
            <a:avLst/>
            <a:gdLst/>
            <a:ahLst/>
            <a:cxnLst/>
            <a:rect l="l" t="t" r="r" b="b"/>
            <a:pathLst>
              <a:path h="1082675">
                <a:moveTo>
                  <a:pt x="0" y="0"/>
                </a:moveTo>
                <a:lnTo>
                  <a:pt x="0" y="10826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54775" y="2111375"/>
            <a:ext cx="0" cy="1146175"/>
          </a:xfrm>
          <a:custGeom>
            <a:avLst/>
            <a:gdLst/>
            <a:ahLst/>
            <a:cxnLst/>
            <a:rect l="l" t="t" r="r" b="b"/>
            <a:pathLst>
              <a:path h="1146175">
                <a:moveTo>
                  <a:pt x="0" y="0"/>
                </a:moveTo>
                <a:lnTo>
                  <a:pt x="0" y="11461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0501" y="2111375"/>
            <a:ext cx="0" cy="1127125"/>
          </a:xfrm>
          <a:custGeom>
            <a:avLst/>
            <a:gdLst/>
            <a:ahLst/>
            <a:cxnLst/>
            <a:rect l="l" t="t" r="r" b="b"/>
            <a:pathLst>
              <a:path h="1127125">
                <a:moveTo>
                  <a:pt x="0" y="0"/>
                </a:moveTo>
                <a:lnTo>
                  <a:pt x="0" y="11271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9151" y="2117725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3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6376" y="2133600"/>
            <a:ext cx="0" cy="1123950"/>
          </a:xfrm>
          <a:custGeom>
            <a:avLst/>
            <a:gdLst/>
            <a:ahLst/>
            <a:cxnLst/>
            <a:rect l="l" t="t" r="r" b="b"/>
            <a:pathLst>
              <a:path h="1123950">
                <a:moveTo>
                  <a:pt x="0" y="0"/>
                </a:moveTo>
                <a:lnTo>
                  <a:pt x="0" y="11239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4400" y="2133600"/>
            <a:ext cx="819150" cy="11080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R="17780" algn="ctr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33550" y="2133600"/>
            <a:ext cx="922655" cy="11080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323215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5951" y="2133600"/>
            <a:ext cx="844550" cy="11080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00501" y="2133600"/>
            <a:ext cx="974725" cy="11080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59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75226" y="2133600"/>
            <a:ext cx="3589654" cy="11080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tabLst>
                <a:tab pos="1239520" algn="l"/>
                <a:tab pos="2154555" algn="l"/>
                <a:tab pos="3068955" algn="l"/>
              </a:tabLst>
            </a:pPr>
            <a:r>
              <a:rPr sz="2400" b="1" spc="-10" dirty="0">
                <a:latin typeface="Arial"/>
                <a:cs typeface="Arial"/>
              </a:rPr>
              <a:t>7</a:t>
            </a:r>
            <a:r>
              <a:rPr sz="2400" b="1" spc="-5" dirty="0">
                <a:latin typeface="Arial"/>
                <a:cs typeface="Arial"/>
              </a:rPr>
              <a:t>1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8</a:t>
            </a:r>
            <a:r>
              <a:rPr sz="2400" b="1" spc="-5" dirty="0">
                <a:latin typeface="Arial"/>
                <a:cs typeface="Arial"/>
              </a:rPr>
              <a:t>6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10</a:t>
            </a:r>
            <a:r>
              <a:rPr sz="2400" b="1" spc="-5" dirty="0">
                <a:latin typeface="Arial"/>
                <a:cs typeface="Arial"/>
              </a:rPr>
              <a:t>4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212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48425" y="2133600"/>
            <a:ext cx="914400" cy="1085850"/>
          </a:xfrm>
          <a:custGeom>
            <a:avLst/>
            <a:gdLst/>
            <a:ahLst/>
            <a:cxnLst/>
            <a:rect l="l" t="t" r="r" b="b"/>
            <a:pathLst>
              <a:path w="914400" h="1085850">
                <a:moveTo>
                  <a:pt x="0" y="1085850"/>
                </a:moveTo>
                <a:lnTo>
                  <a:pt x="914400" y="1085850"/>
                </a:lnTo>
                <a:lnTo>
                  <a:pt x="914400" y="0"/>
                </a:lnTo>
                <a:lnTo>
                  <a:pt x="0" y="0"/>
                </a:lnTo>
                <a:lnTo>
                  <a:pt x="0" y="1085850"/>
                </a:lnTo>
                <a:close/>
              </a:path>
            </a:pathLst>
          </a:custGeom>
          <a:ln w="7620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9600" y="2057400"/>
            <a:ext cx="2057400" cy="1295400"/>
          </a:xfrm>
          <a:custGeom>
            <a:avLst/>
            <a:gdLst/>
            <a:ahLst/>
            <a:cxnLst/>
            <a:rect l="l" t="t" r="r" b="b"/>
            <a:pathLst>
              <a:path w="2057400" h="1295400">
                <a:moveTo>
                  <a:pt x="2057400" y="0"/>
                </a:moveTo>
                <a:lnTo>
                  <a:pt x="0" y="1295400"/>
                </a:lnTo>
              </a:path>
            </a:pathLst>
          </a:custGeom>
          <a:ln w="5715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057400"/>
            <a:ext cx="2057400" cy="1371600"/>
          </a:xfrm>
          <a:custGeom>
            <a:avLst/>
            <a:gdLst/>
            <a:ahLst/>
            <a:cxnLst/>
            <a:rect l="l" t="t" r="r" b="b"/>
            <a:pathLst>
              <a:path w="2057400" h="1371600">
                <a:moveTo>
                  <a:pt x="0" y="0"/>
                </a:moveTo>
                <a:lnTo>
                  <a:pt x="2057400" y="1371600"/>
                </a:lnTo>
              </a:path>
            </a:pathLst>
          </a:custGeom>
          <a:ln w="5715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24600" y="2043176"/>
            <a:ext cx="2057400" cy="1295400"/>
          </a:xfrm>
          <a:custGeom>
            <a:avLst/>
            <a:gdLst/>
            <a:ahLst/>
            <a:cxnLst/>
            <a:rect l="l" t="t" r="r" b="b"/>
            <a:pathLst>
              <a:path w="2057400" h="1295400">
                <a:moveTo>
                  <a:pt x="0" y="1295400"/>
                </a:moveTo>
                <a:lnTo>
                  <a:pt x="2057400" y="1295400"/>
                </a:lnTo>
                <a:lnTo>
                  <a:pt x="20574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762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127375" y="3405271"/>
            <a:ext cx="4799330" cy="187261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60"/>
              </a:spcBef>
              <a:tabLst>
                <a:tab pos="866140" algn="l"/>
              </a:tabLst>
            </a:pPr>
            <a:r>
              <a:rPr sz="3200" b="1" dirty="0">
                <a:solidFill>
                  <a:srgbClr val="3333FF"/>
                </a:solidFill>
                <a:latin typeface="Arial"/>
                <a:cs typeface="Arial"/>
              </a:rPr>
              <a:t>F	L</a:t>
            </a:r>
            <a:endParaRPr sz="3200">
              <a:latin typeface="Arial"/>
              <a:cs typeface="Arial"/>
            </a:endParaRPr>
          </a:p>
          <a:p>
            <a:pPr marR="857250" algn="r">
              <a:lnSpc>
                <a:spcPct val="100000"/>
              </a:lnSpc>
              <a:spcBef>
                <a:spcPts val="960"/>
              </a:spcBef>
            </a:pPr>
            <a:r>
              <a:rPr sz="3200" b="1" dirty="0">
                <a:solidFill>
                  <a:srgbClr val="FF0033"/>
                </a:solidFill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800" b="1" spc="-5" dirty="0">
                <a:latin typeface="Arial"/>
                <a:cs typeface="Arial"/>
              </a:rPr>
              <a:t>Looking for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89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2000" y="2057400"/>
            <a:ext cx="3886200" cy="1295400"/>
          </a:xfrm>
          <a:custGeom>
            <a:avLst/>
            <a:gdLst/>
            <a:ahLst/>
            <a:cxnLst/>
            <a:rect l="l" t="t" r="r" b="b"/>
            <a:pathLst>
              <a:path w="3886200" h="1295400">
                <a:moveTo>
                  <a:pt x="0" y="0"/>
                </a:moveTo>
                <a:lnTo>
                  <a:pt x="3886200" y="1295400"/>
                </a:lnTo>
              </a:path>
            </a:pathLst>
          </a:custGeom>
          <a:ln w="5715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2000" y="2133600"/>
            <a:ext cx="3810000" cy="1295400"/>
          </a:xfrm>
          <a:custGeom>
            <a:avLst/>
            <a:gdLst/>
            <a:ahLst/>
            <a:cxnLst/>
            <a:rect l="l" t="t" r="r" b="b"/>
            <a:pathLst>
              <a:path w="3810000" h="1295400">
                <a:moveTo>
                  <a:pt x="3810000" y="0"/>
                </a:moveTo>
                <a:lnTo>
                  <a:pt x="0" y="1295400"/>
                </a:lnTo>
              </a:path>
            </a:pathLst>
          </a:custGeom>
          <a:ln w="5715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4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Binary </a:t>
            </a:r>
            <a:r>
              <a:rPr spc="-204" dirty="0"/>
              <a:t>Search </a:t>
            </a:r>
            <a:r>
              <a:rPr spc="-235" dirty="0"/>
              <a:t>Example </a:t>
            </a:r>
            <a:r>
              <a:rPr spc="585" dirty="0"/>
              <a:t>–</a:t>
            </a:r>
            <a:r>
              <a:rPr spc="-980" dirty="0"/>
              <a:t> </a:t>
            </a:r>
            <a:r>
              <a:rPr spc="-100" dirty="0"/>
              <a:t>Not </a:t>
            </a:r>
            <a:r>
              <a:rPr spc="-155" dirty="0"/>
              <a:t>Found</a:t>
            </a:r>
          </a:p>
        </p:txBody>
      </p:sp>
      <p:sp>
        <p:nvSpPr>
          <p:cNvPr id="8" name="object 8"/>
          <p:cNvSpPr/>
          <p:nvPr/>
        </p:nvSpPr>
        <p:spPr>
          <a:xfrm>
            <a:off x="914400" y="2133600"/>
            <a:ext cx="7315200" cy="1108075"/>
          </a:xfrm>
          <a:custGeom>
            <a:avLst/>
            <a:gdLst/>
            <a:ahLst/>
            <a:cxnLst/>
            <a:rect l="l" t="t" r="r" b="b"/>
            <a:pathLst>
              <a:path w="7315200" h="1108075">
                <a:moveTo>
                  <a:pt x="0" y="1108075"/>
                </a:moveTo>
                <a:lnTo>
                  <a:pt x="7315200" y="1108075"/>
                </a:lnTo>
                <a:lnTo>
                  <a:pt x="7315200" y="0"/>
                </a:lnTo>
                <a:lnTo>
                  <a:pt x="0" y="0"/>
                </a:lnTo>
                <a:lnTo>
                  <a:pt x="0" y="11080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75226" y="2147951"/>
            <a:ext cx="0" cy="1082675"/>
          </a:xfrm>
          <a:custGeom>
            <a:avLst/>
            <a:gdLst/>
            <a:ahLst/>
            <a:cxnLst/>
            <a:rect l="l" t="t" r="r" b="b"/>
            <a:pathLst>
              <a:path h="1082675">
                <a:moveTo>
                  <a:pt x="0" y="0"/>
                </a:moveTo>
                <a:lnTo>
                  <a:pt x="0" y="10826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55951" y="2111375"/>
            <a:ext cx="0" cy="1127125"/>
          </a:xfrm>
          <a:custGeom>
            <a:avLst/>
            <a:gdLst/>
            <a:ahLst/>
            <a:cxnLst/>
            <a:rect l="l" t="t" r="r" b="b"/>
            <a:pathLst>
              <a:path h="1127125">
                <a:moveTo>
                  <a:pt x="0" y="0"/>
                </a:moveTo>
                <a:lnTo>
                  <a:pt x="0" y="11271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3550" y="2147951"/>
            <a:ext cx="0" cy="1082675"/>
          </a:xfrm>
          <a:custGeom>
            <a:avLst/>
            <a:gdLst/>
            <a:ahLst/>
            <a:cxnLst/>
            <a:rect l="l" t="t" r="r" b="b"/>
            <a:pathLst>
              <a:path h="1082675">
                <a:moveTo>
                  <a:pt x="0" y="0"/>
                </a:moveTo>
                <a:lnTo>
                  <a:pt x="0" y="10826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0501" y="2111375"/>
            <a:ext cx="0" cy="1127125"/>
          </a:xfrm>
          <a:custGeom>
            <a:avLst/>
            <a:gdLst/>
            <a:ahLst/>
            <a:cxnLst/>
            <a:rect l="l" t="t" r="r" b="b"/>
            <a:pathLst>
              <a:path h="1127125">
                <a:moveTo>
                  <a:pt x="0" y="0"/>
                </a:moveTo>
                <a:lnTo>
                  <a:pt x="0" y="11271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9151" y="2117725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3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26376" y="2133600"/>
            <a:ext cx="0" cy="1123950"/>
          </a:xfrm>
          <a:custGeom>
            <a:avLst/>
            <a:gdLst/>
            <a:ahLst/>
            <a:cxnLst/>
            <a:rect l="l" t="t" r="r" b="b"/>
            <a:pathLst>
              <a:path h="1123950">
                <a:moveTo>
                  <a:pt x="0" y="0"/>
                </a:moveTo>
                <a:lnTo>
                  <a:pt x="0" y="11239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13815" y="248030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4445" y="2480309"/>
            <a:ext cx="6020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  <a:tab pos="1841500" algn="l"/>
                <a:tab pos="2755900" algn="l"/>
                <a:tab pos="3670300" algn="l"/>
                <a:tab pos="4585335" algn="l"/>
                <a:tab pos="5499735" algn="l"/>
              </a:tabLst>
            </a:pPr>
            <a:r>
              <a:rPr sz="2400" b="1" spc="-10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4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5</a:t>
            </a:r>
            <a:r>
              <a:rPr sz="2400" b="1" spc="-5" dirty="0">
                <a:latin typeface="Arial"/>
                <a:cs typeface="Arial"/>
              </a:rPr>
              <a:t>9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7</a:t>
            </a:r>
            <a:r>
              <a:rPr sz="2400" b="1" spc="-5" dirty="0">
                <a:latin typeface="Arial"/>
                <a:cs typeface="Arial"/>
              </a:rPr>
              <a:t>1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8</a:t>
            </a:r>
            <a:r>
              <a:rPr sz="2400" b="1" spc="-5" dirty="0">
                <a:latin typeface="Arial"/>
                <a:cs typeface="Arial"/>
              </a:rPr>
              <a:t>6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10</a:t>
            </a:r>
            <a:r>
              <a:rPr sz="2400" b="1" spc="-5" dirty="0">
                <a:latin typeface="Arial"/>
                <a:cs typeface="Arial"/>
              </a:rPr>
              <a:t>4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212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83994" y="3526612"/>
            <a:ext cx="5065395" cy="1979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9850" algn="r">
              <a:lnSpc>
                <a:spcPct val="100000"/>
              </a:lnSpc>
              <a:spcBef>
                <a:spcPts val="105"/>
              </a:spcBef>
              <a:tabLst>
                <a:tab pos="990600" algn="l"/>
              </a:tabLst>
            </a:pPr>
            <a:r>
              <a:rPr sz="3200" b="1" dirty="0">
                <a:solidFill>
                  <a:srgbClr val="3333FF"/>
                </a:solidFill>
                <a:latin typeface="Arial"/>
                <a:cs typeface="Arial"/>
              </a:rPr>
              <a:t>L	F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89 not found – </a:t>
            </a:r>
            <a:r>
              <a:rPr sz="2800" b="1" spc="-5" dirty="0">
                <a:solidFill>
                  <a:srgbClr val="FF0033"/>
                </a:solidFill>
                <a:latin typeface="Arial"/>
                <a:cs typeface="Arial"/>
              </a:rPr>
              <a:t>3</a:t>
            </a:r>
            <a:r>
              <a:rPr sz="2800" b="1" spc="2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comparisons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24600" y="2057400"/>
            <a:ext cx="2057400" cy="1295400"/>
          </a:xfrm>
          <a:custGeom>
            <a:avLst/>
            <a:gdLst/>
            <a:ahLst/>
            <a:cxnLst/>
            <a:rect l="l" t="t" r="r" b="b"/>
            <a:pathLst>
              <a:path w="2057400" h="1295400">
                <a:moveTo>
                  <a:pt x="2057400" y="0"/>
                </a:moveTo>
                <a:lnTo>
                  <a:pt x="0" y="1295400"/>
                </a:lnTo>
              </a:path>
            </a:pathLst>
          </a:custGeom>
          <a:ln w="5715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24600" y="2057400"/>
            <a:ext cx="2057400" cy="1295400"/>
          </a:xfrm>
          <a:custGeom>
            <a:avLst/>
            <a:gdLst/>
            <a:ahLst/>
            <a:cxnLst/>
            <a:rect l="l" t="t" r="r" b="b"/>
            <a:pathLst>
              <a:path w="2057400" h="1295400">
                <a:moveTo>
                  <a:pt x="0" y="0"/>
                </a:moveTo>
                <a:lnTo>
                  <a:pt x="2057400" y="1295400"/>
                </a:lnTo>
              </a:path>
            </a:pathLst>
          </a:custGeom>
          <a:ln w="5715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0800" y="2043176"/>
            <a:ext cx="76200" cy="1295400"/>
          </a:xfrm>
          <a:custGeom>
            <a:avLst/>
            <a:gdLst/>
            <a:ahLst/>
            <a:cxnLst/>
            <a:rect l="l" t="t" r="r" b="b"/>
            <a:pathLst>
              <a:path w="76200" h="1295400">
                <a:moveTo>
                  <a:pt x="0" y="1295400"/>
                </a:moveTo>
                <a:lnTo>
                  <a:pt x="76200" y="1295400"/>
                </a:lnTo>
                <a:lnTo>
                  <a:pt x="76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762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2000" y="2057400"/>
            <a:ext cx="3886200" cy="1295400"/>
          </a:xfrm>
          <a:custGeom>
            <a:avLst/>
            <a:gdLst/>
            <a:ahLst/>
            <a:cxnLst/>
            <a:rect l="l" t="t" r="r" b="b"/>
            <a:pathLst>
              <a:path w="3886200" h="1295400">
                <a:moveTo>
                  <a:pt x="0" y="0"/>
                </a:moveTo>
                <a:lnTo>
                  <a:pt x="3886200" y="1295400"/>
                </a:lnTo>
              </a:path>
            </a:pathLst>
          </a:custGeom>
          <a:ln w="5715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2000" y="2133600"/>
            <a:ext cx="3810000" cy="1295400"/>
          </a:xfrm>
          <a:custGeom>
            <a:avLst/>
            <a:gdLst/>
            <a:ahLst/>
            <a:cxnLst/>
            <a:rect l="l" t="t" r="r" b="b"/>
            <a:pathLst>
              <a:path w="3810000" h="1295400">
                <a:moveTo>
                  <a:pt x="3810000" y="0"/>
                </a:moveTo>
                <a:lnTo>
                  <a:pt x="0" y="1295400"/>
                </a:lnTo>
              </a:path>
            </a:pathLst>
          </a:custGeom>
          <a:ln w="5715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2057400"/>
            <a:ext cx="2057400" cy="1295400"/>
          </a:xfrm>
          <a:custGeom>
            <a:avLst/>
            <a:gdLst/>
            <a:ahLst/>
            <a:cxnLst/>
            <a:rect l="l" t="t" r="r" b="b"/>
            <a:pathLst>
              <a:path w="2057400" h="1295400">
                <a:moveTo>
                  <a:pt x="2057400" y="0"/>
                </a:moveTo>
                <a:lnTo>
                  <a:pt x="0" y="1295400"/>
                </a:lnTo>
              </a:path>
            </a:pathLst>
          </a:custGeom>
          <a:ln w="5715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9600" y="2057400"/>
            <a:ext cx="2057400" cy="1371600"/>
          </a:xfrm>
          <a:custGeom>
            <a:avLst/>
            <a:gdLst/>
            <a:ahLst/>
            <a:cxnLst/>
            <a:rect l="l" t="t" r="r" b="b"/>
            <a:pathLst>
              <a:path w="2057400" h="1371600">
                <a:moveTo>
                  <a:pt x="0" y="0"/>
                </a:moveTo>
                <a:lnTo>
                  <a:pt x="2057400" y="1371600"/>
                </a:lnTo>
              </a:path>
            </a:pathLst>
          </a:custGeom>
          <a:ln w="5715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3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2140" y="612910"/>
            <a:ext cx="79070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spc="-2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4000" spc="-2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4000" spc="-2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sz="4000" spc="-2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1676679"/>
            <a:ext cx="6972934" cy="1728998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439"/>
              </a:spcBef>
              <a:buClr>
                <a:schemeClr val="accent2">
                  <a:lumMod val="50000"/>
                </a:schemeClr>
              </a:buClr>
              <a:buSzPct val="94642"/>
              <a:buFont typeface="Wingdings" panose="05000000000000000000" pitchFamily="2" charset="2"/>
              <a:buChar char="§"/>
              <a:tabLst>
                <a:tab pos="469900" algn="l"/>
                <a:tab pos="470534" algn="l"/>
              </a:tabLst>
            </a:pPr>
            <a:r>
              <a:rPr lang="en-US" sz="2400" b="1" spc="170" dirty="0" smtClean="0">
                <a:latin typeface="Times New Roman"/>
                <a:cs typeface="Times New Roman"/>
              </a:rPr>
              <a:t>There are two solutions </a:t>
            </a:r>
          </a:p>
          <a:p>
            <a:pPr marL="927100" lvl="1" indent="-457200">
              <a:lnSpc>
                <a:spcPct val="150000"/>
              </a:lnSpc>
              <a:spcBef>
                <a:spcPts val="340"/>
              </a:spcBef>
              <a:buClr>
                <a:schemeClr val="tx1"/>
              </a:buClr>
              <a:buSzPct val="83928"/>
              <a:buFont typeface="Arial" panose="020B0604020202020204" pitchFamily="34" charset="0"/>
              <a:buChar char="•"/>
              <a:tabLst>
                <a:tab pos="927100" algn="l"/>
                <a:tab pos="927735" algn="l"/>
              </a:tabLst>
            </a:pPr>
            <a:r>
              <a:rPr lang="en-US" sz="2400" spc="170" dirty="0" smtClean="0">
                <a:latin typeface="Times New Roman"/>
                <a:cs typeface="Times New Roman"/>
              </a:rPr>
              <a:t>Iterative solution</a:t>
            </a:r>
          </a:p>
          <a:p>
            <a:pPr marL="927100" lvl="1" indent="-457200">
              <a:lnSpc>
                <a:spcPct val="150000"/>
              </a:lnSpc>
              <a:spcBef>
                <a:spcPts val="340"/>
              </a:spcBef>
              <a:buClr>
                <a:schemeClr val="tx1"/>
              </a:buClr>
              <a:buSzPct val="83928"/>
              <a:buFont typeface="Arial" panose="020B0604020202020204" pitchFamily="34" charset="0"/>
              <a:buChar char="•"/>
              <a:tabLst>
                <a:tab pos="927100" algn="l"/>
                <a:tab pos="927735" algn="l"/>
              </a:tabLst>
            </a:pPr>
            <a:r>
              <a:rPr lang="en-US" sz="2400" spc="170" dirty="0" smtClean="0">
                <a:latin typeface="Times New Roman"/>
                <a:cs typeface="Times New Roman"/>
              </a:rPr>
              <a:t>Recursive solution</a:t>
            </a:r>
            <a:endParaRPr sz="2400" dirty="0" smtClean="0">
              <a:latin typeface="Times New Roman"/>
              <a:cs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35" dirty="0"/>
              <a:t/>
            </a:r>
            <a:br>
              <a:rPr lang="en-US" spc="-235" dirty="0"/>
            </a:br>
            <a:r>
              <a:rPr lang="en-US" spc="-235" dirty="0" smtClean="0"/>
              <a:t>Iterative solution</a:t>
            </a:r>
            <a:r>
              <a:rPr lang="en-US" spc="170" dirty="0">
                <a:latin typeface="Times New Roman"/>
                <a:cs typeface="Times New Roman"/>
              </a:rPr>
              <a:t/>
            </a:r>
            <a:br>
              <a:rPr lang="en-US" spc="170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2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646176" y="870203"/>
            <a:ext cx="3364991" cy="445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89406" y="637461"/>
            <a:ext cx="855459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spc="-250" dirty="0" smtClean="0"/>
              <a:t>Binary</a:t>
            </a:r>
            <a:r>
              <a:rPr sz="3600" spc="-480" dirty="0" smtClean="0"/>
              <a:t> </a:t>
            </a:r>
            <a:r>
              <a:rPr sz="3600" spc="-225" dirty="0" smtClean="0"/>
              <a:t>Search</a:t>
            </a:r>
            <a:r>
              <a:rPr lang="en-US" sz="3600" spc="-225" dirty="0" smtClean="0"/>
              <a:t> pseudo-code: Iterative solution</a:t>
            </a:r>
            <a:endParaRPr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5507" y="1905000"/>
            <a:ext cx="5409184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3355" indent="0">
              <a:lnSpc>
                <a:spcPct val="100000"/>
              </a:lnSpc>
              <a:spcBef>
                <a:spcPts val="105"/>
              </a:spcBef>
              <a:buNone/>
              <a:tabLst>
                <a:tab pos="516255" algn="l"/>
                <a:tab pos="516890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Binary_search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irst=1</a:t>
            </a: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ast=n</a:t>
            </a: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first&lt;=last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mid=(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first+last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6989" lvl="2">
              <a:tabLst>
                <a:tab pos="1659889" algn="l"/>
                <a:tab pos="1660525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A[mid]=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4190" lvl="3">
              <a:tabLst>
                <a:tab pos="2117090" algn="l"/>
                <a:tab pos="2117725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</a:p>
          <a:p>
            <a:pPr marL="1316990" lvl="2">
              <a:tabLst>
                <a:tab pos="2117090" algn="l"/>
                <a:tab pos="2117725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A[mid]&lt;target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1316990" lvl="2">
              <a:tabLst>
                <a:tab pos="2117090" algn="l"/>
                <a:tab pos="2117725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first=mid+1</a:t>
            </a:r>
          </a:p>
          <a:p>
            <a:pPr marL="1316990" lvl="2">
              <a:tabLst>
                <a:tab pos="2117090" algn="l"/>
                <a:tab pos="2117725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1316990" lvl="2">
              <a:tabLst>
                <a:tab pos="2117090" algn="l"/>
                <a:tab pos="2117725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last=mid-1</a:t>
            </a:r>
          </a:p>
          <a:p>
            <a:pPr marL="859790" lvl="1">
              <a:tabLst>
                <a:tab pos="2117090" algn="l"/>
                <a:tab pos="2117725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End while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6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580644" y="903732"/>
            <a:ext cx="7540752" cy="498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1440" y="441706"/>
            <a:ext cx="76295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29" dirty="0" smtClean="0"/>
              <a:t>Binary </a:t>
            </a:r>
            <a:r>
              <a:rPr spc="-200" dirty="0" smtClean="0"/>
              <a:t>Search </a:t>
            </a:r>
            <a:r>
              <a:rPr spc="-190" dirty="0"/>
              <a:t>Analysis: </a:t>
            </a:r>
            <a:r>
              <a:rPr spc="-175" dirty="0"/>
              <a:t>Best</a:t>
            </a:r>
            <a:r>
              <a:rPr spc="-865" dirty="0"/>
              <a:t> </a:t>
            </a:r>
            <a:r>
              <a:rPr spc="-200" dirty="0"/>
              <a:t>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332332" y="4723244"/>
                <a:ext cx="9421267" cy="3206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2000" b="1" spc="-5" dirty="0">
                    <a:solidFill>
                      <a:srgbClr val="800000"/>
                    </a:solidFill>
                    <a:latin typeface="Arial"/>
                    <a:cs typeface="Arial"/>
                  </a:rPr>
                  <a:t>Best Case: </a:t>
                </a:r>
                <a:r>
                  <a:rPr sz="2000" b="1" spc="-5" dirty="0">
                    <a:latin typeface="Arial"/>
                    <a:cs typeface="Arial"/>
                  </a:rPr>
                  <a:t>match </a:t>
                </a:r>
                <a:r>
                  <a:rPr lang="en-US" sz="2000" b="1" spc="-5" dirty="0">
                    <a:latin typeface="Arial"/>
                    <a:cs typeface="Arial"/>
                  </a:rPr>
                  <a:t>from the firs</a:t>
                </a:r>
                <a:r>
                  <a:rPr lang="en-US" sz="2000" b="1" spc="75" dirty="0">
                    <a:latin typeface="Arial"/>
                    <a:cs typeface="Arial"/>
                  </a:rPr>
                  <a:t> </a:t>
                </a:r>
                <a:r>
                  <a:rPr lang="en-US" sz="2000" b="1" spc="-5" dirty="0">
                    <a:latin typeface="Arial"/>
                    <a:cs typeface="Arial"/>
                  </a:rPr>
                  <a:t>comparison</a:t>
                </a:r>
                <a:r>
                  <a:rPr lang="en-US" sz="200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(1)</a:t>
                </a:r>
                <a:endParaRPr sz="2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2" y="4723244"/>
                <a:ext cx="9421267" cy="320601"/>
              </a:xfrm>
              <a:prstGeom prst="rect">
                <a:avLst/>
              </a:prstGeom>
              <a:blipFill rotWithShape="0">
                <a:blip r:embed="rId3"/>
                <a:stretch>
                  <a:fillRect l="-1553" t="-1923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66700" y="1748221"/>
            <a:ext cx="5409184" cy="2893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3355" indent="0">
              <a:lnSpc>
                <a:spcPct val="100000"/>
              </a:lnSpc>
              <a:spcBef>
                <a:spcPts val="105"/>
              </a:spcBef>
              <a:buNone/>
              <a:tabLst>
                <a:tab pos="516255" algn="l"/>
                <a:tab pos="516890" algn="l"/>
              </a:tabLst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Binary_search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irst=1</a:t>
            </a: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ast=n</a:t>
            </a: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first&lt;=last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mid=(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first+last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6989" lvl="2">
              <a:tabLst>
                <a:tab pos="1659889" algn="l"/>
                <a:tab pos="1660525" algn="l"/>
              </a:tabLs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A[mid]=</a:t>
            </a:r>
            <a: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4190" lvl="3">
              <a:tabLst>
                <a:tab pos="2117090" algn="l"/>
                <a:tab pos="2117725" algn="l"/>
              </a:tabLs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</a:p>
          <a:p>
            <a:pPr marL="1316990" lvl="2">
              <a:tabLst>
                <a:tab pos="2117090" algn="l"/>
                <a:tab pos="2117725" algn="l"/>
              </a:tabLst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A[mid]&lt;target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1316990" lvl="2">
              <a:tabLst>
                <a:tab pos="2117090" algn="l"/>
                <a:tab pos="2117725" algn="l"/>
              </a:tabLs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first=mid+1</a:t>
            </a:r>
          </a:p>
          <a:p>
            <a:pPr marL="1316990" lvl="2">
              <a:tabLst>
                <a:tab pos="2117090" algn="l"/>
                <a:tab pos="2117725" algn="l"/>
              </a:tabLst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1316990" lvl="2">
              <a:tabLst>
                <a:tab pos="2117090" algn="l"/>
                <a:tab pos="2117725" algn="l"/>
              </a:tabLs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last=mid-1</a:t>
            </a:r>
          </a:p>
          <a:p>
            <a:pPr marL="859790" lvl="1">
              <a:tabLst>
                <a:tab pos="2117090" algn="l"/>
                <a:tab pos="2117725" algn="l"/>
              </a:tabLst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End while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10"/>
          <p:cNvSpPr/>
          <p:nvPr/>
        </p:nvSpPr>
        <p:spPr>
          <a:xfrm>
            <a:off x="6705600" y="3048000"/>
            <a:ext cx="2133600" cy="2015489"/>
          </a:xfrm>
          <a:custGeom>
            <a:avLst/>
            <a:gdLst/>
            <a:ahLst/>
            <a:cxnLst/>
            <a:rect l="l" t="t" r="r" b="b"/>
            <a:pathLst>
              <a:path w="2133600" h="2015489">
                <a:moveTo>
                  <a:pt x="889000" y="990600"/>
                </a:moveTo>
                <a:lnTo>
                  <a:pt x="355600" y="990600"/>
                </a:lnTo>
                <a:lnTo>
                  <a:pt x="19811" y="2015236"/>
                </a:lnTo>
                <a:lnTo>
                  <a:pt x="889000" y="990600"/>
                </a:lnTo>
                <a:close/>
              </a:path>
              <a:path w="2133600" h="2015489">
                <a:moveTo>
                  <a:pt x="1968500" y="0"/>
                </a:moveTo>
                <a:lnTo>
                  <a:pt x="165100" y="0"/>
                </a:lnTo>
                <a:lnTo>
                  <a:pt x="121208" y="5897"/>
                </a:lnTo>
                <a:lnTo>
                  <a:pt x="81769" y="22540"/>
                </a:lnTo>
                <a:lnTo>
                  <a:pt x="48355" y="48355"/>
                </a:lnTo>
                <a:lnTo>
                  <a:pt x="22540" y="81769"/>
                </a:lnTo>
                <a:lnTo>
                  <a:pt x="5897" y="121208"/>
                </a:lnTo>
                <a:lnTo>
                  <a:pt x="0" y="165100"/>
                </a:lnTo>
                <a:lnTo>
                  <a:pt x="0" y="825500"/>
                </a:lnTo>
                <a:lnTo>
                  <a:pt x="5897" y="869391"/>
                </a:lnTo>
                <a:lnTo>
                  <a:pt x="22540" y="908830"/>
                </a:lnTo>
                <a:lnTo>
                  <a:pt x="48355" y="942244"/>
                </a:lnTo>
                <a:lnTo>
                  <a:pt x="81769" y="968059"/>
                </a:lnTo>
                <a:lnTo>
                  <a:pt x="121208" y="984702"/>
                </a:lnTo>
                <a:lnTo>
                  <a:pt x="165100" y="990600"/>
                </a:lnTo>
                <a:lnTo>
                  <a:pt x="1968500" y="990600"/>
                </a:lnTo>
                <a:lnTo>
                  <a:pt x="2012391" y="984702"/>
                </a:lnTo>
                <a:lnTo>
                  <a:pt x="2051830" y="968059"/>
                </a:lnTo>
                <a:lnTo>
                  <a:pt x="2085244" y="942244"/>
                </a:lnTo>
                <a:lnTo>
                  <a:pt x="2111059" y="908830"/>
                </a:lnTo>
                <a:lnTo>
                  <a:pt x="2127702" y="869391"/>
                </a:lnTo>
                <a:lnTo>
                  <a:pt x="2133600" y="825500"/>
                </a:lnTo>
                <a:lnTo>
                  <a:pt x="2133600" y="165100"/>
                </a:lnTo>
                <a:lnTo>
                  <a:pt x="2127702" y="121208"/>
                </a:lnTo>
                <a:lnTo>
                  <a:pt x="2111059" y="81769"/>
                </a:lnTo>
                <a:lnTo>
                  <a:pt x="2085244" y="48355"/>
                </a:lnTo>
                <a:lnTo>
                  <a:pt x="2051830" y="22540"/>
                </a:lnTo>
                <a:lnTo>
                  <a:pt x="2012391" y="5897"/>
                </a:lnTo>
                <a:lnTo>
                  <a:pt x="1968500" y="0"/>
                </a:lnTo>
                <a:close/>
              </a:path>
            </a:pathLst>
          </a:custGeom>
          <a:solidFill>
            <a:srgbClr val="91C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1"/>
          <p:cNvSpPr/>
          <p:nvPr/>
        </p:nvSpPr>
        <p:spPr>
          <a:xfrm>
            <a:off x="6705600" y="3048000"/>
            <a:ext cx="2133600" cy="2015489"/>
          </a:xfrm>
          <a:custGeom>
            <a:avLst/>
            <a:gdLst/>
            <a:ahLst/>
            <a:cxnLst/>
            <a:rect l="l" t="t" r="r" b="b"/>
            <a:pathLst>
              <a:path w="2133600" h="2015489">
                <a:moveTo>
                  <a:pt x="0" y="165100"/>
                </a:moveTo>
                <a:lnTo>
                  <a:pt x="5897" y="121208"/>
                </a:lnTo>
                <a:lnTo>
                  <a:pt x="22540" y="81769"/>
                </a:lnTo>
                <a:lnTo>
                  <a:pt x="48355" y="48355"/>
                </a:lnTo>
                <a:lnTo>
                  <a:pt x="81769" y="22540"/>
                </a:lnTo>
                <a:lnTo>
                  <a:pt x="121208" y="5897"/>
                </a:lnTo>
                <a:lnTo>
                  <a:pt x="1651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68500" y="0"/>
                </a:lnTo>
                <a:lnTo>
                  <a:pt x="2012391" y="5897"/>
                </a:lnTo>
                <a:lnTo>
                  <a:pt x="2051830" y="22540"/>
                </a:lnTo>
                <a:lnTo>
                  <a:pt x="2085244" y="48355"/>
                </a:lnTo>
                <a:lnTo>
                  <a:pt x="2111059" y="81769"/>
                </a:lnTo>
                <a:lnTo>
                  <a:pt x="2127702" y="121208"/>
                </a:lnTo>
                <a:lnTo>
                  <a:pt x="2133600" y="165100"/>
                </a:lnTo>
                <a:lnTo>
                  <a:pt x="2133600" y="577850"/>
                </a:lnTo>
                <a:lnTo>
                  <a:pt x="2133600" y="825500"/>
                </a:lnTo>
                <a:lnTo>
                  <a:pt x="2127702" y="869391"/>
                </a:lnTo>
                <a:lnTo>
                  <a:pt x="2111059" y="908830"/>
                </a:lnTo>
                <a:lnTo>
                  <a:pt x="2085244" y="942244"/>
                </a:lnTo>
                <a:lnTo>
                  <a:pt x="2051830" y="968059"/>
                </a:lnTo>
                <a:lnTo>
                  <a:pt x="2012391" y="984702"/>
                </a:lnTo>
                <a:lnTo>
                  <a:pt x="1968500" y="990600"/>
                </a:lnTo>
                <a:lnTo>
                  <a:pt x="889000" y="990600"/>
                </a:lnTo>
                <a:lnTo>
                  <a:pt x="19811" y="2015236"/>
                </a:lnTo>
                <a:lnTo>
                  <a:pt x="355600" y="990600"/>
                </a:lnTo>
                <a:lnTo>
                  <a:pt x="165100" y="990600"/>
                </a:lnTo>
                <a:lnTo>
                  <a:pt x="121208" y="984702"/>
                </a:lnTo>
                <a:lnTo>
                  <a:pt x="81769" y="968059"/>
                </a:lnTo>
                <a:lnTo>
                  <a:pt x="48355" y="942244"/>
                </a:lnTo>
                <a:lnTo>
                  <a:pt x="22540" y="908830"/>
                </a:lnTo>
                <a:lnTo>
                  <a:pt x="5897" y="869391"/>
                </a:lnTo>
                <a:lnTo>
                  <a:pt x="0" y="825500"/>
                </a:lnTo>
                <a:lnTo>
                  <a:pt x="0" y="577850"/>
                </a:lnTo>
                <a:lnTo>
                  <a:pt x="0" y="165100"/>
                </a:lnTo>
                <a:close/>
              </a:path>
            </a:pathLst>
          </a:custGeom>
          <a:ln w="762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2"/>
          <p:cNvSpPr txBox="1"/>
          <p:nvPr/>
        </p:nvSpPr>
        <p:spPr>
          <a:xfrm>
            <a:off x="6833996" y="3218814"/>
            <a:ext cx="18840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Best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Case:</a:t>
            </a:r>
            <a:endParaRPr sz="2000">
              <a:latin typeface="Arial"/>
              <a:cs typeface="Arial"/>
            </a:endParaRPr>
          </a:p>
          <a:p>
            <a:pPr marL="21653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1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comparison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4" name="object 13"/>
          <p:cNvGraphicFramePr>
            <a:graphicFrameLocks noGrp="1"/>
          </p:cNvGraphicFramePr>
          <p:nvPr/>
        </p:nvGraphicFramePr>
        <p:xfrm>
          <a:off x="723900" y="5143500"/>
          <a:ext cx="8081635" cy="1083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494665"/>
                <a:gridCol w="556895"/>
                <a:gridCol w="509905"/>
                <a:gridCol w="588644"/>
                <a:gridCol w="558164"/>
                <a:gridCol w="567054"/>
                <a:gridCol w="71754"/>
                <a:gridCol w="525779"/>
                <a:gridCol w="88900"/>
                <a:gridCol w="457835"/>
                <a:gridCol w="495935"/>
                <a:gridCol w="589914"/>
                <a:gridCol w="559435"/>
                <a:gridCol w="638809"/>
                <a:gridCol w="525779"/>
                <a:gridCol w="546734"/>
                <a:gridCol w="153034"/>
              </a:tblGrid>
              <a:tr h="161290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3333FF"/>
                      </a:solidFill>
                      <a:prstDash val="solid"/>
                    </a:lnL>
                    <a:lnR w="76200">
                      <a:solidFill>
                        <a:srgbClr val="3333FF"/>
                      </a:solidFill>
                      <a:prstDash val="solid"/>
                    </a:lnR>
                    <a:lnT w="76200">
                      <a:solidFill>
                        <a:srgbClr val="3333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3333FF"/>
                      </a:solidFill>
                      <a:prstDash val="solid"/>
                    </a:lnL>
                    <a:lnR w="76200">
                      <a:solidFill>
                        <a:srgbClr val="3333FF"/>
                      </a:solidFill>
                      <a:prstDash val="solid"/>
                    </a:lnR>
                    <a:lnT w="76200">
                      <a:solidFill>
                        <a:srgbClr val="3333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3333FF"/>
                      </a:solidFill>
                      <a:prstDash val="solid"/>
                    </a:lnL>
                    <a:lnR w="76200">
                      <a:solidFill>
                        <a:srgbClr val="3333FF"/>
                      </a:solidFill>
                      <a:prstDash val="solid"/>
                    </a:lnR>
                    <a:lnT w="76200">
                      <a:solidFill>
                        <a:srgbClr val="3333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8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3333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33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42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3333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3333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3333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76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76200">
                      <a:solidFill>
                        <a:srgbClr val="3333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81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84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91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92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93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99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3333FF"/>
                      </a:solidFill>
                      <a:prstDash val="solid"/>
                    </a:lnR>
                  </a:tcPr>
                </a:tc>
              </a:tr>
              <a:tr h="161290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3333FF"/>
                      </a:solidFill>
                      <a:prstDash val="solid"/>
                    </a:lnL>
                    <a:lnR w="76200">
                      <a:solidFill>
                        <a:srgbClr val="3333FF"/>
                      </a:solidFill>
                      <a:prstDash val="solid"/>
                    </a:lnR>
                    <a:lnB w="76200">
                      <a:solidFill>
                        <a:srgbClr val="3333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3333FF"/>
                      </a:solidFill>
                      <a:prstDash val="solid"/>
                    </a:lnL>
                    <a:lnR w="76200">
                      <a:solidFill>
                        <a:srgbClr val="3333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3333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3333FF"/>
                      </a:solidFill>
                      <a:prstDash val="solid"/>
                    </a:lnL>
                    <a:lnR w="76200">
                      <a:solidFill>
                        <a:srgbClr val="3333FF"/>
                      </a:solidFill>
                      <a:prstDash val="soli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3333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5" name="object 14"/>
          <p:cNvSpPr txBox="1"/>
          <p:nvPr/>
        </p:nvSpPr>
        <p:spPr>
          <a:xfrm>
            <a:off x="315569" y="6314440"/>
            <a:ext cx="145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Target: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59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504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533400"/>
            <a:ext cx="805878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Binary </a:t>
            </a:r>
            <a:r>
              <a:rPr spc="-204" dirty="0"/>
              <a:t>Search </a:t>
            </a:r>
            <a:r>
              <a:rPr spc="-190" dirty="0"/>
              <a:t>Analysis: </a:t>
            </a:r>
            <a:r>
              <a:rPr spc="-145" dirty="0"/>
              <a:t>Worst</a:t>
            </a:r>
            <a:r>
              <a:rPr spc="-875" dirty="0"/>
              <a:t> </a:t>
            </a:r>
            <a:r>
              <a:rPr spc="-200" dirty="0"/>
              <a:t>Case</a:t>
            </a:r>
          </a:p>
        </p:txBody>
      </p:sp>
      <p:sp>
        <p:nvSpPr>
          <p:cNvPr id="8" name="object 8"/>
          <p:cNvSpPr/>
          <p:nvPr/>
        </p:nvSpPr>
        <p:spPr>
          <a:xfrm>
            <a:off x="634634" y="5511839"/>
            <a:ext cx="4426585" cy="410845"/>
          </a:xfrm>
          <a:custGeom>
            <a:avLst/>
            <a:gdLst/>
            <a:ahLst/>
            <a:cxnLst/>
            <a:rect l="l" t="t" r="r" b="b"/>
            <a:pathLst>
              <a:path w="4426585" h="410845">
                <a:moveTo>
                  <a:pt x="0" y="0"/>
                </a:moveTo>
                <a:lnTo>
                  <a:pt x="4426237" y="0"/>
                </a:lnTo>
                <a:lnTo>
                  <a:pt x="4426237" y="410848"/>
                </a:lnTo>
                <a:lnTo>
                  <a:pt x="0" y="410848"/>
                </a:lnTo>
                <a:lnTo>
                  <a:pt x="0" y="0"/>
                </a:lnTo>
                <a:close/>
              </a:path>
            </a:pathLst>
          </a:custGeom>
          <a:ln w="35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9513" y="5517097"/>
            <a:ext cx="0" cy="401320"/>
          </a:xfrm>
          <a:custGeom>
            <a:avLst/>
            <a:gdLst/>
            <a:ahLst/>
            <a:cxnLst/>
            <a:rect l="l" t="t" r="r" b="b"/>
            <a:pathLst>
              <a:path h="401320">
                <a:moveTo>
                  <a:pt x="0" y="0"/>
                </a:moveTo>
                <a:lnTo>
                  <a:pt x="0" y="0"/>
                </a:lnTo>
                <a:lnTo>
                  <a:pt x="0" y="400921"/>
                </a:lnTo>
              </a:path>
            </a:pathLst>
          </a:custGeom>
          <a:ln w="38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88605" y="5503664"/>
            <a:ext cx="0" cy="417830"/>
          </a:xfrm>
          <a:custGeom>
            <a:avLst/>
            <a:gdLst/>
            <a:ahLst/>
            <a:cxnLst/>
            <a:rect l="l" t="t" r="r" b="b"/>
            <a:pathLst>
              <a:path h="417829">
                <a:moveTo>
                  <a:pt x="0" y="0"/>
                </a:moveTo>
                <a:lnTo>
                  <a:pt x="0" y="0"/>
                </a:lnTo>
                <a:lnTo>
                  <a:pt x="0" y="417271"/>
                </a:lnTo>
              </a:path>
            </a:pathLst>
          </a:custGeom>
          <a:ln w="38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633" y="5503664"/>
            <a:ext cx="0" cy="424815"/>
          </a:xfrm>
          <a:custGeom>
            <a:avLst/>
            <a:gdLst/>
            <a:ahLst/>
            <a:cxnLst/>
            <a:rect l="l" t="t" r="r" b="b"/>
            <a:pathLst>
              <a:path h="424814">
                <a:moveTo>
                  <a:pt x="0" y="0"/>
                </a:moveTo>
                <a:lnTo>
                  <a:pt x="0" y="0"/>
                </a:lnTo>
                <a:lnTo>
                  <a:pt x="0" y="424282"/>
                </a:lnTo>
              </a:path>
            </a:pathLst>
          </a:custGeom>
          <a:ln w="38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0719" y="5517097"/>
            <a:ext cx="0" cy="401320"/>
          </a:xfrm>
          <a:custGeom>
            <a:avLst/>
            <a:gdLst/>
            <a:ahLst/>
            <a:cxnLst/>
            <a:rect l="l" t="t" r="r" b="b"/>
            <a:pathLst>
              <a:path h="401320">
                <a:moveTo>
                  <a:pt x="0" y="0"/>
                </a:moveTo>
                <a:lnTo>
                  <a:pt x="0" y="0"/>
                </a:lnTo>
                <a:lnTo>
                  <a:pt x="0" y="400921"/>
                </a:lnTo>
              </a:path>
            </a:pathLst>
          </a:custGeom>
          <a:ln w="38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98902" y="5503664"/>
            <a:ext cx="0" cy="417830"/>
          </a:xfrm>
          <a:custGeom>
            <a:avLst/>
            <a:gdLst/>
            <a:ahLst/>
            <a:cxnLst/>
            <a:rect l="l" t="t" r="r" b="b"/>
            <a:pathLst>
              <a:path h="417829">
                <a:moveTo>
                  <a:pt x="0" y="0"/>
                </a:moveTo>
                <a:lnTo>
                  <a:pt x="0" y="0"/>
                </a:lnTo>
                <a:lnTo>
                  <a:pt x="0" y="417271"/>
                </a:lnTo>
              </a:path>
            </a:pathLst>
          </a:custGeom>
          <a:ln w="38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48365" y="5506287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0"/>
                </a:moveTo>
                <a:lnTo>
                  <a:pt x="0" y="0"/>
                </a:lnTo>
                <a:lnTo>
                  <a:pt x="0" y="425164"/>
                </a:lnTo>
              </a:path>
            </a:pathLst>
          </a:custGeom>
          <a:ln w="38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14343" y="5511839"/>
            <a:ext cx="0" cy="41655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0"/>
                </a:lnTo>
                <a:lnTo>
                  <a:pt x="0" y="416106"/>
                </a:lnTo>
              </a:path>
            </a:pathLst>
          </a:custGeom>
          <a:ln w="38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0872" y="5512722"/>
            <a:ext cx="3357879" cy="410209"/>
          </a:xfrm>
          <a:custGeom>
            <a:avLst/>
            <a:gdLst/>
            <a:ahLst/>
            <a:cxnLst/>
            <a:rect l="l" t="t" r="r" b="b"/>
            <a:pathLst>
              <a:path w="3357879" h="410210">
                <a:moveTo>
                  <a:pt x="0" y="0"/>
                </a:moveTo>
                <a:lnTo>
                  <a:pt x="3357809" y="0"/>
                </a:lnTo>
                <a:lnTo>
                  <a:pt x="3357809" y="409966"/>
                </a:lnTo>
                <a:lnTo>
                  <a:pt x="0" y="409966"/>
                </a:lnTo>
                <a:lnTo>
                  <a:pt x="0" y="0"/>
                </a:lnTo>
                <a:close/>
              </a:path>
            </a:pathLst>
          </a:custGeom>
          <a:ln w="353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46434" y="5517097"/>
            <a:ext cx="1270" cy="401320"/>
          </a:xfrm>
          <a:custGeom>
            <a:avLst/>
            <a:gdLst/>
            <a:ahLst/>
            <a:cxnLst/>
            <a:rect l="l" t="t" r="r" b="b"/>
            <a:pathLst>
              <a:path w="1270" h="401320">
                <a:moveTo>
                  <a:pt x="444" y="-19080"/>
                </a:moveTo>
                <a:lnTo>
                  <a:pt x="444" y="420001"/>
                </a:lnTo>
              </a:path>
            </a:pathLst>
          </a:custGeom>
          <a:ln w="3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45443" y="5503664"/>
            <a:ext cx="0" cy="424815"/>
          </a:xfrm>
          <a:custGeom>
            <a:avLst/>
            <a:gdLst/>
            <a:ahLst/>
            <a:cxnLst/>
            <a:rect l="l" t="t" r="r" b="b"/>
            <a:pathLst>
              <a:path h="424814">
                <a:moveTo>
                  <a:pt x="0" y="0"/>
                </a:moveTo>
                <a:lnTo>
                  <a:pt x="0" y="0"/>
                </a:lnTo>
                <a:lnTo>
                  <a:pt x="0" y="424282"/>
                </a:lnTo>
              </a:path>
            </a:pathLst>
          </a:custGeom>
          <a:ln w="38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56965" y="5503664"/>
            <a:ext cx="0" cy="417830"/>
          </a:xfrm>
          <a:custGeom>
            <a:avLst/>
            <a:gdLst/>
            <a:ahLst/>
            <a:cxnLst/>
            <a:rect l="l" t="t" r="r" b="b"/>
            <a:pathLst>
              <a:path h="417829">
                <a:moveTo>
                  <a:pt x="0" y="0"/>
                </a:moveTo>
                <a:lnTo>
                  <a:pt x="0" y="0"/>
                </a:lnTo>
                <a:lnTo>
                  <a:pt x="0" y="417271"/>
                </a:lnTo>
              </a:path>
            </a:pathLst>
          </a:custGeom>
          <a:ln w="38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06429" y="5506287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0"/>
                </a:moveTo>
                <a:lnTo>
                  <a:pt x="0" y="0"/>
                </a:lnTo>
                <a:lnTo>
                  <a:pt x="0" y="425164"/>
                </a:lnTo>
              </a:path>
            </a:pathLst>
          </a:custGeom>
          <a:ln w="38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72153" y="5512722"/>
            <a:ext cx="0" cy="415290"/>
          </a:xfrm>
          <a:custGeom>
            <a:avLst/>
            <a:gdLst/>
            <a:ahLst/>
            <a:cxnLst/>
            <a:rect l="l" t="t" r="r" b="b"/>
            <a:pathLst>
              <a:path h="415289">
                <a:moveTo>
                  <a:pt x="0" y="0"/>
                </a:moveTo>
                <a:lnTo>
                  <a:pt x="0" y="0"/>
                </a:lnTo>
                <a:lnTo>
                  <a:pt x="0" y="415224"/>
                </a:lnTo>
              </a:path>
            </a:pathLst>
          </a:custGeom>
          <a:ln w="38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1678" y="4593717"/>
            <a:ext cx="8129905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800000"/>
                </a:solidFill>
                <a:latin typeface="Arial"/>
                <a:cs typeface="Arial"/>
              </a:rPr>
              <a:t>Worst </a:t>
            </a:r>
            <a:r>
              <a:rPr sz="2400" b="1" spc="-5" dirty="0">
                <a:solidFill>
                  <a:srgbClr val="800000"/>
                </a:solidFill>
                <a:latin typeface="Arial"/>
                <a:cs typeface="Arial"/>
              </a:rPr>
              <a:t>Case: </a:t>
            </a:r>
            <a:r>
              <a:rPr sz="2400" b="1" dirty="0">
                <a:latin typeface="Arial"/>
                <a:cs typeface="Arial"/>
              </a:rPr>
              <a:t>divide </a:t>
            </a:r>
            <a:r>
              <a:rPr sz="2400" b="1" spc="-5" dirty="0">
                <a:latin typeface="Arial"/>
                <a:cs typeface="Arial"/>
              </a:rPr>
              <a:t>until reach </a:t>
            </a:r>
            <a:r>
              <a:rPr sz="2400" b="1" dirty="0">
                <a:latin typeface="Arial"/>
                <a:cs typeface="Arial"/>
              </a:rPr>
              <a:t>one item, </a:t>
            </a:r>
            <a:r>
              <a:rPr sz="2400" b="1" spc="-5" dirty="0">
                <a:latin typeface="Arial"/>
                <a:cs typeface="Arial"/>
              </a:rPr>
              <a:t>or </a:t>
            </a:r>
            <a:r>
              <a:rPr sz="2400" b="1" dirty="0">
                <a:latin typeface="Arial"/>
                <a:cs typeface="Arial"/>
              </a:rPr>
              <a:t>no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match.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Times New Roman"/>
              <a:cs typeface="Times New Roman"/>
            </a:endParaRPr>
          </a:p>
          <a:p>
            <a:pPr marL="531495">
              <a:lnSpc>
                <a:spcPct val="100000"/>
              </a:lnSpc>
              <a:tabLst>
                <a:tab pos="1125220" algn="l"/>
                <a:tab pos="1632585" algn="l"/>
                <a:tab pos="2057400" algn="l"/>
                <a:tab pos="2649220" algn="l"/>
                <a:tab pos="3155950" algn="l"/>
                <a:tab pos="3832860" algn="l"/>
                <a:tab pos="4340860" algn="l"/>
                <a:tab pos="4933950" algn="l"/>
                <a:tab pos="5440045" algn="l"/>
                <a:tab pos="5948045" algn="l"/>
                <a:tab pos="6541134" algn="l"/>
                <a:tab pos="7132955" algn="l"/>
                <a:tab pos="7725409" algn="l"/>
              </a:tabLst>
            </a:pPr>
            <a:r>
              <a:rPr sz="2250" b="1" spc="95" dirty="0">
                <a:latin typeface="Arial"/>
                <a:cs typeface="Arial"/>
              </a:rPr>
              <a:t>1	7	9	</a:t>
            </a:r>
            <a:r>
              <a:rPr sz="2250" b="1" spc="80" dirty="0">
                <a:latin typeface="Arial"/>
                <a:cs typeface="Arial"/>
              </a:rPr>
              <a:t>12	33	</a:t>
            </a:r>
            <a:r>
              <a:rPr sz="2250" b="1" spc="85" dirty="0">
                <a:latin typeface="Arial"/>
                <a:cs typeface="Arial"/>
              </a:rPr>
              <a:t>42	59	76	</a:t>
            </a:r>
            <a:r>
              <a:rPr sz="2250" b="1" spc="80" dirty="0">
                <a:latin typeface="Arial"/>
                <a:cs typeface="Arial"/>
              </a:rPr>
              <a:t>81	</a:t>
            </a:r>
            <a:r>
              <a:rPr sz="2250" b="1" spc="85" dirty="0">
                <a:latin typeface="Arial"/>
                <a:cs typeface="Arial"/>
              </a:rPr>
              <a:t>84	91	</a:t>
            </a:r>
            <a:r>
              <a:rPr sz="2250" b="1" spc="80" dirty="0">
                <a:latin typeface="Arial"/>
                <a:cs typeface="Arial"/>
              </a:rPr>
              <a:t>92	93	99</a:t>
            </a:r>
            <a:endParaRPr sz="22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29201" y="5361170"/>
            <a:ext cx="840105" cy="713105"/>
          </a:xfrm>
          <a:custGeom>
            <a:avLst/>
            <a:gdLst/>
            <a:ahLst/>
            <a:cxnLst/>
            <a:rect l="l" t="t" r="r" b="b"/>
            <a:pathLst>
              <a:path w="840104" h="713104">
                <a:moveTo>
                  <a:pt x="0" y="0"/>
                </a:moveTo>
                <a:lnTo>
                  <a:pt x="839484" y="0"/>
                </a:lnTo>
                <a:lnTo>
                  <a:pt x="839484" y="713069"/>
                </a:lnTo>
                <a:lnTo>
                  <a:pt x="0" y="713069"/>
                </a:lnTo>
                <a:lnTo>
                  <a:pt x="0" y="0"/>
                </a:lnTo>
                <a:close/>
              </a:path>
            </a:pathLst>
          </a:custGeom>
          <a:ln w="73034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16109" y="5289911"/>
            <a:ext cx="4655185" cy="784860"/>
          </a:xfrm>
          <a:custGeom>
            <a:avLst/>
            <a:gdLst/>
            <a:ahLst/>
            <a:cxnLst/>
            <a:rect l="l" t="t" r="r" b="b"/>
            <a:pathLst>
              <a:path w="4655184" h="784860">
                <a:moveTo>
                  <a:pt x="0" y="0"/>
                </a:moveTo>
                <a:lnTo>
                  <a:pt x="0" y="0"/>
                </a:lnTo>
                <a:lnTo>
                  <a:pt x="4655148" y="784327"/>
                </a:lnTo>
              </a:path>
            </a:pathLst>
          </a:custGeom>
          <a:ln w="7082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16109" y="5289911"/>
            <a:ext cx="4655185" cy="784860"/>
          </a:xfrm>
          <a:custGeom>
            <a:avLst/>
            <a:gdLst/>
            <a:ahLst/>
            <a:cxnLst/>
            <a:rect l="l" t="t" r="r" b="b"/>
            <a:pathLst>
              <a:path w="4655184" h="784860">
                <a:moveTo>
                  <a:pt x="4655148" y="0"/>
                </a:moveTo>
                <a:lnTo>
                  <a:pt x="4655148" y="0"/>
                </a:lnTo>
                <a:lnTo>
                  <a:pt x="0" y="784327"/>
                </a:lnTo>
              </a:path>
            </a:pathLst>
          </a:custGeom>
          <a:ln w="7082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8313" y="5361170"/>
            <a:ext cx="1526540" cy="784860"/>
          </a:xfrm>
          <a:custGeom>
            <a:avLst/>
            <a:gdLst/>
            <a:ahLst/>
            <a:cxnLst/>
            <a:rect l="l" t="t" r="r" b="b"/>
            <a:pathLst>
              <a:path w="1526539" h="784860">
                <a:moveTo>
                  <a:pt x="0" y="0"/>
                </a:moveTo>
                <a:lnTo>
                  <a:pt x="0" y="0"/>
                </a:lnTo>
                <a:lnTo>
                  <a:pt x="1526124" y="784318"/>
                </a:lnTo>
              </a:path>
            </a:pathLst>
          </a:custGeom>
          <a:ln w="7184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8313" y="5361170"/>
            <a:ext cx="1526540" cy="784860"/>
          </a:xfrm>
          <a:custGeom>
            <a:avLst/>
            <a:gdLst/>
            <a:ahLst/>
            <a:cxnLst/>
            <a:rect l="l" t="t" r="r" b="b"/>
            <a:pathLst>
              <a:path w="1526539" h="784860">
                <a:moveTo>
                  <a:pt x="1526124" y="0"/>
                </a:moveTo>
                <a:lnTo>
                  <a:pt x="1526124" y="0"/>
                </a:lnTo>
                <a:lnTo>
                  <a:pt x="0" y="784318"/>
                </a:lnTo>
              </a:path>
            </a:pathLst>
          </a:custGeom>
          <a:ln w="7184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60662" y="5361170"/>
            <a:ext cx="1068705" cy="784860"/>
          </a:xfrm>
          <a:custGeom>
            <a:avLst/>
            <a:gdLst/>
            <a:ahLst/>
            <a:cxnLst/>
            <a:rect l="l" t="t" r="r" b="b"/>
            <a:pathLst>
              <a:path w="1068705" h="784860">
                <a:moveTo>
                  <a:pt x="0" y="0"/>
                </a:moveTo>
                <a:lnTo>
                  <a:pt x="0" y="0"/>
                </a:lnTo>
                <a:lnTo>
                  <a:pt x="1068538" y="784318"/>
                </a:lnTo>
              </a:path>
            </a:pathLst>
          </a:custGeom>
          <a:ln w="72644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60662" y="5361170"/>
            <a:ext cx="1068705" cy="784860"/>
          </a:xfrm>
          <a:custGeom>
            <a:avLst/>
            <a:gdLst/>
            <a:ahLst/>
            <a:cxnLst/>
            <a:rect l="l" t="t" r="r" b="b"/>
            <a:pathLst>
              <a:path w="1068705" h="784860">
                <a:moveTo>
                  <a:pt x="1068538" y="0"/>
                </a:moveTo>
                <a:lnTo>
                  <a:pt x="1068538" y="0"/>
                </a:lnTo>
                <a:lnTo>
                  <a:pt x="0" y="784318"/>
                </a:lnTo>
              </a:path>
            </a:pathLst>
          </a:custGeom>
          <a:ln w="72644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58127" y="2730500"/>
            <a:ext cx="1612900" cy="161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954393" y="1930730"/>
            <a:ext cx="15481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800000"/>
                </a:solidFill>
                <a:latin typeface="Arial"/>
                <a:cs typeface="Arial"/>
              </a:rPr>
              <a:t>How</a:t>
            </a:r>
            <a:r>
              <a:rPr sz="2400" b="1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800000"/>
                </a:solidFill>
                <a:latin typeface="Arial"/>
                <a:cs typeface="Arial"/>
              </a:rPr>
              <a:t>many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79489" y="2296795"/>
            <a:ext cx="2294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800000"/>
                </a:solidFill>
                <a:latin typeface="Arial"/>
                <a:cs typeface="Arial"/>
              </a:rPr>
              <a:t>comparisons??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2087" y="1524000"/>
            <a:ext cx="6437630" cy="3124200"/>
          </a:xfrm>
          <a:custGeom>
            <a:avLst/>
            <a:gdLst/>
            <a:ahLst/>
            <a:cxnLst/>
            <a:rect l="l" t="t" r="r" b="b"/>
            <a:pathLst>
              <a:path w="6437630" h="3124200">
                <a:moveTo>
                  <a:pt x="0" y="3124200"/>
                </a:moveTo>
                <a:lnTo>
                  <a:pt x="6437249" y="3124200"/>
                </a:lnTo>
                <a:lnTo>
                  <a:pt x="6437249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FA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34416" y="1600200"/>
            <a:ext cx="5409184" cy="2893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3355" indent="0">
              <a:lnSpc>
                <a:spcPct val="100000"/>
              </a:lnSpc>
              <a:spcBef>
                <a:spcPts val="105"/>
              </a:spcBef>
              <a:buNone/>
              <a:tabLst>
                <a:tab pos="516255" algn="l"/>
                <a:tab pos="516890" algn="l"/>
              </a:tabLst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Binary_search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irst=1</a:t>
            </a: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ast=n</a:t>
            </a: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first&lt;=last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mid=(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first+last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If</a:t>
            </a:r>
            <a:r>
              <a:rPr lang="en-US" sz="1400" b="1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A[mid]=</a:t>
            </a:r>
            <a: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4190" lvl="3">
              <a:tabLst>
                <a:tab pos="2117090" algn="l"/>
                <a:tab pos="2117725" algn="l"/>
              </a:tabLs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</a:p>
          <a:p>
            <a:pPr marL="1316990" lvl="2">
              <a:tabLst>
                <a:tab pos="2117090" algn="l"/>
                <a:tab pos="2117725" algn="l"/>
              </a:tabLst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A[mid]&lt;target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1316990" lvl="2">
              <a:tabLst>
                <a:tab pos="2117090" algn="l"/>
                <a:tab pos="2117725" algn="l"/>
              </a:tabLs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first=mid+1</a:t>
            </a:r>
          </a:p>
          <a:p>
            <a:pPr marL="1316990" lvl="2">
              <a:tabLst>
                <a:tab pos="2117090" algn="l"/>
                <a:tab pos="2117725" algn="l"/>
              </a:tabLst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1316990" lvl="2">
              <a:tabLst>
                <a:tab pos="2117090" algn="l"/>
                <a:tab pos="2117725" algn="l"/>
              </a:tabLs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last=mid-1</a:t>
            </a:r>
          </a:p>
          <a:p>
            <a:pPr marL="859790" lvl="1">
              <a:tabLst>
                <a:tab pos="2117090" algn="l"/>
                <a:tab pos="2117725" algn="l"/>
              </a:tabLst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End while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8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0700" y="533400"/>
            <a:ext cx="805878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Binary </a:t>
            </a:r>
            <a:r>
              <a:rPr spc="-204" dirty="0"/>
              <a:t>Search </a:t>
            </a:r>
            <a:r>
              <a:rPr spc="-190" dirty="0"/>
              <a:t>Analysis: </a:t>
            </a:r>
            <a:r>
              <a:rPr spc="-145" dirty="0"/>
              <a:t>Worst</a:t>
            </a:r>
            <a:r>
              <a:rPr spc="-875" dirty="0"/>
              <a:t> </a:t>
            </a:r>
            <a:r>
              <a:rPr spc="-200" dirty="0"/>
              <a:t>Case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1044" y="1535938"/>
            <a:ext cx="7426959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</a:pPr>
            <a:r>
              <a:rPr sz="2600" spc="150" dirty="0" smtClean="0">
                <a:latin typeface="Times New Roman"/>
                <a:cs typeface="Times New Roman"/>
              </a:rPr>
              <a:t>With</a:t>
            </a:r>
            <a:r>
              <a:rPr sz="2600" spc="-105" dirty="0" smtClean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each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comparison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we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throw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away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95" dirty="0">
                <a:latin typeface="Times New Roman"/>
                <a:cs typeface="Times New Roman"/>
              </a:rPr>
              <a:t>½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54" dirty="0">
                <a:latin typeface="Times New Roman"/>
                <a:cs typeface="Times New Roman"/>
              </a:rPr>
              <a:t>list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77188" y="5228082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7188" y="5380431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77188" y="5532831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35"/>
              <p:cNvSpPr txBox="1"/>
              <p:nvPr/>
            </p:nvSpPr>
            <p:spPr>
              <a:xfrm>
                <a:off x="5181600" y="2495148"/>
                <a:ext cx="3733800" cy="20714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0" marR="11811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2400" b="1" spc="-5" dirty="0" smtClean="0">
                    <a:latin typeface="Arial"/>
                    <a:cs typeface="Arial"/>
                  </a:rPr>
                  <a:t>Termination:</a:t>
                </a:r>
              </a:p>
              <a:p>
                <a:pPr marL="127000" marR="118110" algn="ctr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EG" sz="2400" i="1" spc="-5" smtClean="0">
                            <a:solidFill>
                              <a:schemeClr val="tx1"/>
                            </a:solidFill>
                            <a:latin typeface="Cambria Math"/>
                            <a:cs typeface="Arial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ar-EG" sz="2400" b="0" i="0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N</m:t>
                        </m:r>
                      </m:num>
                      <m:den>
                        <m:sSup>
                          <m:sSupPr>
                            <m:ctrlPr>
                              <a:rPr lang="ar-EG" sz="2400" i="1" spc="-5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ar-EG" sz="2400" b="0" i="0" spc="-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ar-EG" sz="2400" b="0" i="0" spc="-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i</m:t>
                            </m:r>
                            <m:r>
                              <a:rPr lang="ar-EG" sz="2400" b="0" i="0" spc="-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r>
                              <a:rPr lang="ar-EG" sz="2400" b="0" i="0" spc="-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ar-EG" sz="2400" b="0" i="0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ar-EG" sz="2400" b="0" i="0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ar-EG" sz="2400" b="0" i="0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→</m:t>
                    </m:r>
                    <m:r>
                      <m:rPr>
                        <m:sty m:val="p"/>
                      </m:rPr>
                      <a:rPr lang="ar-EG" sz="2400" b="0" i="0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N</m:t>
                    </m:r>
                    <m:r>
                      <a:rPr lang="ar-EG" sz="2400" b="0" i="0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ar-EG" sz="2400" i="1" spc="-5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ar-EG" sz="2400" b="0" i="0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ar-EG" sz="2400" b="0" i="0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i</m:t>
                        </m:r>
                        <m:r>
                          <a:rPr lang="ar-EG" sz="2400" b="0" i="0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−</m:t>
                        </m:r>
                        <m:r>
                          <a:rPr lang="ar-EG" sz="2400" b="0" i="0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EG" sz="2400" spc="-5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ar-EG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7000" marR="11811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2400" spc="-95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sz="2400" spc="-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spc="-5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sz="2400" spc="-7" baseline="-20833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</a:t>
                </a:r>
                <a:r>
                  <a:rPr lang="en-US" sz="2400" spc="-5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(N+1) 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i:iteration</a:t>
                </a:r>
              </a:p>
              <a:p>
                <a:pPr marL="127000" marR="118110" algn="ctr">
                  <a:lnSpc>
                    <a:spcPct val="100000"/>
                  </a:lnSpc>
                  <a:spcBef>
                    <a:spcPts val="100"/>
                  </a:spcBef>
                </a:pPr>
                <a:endParaRPr lang="en-US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7000" marR="118110" algn="ctr">
                  <a:lnSpc>
                    <a:spcPct val="100000"/>
                  </a:lnSpc>
                  <a:spcBef>
                    <a:spcPts val="100"/>
                  </a:spcBef>
                </a:pPr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495148"/>
                <a:ext cx="3733800" cy="2071401"/>
              </a:xfrm>
              <a:prstGeom prst="rect">
                <a:avLst/>
              </a:prstGeom>
              <a:blipFill rotWithShape="0">
                <a:blip r:embed="rId2"/>
                <a:stretch>
                  <a:fillRect l="-1468"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8" name="object 9"/>
          <p:cNvSpPr/>
          <p:nvPr/>
        </p:nvSpPr>
        <p:spPr>
          <a:xfrm>
            <a:off x="1024890" y="2061083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342900" y="0"/>
                </a:moveTo>
                <a:lnTo>
                  <a:pt x="287278" y="3489"/>
                </a:lnTo>
                <a:lnTo>
                  <a:pt x="234515" y="13594"/>
                </a:lnTo>
                <a:lnTo>
                  <a:pt x="185315" y="29763"/>
                </a:lnTo>
                <a:lnTo>
                  <a:pt x="140386" y="51450"/>
                </a:lnTo>
                <a:lnTo>
                  <a:pt x="100431" y="78104"/>
                </a:lnTo>
                <a:lnTo>
                  <a:pt x="66158" y="109179"/>
                </a:lnTo>
                <a:lnTo>
                  <a:pt x="38273" y="144124"/>
                </a:lnTo>
                <a:lnTo>
                  <a:pt x="17480" y="182392"/>
                </a:lnTo>
                <a:lnTo>
                  <a:pt x="4487" y="223433"/>
                </a:lnTo>
                <a:lnTo>
                  <a:pt x="0" y="266700"/>
                </a:lnTo>
                <a:lnTo>
                  <a:pt x="4487" y="309966"/>
                </a:lnTo>
                <a:lnTo>
                  <a:pt x="17480" y="351007"/>
                </a:lnTo>
                <a:lnTo>
                  <a:pt x="38273" y="389275"/>
                </a:lnTo>
                <a:lnTo>
                  <a:pt x="66158" y="424220"/>
                </a:lnTo>
                <a:lnTo>
                  <a:pt x="100431" y="455295"/>
                </a:lnTo>
                <a:lnTo>
                  <a:pt x="140386" y="481949"/>
                </a:lnTo>
                <a:lnTo>
                  <a:pt x="185315" y="503636"/>
                </a:lnTo>
                <a:lnTo>
                  <a:pt x="234515" y="519805"/>
                </a:lnTo>
                <a:lnTo>
                  <a:pt x="287278" y="529910"/>
                </a:lnTo>
                <a:lnTo>
                  <a:pt x="342900" y="533400"/>
                </a:lnTo>
                <a:lnTo>
                  <a:pt x="398514" y="529910"/>
                </a:lnTo>
                <a:lnTo>
                  <a:pt x="451274" y="519805"/>
                </a:lnTo>
                <a:lnTo>
                  <a:pt x="500472" y="503636"/>
                </a:lnTo>
                <a:lnTo>
                  <a:pt x="545403" y="481949"/>
                </a:lnTo>
                <a:lnTo>
                  <a:pt x="585358" y="455295"/>
                </a:lnTo>
                <a:lnTo>
                  <a:pt x="619634" y="424220"/>
                </a:lnTo>
                <a:lnTo>
                  <a:pt x="647522" y="389275"/>
                </a:lnTo>
                <a:lnTo>
                  <a:pt x="668316" y="351007"/>
                </a:lnTo>
                <a:lnTo>
                  <a:pt x="681311" y="309966"/>
                </a:lnTo>
                <a:lnTo>
                  <a:pt x="685800" y="266700"/>
                </a:lnTo>
                <a:lnTo>
                  <a:pt x="681311" y="223433"/>
                </a:lnTo>
                <a:lnTo>
                  <a:pt x="668316" y="182392"/>
                </a:lnTo>
                <a:lnTo>
                  <a:pt x="647522" y="144124"/>
                </a:lnTo>
                <a:lnTo>
                  <a:pt x="619634" y="109179"/>
                </a:lnTo>
                <a:lnTo>
                  <a:pt x="585358" y="78104"/>
                </a:lnTo>
                <a:lnTo>
                  <a:pt x="545403" y="51450"/>
                </a:lnTo>
                <a:lnTo>
                  <a:pt x="500472" y="29763"/>
                </a:lnTo>
                <a:lnTo>
                  <a:pt x="451274" y="13594"/>
                </a:lnTo>
                <a:lnTo>
                  <a:pt x="398514" y="3489"/>
                </a:lnTo>
                <a:lnTo>
                  <a:pt x="3429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0"/>
          <p:cNvSpPr/>
          <p:nvPr/>
        </p:nvSpPr>
        <p:spPr>
          <a:xfrm>
            <a:off x="1024890" y="2061083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266700"/>
                </a:moveTo>
                <a:lnTo>
                  <a:pt x="4487" y="223433"/>
                </a:lnTo>
                <a:lnTo>
                  <a:pt x="17480" y="182392"/>
                </a:lnTo>
                <a:lnTo>
                  <a:pt x="38273" y="144124"/>
                </a:lnTo>
                <a:lnTo>
                  <a:pt x="66158" y="109179"/>
                </a:lnTo>
                <a:lnTo>
                  <a:pt x="100431" y="78104"/>
                </a:lnTo>
                <a:lnTo>
                  <a:pt x="140386" y="51450"/>
                </a:lnTo>
                <a:lnTo>
                  <a:pt x="185315" y="29763"/>
                </a:lnTo>
                <a:lnTo>
                  <a:pt x="234515" y="13594"/>
                </a:lnTo>
                <a:lnTo>
                  <a:pt x="287278" y="3489"/>
                </a:lnTo>
                <a:lnTo>
                  <a:pt x="342900" y="0"/>
                </a:lnTo>
                <a:lnTo>
                  <a:pt x="398514" y="3489"/>
                </a:lnTo>
                <a:lnTo>
                  <a:pt x="451274" y="13594"/>
                </a:lnTo>
                <a:lnTo>
                  <a:pt x="500472" y="29763"/>
                </a:lnTo>
                <a:lnTo>
                  <a:pt x="545403" y="51450"/>
                </a:lnTo>
                <a:lnTo>
                  <a:pt x="585358" y="78104"/>
                </a:lnTo>
                <a:lnTo>
                  <a:pt x="619634" y="109179"/>
                </a:lnTo>
                <a:lnTo>
                  <a:pt x="647522" y="144124"/>
                </a:lnTo>
                <a:lnTo>
                  <a:pt x="668316" y="182392"/>
                </a:lnTo>
                <a:lnTo>
                  <a:pt x="681311" y="223433"/>
                </a:lnTo>
                <a:lnTo>
                  <a:pt x="685800" y="266700"/>
                </a:lnTo>
                <a:lnTo>
                  <a:pt x="681311" y="309966"/>
                </a:lnTo>
                <a:lnTo>
                  <a:pt x="668316" y="351007"/>
                </a:lnTo>
                <a:lnTo>
                  <a:pt x="647522" y="389275"/>
                </a:lnTo>
                <a:lnTo>
                  <a:pt x="619634" y="424220"/>
                </a:lnTo>
                <a:lnTo>
                  <a:pt x="585358" y="455295"/>
                </a:lnTo>
                <a:lnTo>
                  <a:pt x="545403" y="481949"/>
                </a:lnTo>
                <a:lnTo>
                  <a:pt x="500472" y="503636"/>
                </a:lnTo>
                <a:lnTo>
                  <a:pt x="451274" y="519805"/>
                </a:lnTo>
                <a:lnTo>
                  <a:pt x="398514" y="529910"/>
                </a:lnTo>
                <a:lnTo>
                  <a:pt x="342900" y="533400"/>
                </a:lnTo>
                <a:lnTo>
                  <a:pt x="287278" y="529910"/>
                </a:lnTo>
                <a:lnTo>
                  <a:pt x="234515" y="519805"/>
                </a:lnTo>
                <a:lnTo>
                  <a:pt x="185315" y="503636"/>
                </a:lnTo>
                <a:lnTo>
                  <a:pt x="140386" y="481949"/>
                </a:lnTo>
                <a:lnTo>
                  <a:pt x="100431" y="455295"/>
                </a:lnTo>
                <a:lnTo>
                  <a:pt x="66158" y="424220"/>
                </a:lnTo>
                <a:lnTo>
                  <a:pt x="38273" y="389275"/>
                </a:lnTo>
                <a:lnTo>
                  <a:pt x="17480" y="351007"/>
                </a:lnTo>
                <a:lnTo>
                  <a:pt x="4487" y="309966"/>
                </a:lnTo>
                <a:lnTo>
                  <a:pt x="0" y="266700"/>
                </a:lnTo>
                <a:close/>
              </a:path>
            </a:pathLst>
          </a:custGeom>
          <a:ln w="381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1"/>
          <p:cNvSpPr txBox="1"/>
          <p:nvPr/>
        </p:nvSpPr>
        <p:spPr>
          <a:xfrm>
            <a:off x="1273048" y="217246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12"/>
          <p:cNvSpPr/>
          <p:nvPr/>
        </p:nvSpPr>
        <p:spPr>
          <a:xfrm>
            <a:off x="1024890" y="2899283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342900" y="0"/>
                </a:moveTo>
                <a:lnTo>
                  <a:pt x="287278" y="3489"/>
                </a:lnTo>
                <a:lnTo>
                  <a:pt x="234515" y="13594"/>
                </a:lnTo>
                <a:lnTo>
                  <a:pt x="185315" y="29763"/>
                </a:lnTo>
                <a:lnTo>
                  <a:pt x="140386" y="51450"/>
                </a:lnTo>
                <a:lnTo>
                  <a:pt x="100431" y="78104"/>
                </a:lnTo>
                <a:lnTo>
                  <a:pt x="66158" y="109179"/>
                </a:lnTo>
                <a:lnTo>
                  <a:pt x="38273" y="144124"/>
                </a:lnTo>
                <a:lnTo>
                  <a:pt x="17480" y="182392"/>
                </a:lnTo>
                <a:lnTo>
                  <a:pt x="4487" y="223433"/>
                </a:lnTo>
                <a:lnTo>
                  <a:pt x="0" y="266700"/>
                </a:lnTo>
                <a:lnTo>
                  <a:pt x="4487" y="309966"/>
                </a:lnTo>
                <a:lnTo>
                  <a:pt x="17480" y="351007"/>
                </a:lnTo>
                <a:lnTo>
                  <a:pt x="38273" y="389275"/>
                </a:lnTo>
                <a:lnTo>
                  <a:pt x="66158" y="424220"/>
                </a:lnTo>
                <a:lnTo>
                  <a:pt x="100431" y="455295"/>
                </a:lnTo>
                <a:lnTo>
                  <a:pt x="140386" y="481949"/>
                </a:lnTo>
                <a:lnTo>
                  <a:pt x="185315" y="503636"/>
                </a:lnTo>
                <a:lnTo>
                  <a:pt x="234515" y="519805"/>
                </a:lnTo>
                <a:lnTo>
                  <a:pt x="287278" y="529910"/>
                </a:lnTo>
                <a:lnTo>
                  <a:pt x="342900" y="533400"/>
                </a:lnTo>
                <a:lnTo>
                  <a:pt x="398514" y="529910"/>
                </a:lnTo>
                <a:lnTo>
                  <a:pt x="451274" y="519805"/>
                </a:lnTo>
                <a:lnTo>
                  <a:pt x="500472" y="503636"/>
                </a:lnTo>
                <a:lnTo>
                  <a:pt x="545403" y="481949"/>
                </a:lnTo>
                <a:lnTo>
                  <a:pt x="585358" y="455295"/>
                </a:lnTo>
                <a:lnTo>
                  <a:pt x="619634" y="424220"/>
                </a:lnTo>
                <a:lnTo>
                  <a:pt x="647522" y="389275"/>
                </a:lnTo>
                <a:lnTo>
                  <a:pt x="668316" y="351007"/>
                </a:lnTo>
                <a:lnTo>
                  <a:pt x="681311" y="309966"/>
                </a:lnTo>
                <a:lnTo>
                  <a:pt x="685800" y="266700"/>
                </a:lnTo>
                <a:lnTo>
                  <a:pt x="681311" y="223433"/>
                </a:lnTo>
                <a:lnTo>
                  <a:pt x="668316" y="182392"/>
                </a:lnTo>
                <a:lnTo>
                  <a:pt x="647522" y="144124"/>
                </a:lnTo>
                <a:lnTo>
                  <a:pt x="619634" y="109179"/>
                </a:lnTo>
                <a:lnTo>
                  <a:pt x="585358" y="78104"/>
                </a:lnTo>
                <a:lnTo>
                  <a:pt x="545403" y="51450"/>
                </a:lnTo>
                <a:lnTo>
                  <a:pt x="500472" y="29763"/>
                </a:lnTo>
                <a:lnTo>
                  <a:pt x="451274" y="13594"/>
                </a:lnTo>
                <a:lnTo>
                  <a:pt x="398514" y="3489"/>
                </a:lnTo>
                <a:lnTo>
                  <a:pt x="3429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3"/>
          <p:cNvSpPr/>
          <p:nvPr/>
        </p:nvSpPr>
        <p:spPr>
          <a:xfrm>
            <a:off x="1024890" y="2899283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266700"/>
                </a:moveTo>
                <a:lnTo>
                  <a:pt x="4487" y="223433"/>
                </a:lnTo>
                <a:lnTo>
                  <a:pt x="17480" y="182392"/>
                </a:lnTo>
                <a:lnTo>
                  <a:pt x="38273" y="144124"/>
                </a:lnTo>
                <a:lnTo>
                  <a:pt x="66158" y="109179"/>
                </a:lnTo>
                <a:lnTo>
                  <a:pt x="100431" y="78104"/>
                </a:lnTo>
                <a:lnTo>
                  <a:pt x="140386" y="51450"/>
                </a:lnTo>
                <a:lnTo>
                  <a:pt x="185315" y="29763"/>
                </a:lnTo>
                <a:lnTo>
                  <a:pt x="234515" y="13594"/>
                </a:lnTo>
                <a:lnTo>
                  <a:pt x="287278" y="3489"/>
                </a:lnTo>
                <a:lnTo>
                  <a:pt x="342900" y="0"/>
                </a:lnTo>
                <a:lnTo>
                  <a:pt x="398514" y="3489"/>
                </a:lnTo>
                <a:lnTo>
                  <a:pt x="451274" y="13594"/>
                </a:lnTo>
                <a:lnTo>
                  <a:pt x="500472" y="29763"/>
                </a:lnTo>
                <a:lnTo>
                  <a:pt x="545403" y="51450"/>
                </a:lnTo>
                <a:lnTo>
                  <a:pt x="585358" y="78104"/>
                </a:lnTo>
                <a:lnTo>
                  <a:pt x="619634" y="109179"/>
                </a:lnTo>
                <a:lnTo>
                  <a:pt x="647522" y="144124"/>
                </a:lnTo>
                <a:lnTo>
                  <a:pt x="668316" y="182392"/>
                </a:lnTo>
                <a:lnTo>
                  <a:pt x="681311" y="223433"/>
                </a:lnTo>
                <a:lnTo>
                  <a:pt x="685800" y="266700"/>
                </a:lnTo>
                <a:lnTo>
                  <a:pt x="681311" y="309966"/>
                </a:lnTo>
                <a:lnTo>
                  <a:pt x="668316" y="351007"/>
                </a:lnTo>
                <a:lnTo>
                  <a:pt x="647522" y="389275"/>
                </a:lnTo>
                <a:lnTo>
                  <a:pt x="619634" y="424220"/>
                </a:lnTo>
                <a:lnTo>
                  <a:pt x="585358" y="455295"/>
                </a:lnTo>
                <a:lnTo>
                  <a:pt x="545403" y="481949"/>
                </a:lnTo>
                <a:lnTo>
                  <a:pt x="500472" y="503636"/>
                </a:lnTo>
                <a:lnTo>
                  <a:pt x="451274" y="519805"/>
                </a:lnTo>
                <a:lnTo>
                  <a:pt x="398514" y="529910"/>
                </a:lnTo>
                <a:lnTo>
                  <a:pt x="342900" y="533400"/>
                </a:lnTo>
                <a:lnTo>
                  <a:pt x="287278" y="529910"/>
                </a:lnTo>
                <a:lnTo>
                  <a:pt x="234515" y="519805"/>
                </a:lnTo>
                <a:lnTo>
                  <a:pt x="185315" y="503636"/>
                </a:lnTo>
                <a:lnTo>
                  <a:pt x="140386" y="481949"/>
                </a:lnTo>
                <a:lnTo>
                  <a:pt x="100431" y="455295"/>
                </a:lnTo>
                <a:lnTo>
                  <a:pt x="66158" y="424220"/>
                </a:lnTo>
                <a:lnTo>
                  <a:pt x="38273" y="389275"/>
                </a:lnTo>
                <a:lnTo>
                  <a:pt x="17480" y="351007"/>
                </a:lnTo>
                <a:lnTo>
                  <a:pt x="4487" y="309966"/>
                </a:lnTo>
                <a:lnTo>
                  <a:pt x="0" y="266700"/>
                </a:lnTo>
                <a:close/>
              </a:path>
            </a:pathLst>
          </a:custGeom>
          <a:ln w="381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4"/>
          <p:cNvSpPr txBox="1"/>
          <p:nvPr/>
        </p:nvSpPr>
        <p:spPr>
          <a:xfrm>
            <a:off x="1178610" y="3010661"/>
            <a:ext cx="38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N/2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15"/>
          <p:cNvSpPr/>
          <p:nvPr/>
        </p:nvSpPr>
        <p:spPr>
          <a:xfrm>
            <a:off x="1024890" y="3737483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342900" y="0"/>
                </a:moveTo>
                <a:lnTo>
                  <a:pt x="287278" y="3489"/>
                </a:lnTo>
                <a:lnTo>
                  <a:pt x="234515" y="13594"/>
                </a:lnTo>
                <a:lnTo>
                  <a:pt x="185315" y="29763"/>
                </a:lnTo>
                <a:lnTo>
                  <a:pt x="140386" y="51450"/>
                </a:lnTo>
                <a:lnTo>
                  <a:pt x="100431" y="78105"/>
                </a:lnTo>
                <a:lnTo>
                  <a:pt x="66158" y="109179"/>
                </a:lnTo>
                <a:lnTo>
                  <a:pt x="38273" y="144124"/>
                </a:lnTo>
                <a:lnTo>
                  <a:pt x="17480" y="182392"/>
                </a:lnTo>
                <a:lnTo>
                  <a:pt x="4487" y="223433"/>
                </a:lnTo>
                <a:lnTo>
                  <a:pt x="0" y="266700"/>
                </a:lnTo>
                <a:lnTo>
                  <a:pt x="4487" y="309966"/>
                </a:lnTo>
                <a:lnTo>
                  <a:pt x="17480" y="351007"/>
                </a:lnTo>
                <a:lnTo>
                  <a:pt x="38273" y="389275"/>
                </a:lnTo>
                <a:lnTo>
                  <a:pt x="66158" y="424220"/>
                </a:lnTo>
                <a:lnTo>
                  <a:pt x="100431" y="455294"/>
                </a:lnTo>
                <a:lnTo>
                  <a:pt x="140386" y="481949"/>
                </a:lnTo>
                <a:lnTo>
                  <a:pt x="185315" y="503636"/>
                </a:lnTo>
                <a:lnTo>
                  <a:pt x="234515" y="519805"/>
                </a:lnTo>
                <a:lnTo>
                  <a:pt x="287278" y="529910"/>
                </a:lnTo>
                <a:lnTo>
                  <a:pt x="342900" y="533400"/>
                </a:lnTo>
                <a:lnTo>
                  <a:pt x="398514" y="529910"/>
                </a:lnTo>
                <a:lnTo>
                  <a:pt x="451274" y="519805"/>
                </a:lnTo>
                <a:lnTo>
                  <a:pt x="500472" y="503636"/>
                </a:lnTo>
                <a:lnTo>
                  <a:pt x="545403" y="481949"/>
                </a:lnTo>
                <a:lnTo>
                  <a:pt x="585358" y="455294"/>
                </a:lnTo>
                <a:lnTo>
                  <a:pt x="619634" y="424220"/>
                </a:lnTo>
                <a:lnTo>
                  <a:pt x="647522" y="389275"/>
                </a:lnTo>
                <a:lnTo>
                  <a:pt x="668316" y="351007"/>
                </a:lnTo>
                <a:lnTo>
                  <a:pt x="681311" y="309966"/>
                </a:lnTo>
                <a:lnTo>
                  <a:pt x="685800" y="266700"/>
                </a:lnTo>
                <a:lnTo>
                  <a:pt x="681311" y="223433"/>
                </a:lnTo>
                <a:lnTo>
                  <a:pt x="668316" y="182392"/>
                </a:lnTo>
                <a:lnTo>
                  <a:pt x="647522" y="144124"/>
                </a:lnTo>
                <a:lnTo>
                  <a:pt x="619634" y="109179"/>
                </a:lnTo>
                <a:lnTo>
                  <a:pt x="585358" y="78105"/>
                </a:lnTo>
                <a:lnTo>
                  <a:pt x="545403" y="51450"/>
                </a:lnTo>
                <a:lnTo>
                  <a:pt x="500472" y="29763"/>
                </a:lnTo>
                <a:lnTo>
                  <a:pt x="451274" y="13594"/>
                </a:lnTo>
                <a:lnTo>
                  <a:pt x="398514" y="3489"/>
                </a:lnTo>
                <a:lnTo>
                  <a:pt x="3429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6"/>
          <p:cNvSpPr/>
          <p:nvPr/>
        </p:nvSpPr>
        <p:spPr>
          <a:xfrm>
            <a:off x="1024890" y="3737483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266700"/>
                </a:moveTo>
                <a:lnTo>
                  <a:pt x="4487" y="223433"/>
                </a:lnTo>
                <a:lnTo>
                  <a:pt x="17480" y="182392"/>
                </a:lnTo>
                <a:lnTo>
                  <a:pt x="38273" y="144124"/>
                </a:lnTo>
                <a:lnTo>
                  <a:pt x="66158" y="109179"/>
                </a:lnTo>
                <a:lnTo>
                  <a:pt x="100431" y="78105"/>
                </a:lnTo>
                <a:lnTo>
                  <a:pt x="140386" y="51450"/>
                </a:lnTo>
                <a:lnTo>
                  <a:pt x="185315" y="29763"/>
                </a:lnTo>
                <a:lnTo>
                  <a:pt x="234515" y="13594"/>
                </a:lnTo>
                <a:lnTo>
                  <a:pt x="287278" y="3489"/>
                </a:lnTo>
                <a:lnTo>
                  <a:pt x="342900" y="0"/>
                </a:lnTo>
                <a:lnTo>
                  <a:pt x="398514" y="3489"/>
                </a:lnTo>
                <a:lnTo>
                  <a:pt x="451274" y="13594"/>
                </a:lnTo>
                <a:lnTo>
                  <a:pt x="500472" y="29763"/>
                </a:lnTo>
                <a:lnTo>
                  <a:pt x="545403" y="51450"/>
                </a:lnTo>
                <a:lnTo>
                  <a:pt x="585358" y="78105"/>
                </a:lnTo>
                <a:lnTo>
                  <a:pt x="619634" y="109179"/>
                </a:lnTo>
                <a:lnTo>
                  <a:pt x="647522" y="144124"/>
                </a:lnTo>
                <a:lnTo>
                  <a:pt x="668316" y="182392"/>
                </a:lnTo>
                <a:lnTo>
                  <a:pt x="681311" y="223433"/>
                </a:lnTo>
                <a:lnTo>
                  <a:pt x="685800" y="266700"/>
                </a:lnTo>
                <a:lnTo>
                  <a:pt x="681311" y="309966"/>
                </a:lnTo>
                <a:lnTo>
                  <a:pt x="668316" y="351007"/>
                </a:lnTo>
                <a:lnTo>
                  <a:pt x="647522" y="389275"/>
                </a:lnTo>
                <a:lnTo>
                  <a:pt x="619634" y="424220"/>
                </a:lnTo>
                <a:lnTo>
                  <a:pt x="585358" y="455294"/>
                </a:lnTo>
                <a:lnTo>
                  <a:pt x="545403" y="481949"/>
                </a:lnTo>
                <a:lnTo>
                  <a:pt x="500472" y="503636"/>
                </a:lnTo>
                <a:lnTo>
                  <a:pt x="451274" y="519805"/>
                </a:lnTo>
                <a:lnTo>
                  <a:pt x="398514" y="529910"/>
                </a:lnTo>
                <a:lnTo>
                  <a:pt x="342900" y="533400"/>
                </a:lnTo>
                <a:lnTo>
                  <a:pt x="287278" y="529910"/>
                </a:lnTo>
                <a:lnTo>
                  <a:pt x="234515" y="519805"/>
                </a:lnTo>
                <a:lnTo>
                  <a:pt x="185315" y="503636"/>
                </a:lnTo>
                <a:lnTo>
                  <a:pt x="140386" y="481949"/>
                </a:lnTo>
                <a:lnTo>
                  <a:pt x="100431" y="455294"/>
                </a:lnTo>
                <a:lnTo>
                  <a:pt x="66158" y="424220"/>
                </a:lnTo>
                <a:lnTo>
                  <a:pt x="38273" y="389275"/>
                </a:lnTo>
                <a:lnTo>
                  <a:pt x="17480" y="351007"/>
                </a:lnTo>
                <a:lnTo>
                  <a:pt x="4487" y="309966"/>
                </a:lnTo>
                <a:lnTo>
                  <a:pt x="0" y="266700"/>
                </a:lnTo>
                <a:close/>
              </a:path>
            </a:pathLst>
          </a:custGeom>
          <a:ln w="381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7"/>
          <p:cNvSpPr txBox="1"/>
          <p:nvPr/>
        </p:nvSpPr>
        <p:spPr>
          <a:xfrm>
            <a:off x="1178610" y="3849115"/>
            <a:ext cx="38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N/4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5" name="object 18"/>
          <p:cNvSpPr/>
          <p:nvPr/>
        </p:nvSpPr>
        <p:spPr>
          <a:xfrm>
            <a:off x="1024890" y="4651883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342900" y="0"/>
                </a:moveTo>
                <a:lnTo>
                  <a:pt x="287278" y="3489"/>
                </a:lnTo>
                <a:lnTo>
                  <a:pt x="234515" y="13594"/>
                </a:lnTo>
                <a:lnTo>
                  <a:pt x="185315" y="29763"/>
                </a:lnTo>
                <a:lnTo>
                  <a:pt x="140386" y="51450"/>
                </a:lnTo>
                <a:lnTo>
                  <a:pt x="100431" y="78105"/>
                </a:lnTo>
                <a:lnTo>
                  <a:pt x="66158" y="109179"/>
                </a:lnTo>
                <a:lnTo>
                  <a:pt x="38273" y="144124"/>
                </a:lnTo>
                <a:lnTo>
                  <a:pt x="17480" y="182392"/>
                </a:lnTo>
                <a:lnTo>
                  <a:pt x="4487" y="223433"/>
                </a:lnTo>
                <a:lnTo>
                  <a:pt x="0" y="266700"/>
                </a:lnTo>
                <a:lnTo>
                  <a:pt x="4487" y="309966"/>
                </a:lnTo>
                <a:lnTo>
                  <a:pt x="17480" y="351007"/>
                </a:lnTo>
                <a:lnTo>
                  <a:pt x="38273" y="389275"/>
                </a:lnTo>
                <a:lnTo>
                  <a:pt x="66158" y="424220"/>
                </a:lnTo>
                <a:lnTo>
                  <a:pt x="100431" y="455294"/>
                </a:lnTo>
                <a:lnTo>
                  <a:pt x="140386" y="481949"/>
                </a:lnTo>
                <a:lnTo>
                  <a:pt x="185315" y="503636"/>
                </a:lnTo>
                <a:lnTo>
                  <a:pt x="234515" y="519805"/>
                </a:lnTo>
                <a:lnTo>
                  <a:pt x="287278" y="529910"/>
                </a:lnTo>
                <a:lnTo>
                  <a:pt x="342900" y="533400"/>
                </a:lnTo>
                <a:lnTo>
                  <a:pt x="398514" y="529910"/>
                </a:lnTo>
                <a:lnTo>
                  <a:pt x="451274" y="519805"/>
                </a:lnTo>
                <a:lnTo>
                  <a:pt x="500472" y="503636"/>
                </a:lnTo>
                <a:lnTo>
                  <a:pt x="545403" y="481949"/>
                </a:lnTo>
                <a:lnTo>
                  <a:pt x="585358" y="455294"/>
                </a:lnTo>
                <a:lnTo>
                  <a:pt x="619634" y="424220"/>
                </a:lnTo>
                <a:lnTo>
                  <a:pt x="647522" y="389275"/>
                </a:lnTo>
                <a:lnTo>
                  <a:pt x="668316" y="351007"/>
                </a:lnTo>
                <a:lnTo>
                  <a:pt x="681311" y="309966"/>
                </a:lnTo>
                <a:lnTo>
                  <a:pt x="685800" y="266700"/>
                </a:lnTo>
                <a:lnTo>
                  <a:pt x="681311" y="223433"/>
                </a:lnTo>
                <a:lnTo>
                  <a:pt x="668316" y="182392"/>
                </a:lnTo>
                <a:lnTo>
                  <a:pt x="647522" y="144124"/>
                </a:lnTo>
                <a:lnTo>
                  <a:pt x="619634" y="109179"/>
                </a:lnTo>
                <a:lnTo>
                  <a:pt x="585358" y="78105"/>
                </a:lnTo>
                <a:lnTo>
                  <a:pt x="545403" y="51450"/>
                </a:lnTo>
                <a:lnTo>
                  <a:pt x="500472" y="29763"/>
                </a:lnTo>
                <a:lnTo>
                  <a:pt x="451274" y="13594"/>
                </a:lnTo>
                <a:lnTo>
                  <a:pt x="398514" y="3489"/>
                </a:lnTo>
                <a:lnTo>
                  <a:pt x="3429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9"/>
          <p:cNvSpPr/>
          <p:nvPr/>
        </p:nvSpPr>
        <p:spPr>
          <a:xfrm>
            <a:off x="1024890" y="4651883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266700"/>
                </a:moveTo>
                <a:lnTo>
                  <a:pt x="4487" y="223433"/>
                </a:lnTo>
                <a:lnTo>
                  <a:pt x="17480" y="182392"/>
                </a:lnTo>
                <a:lnTo>
                  <a:pt x="38273" y="144124"/>
                </a:lnTo>
                <a:lnTo>
                  <a:pt x="66158" y="109179"/>
                </a:lnTo>
                <a:lnTo>
                  <a:pt x="100431" y="78105"/>
                </a:lnTo>
                <a:lnTo>
                  <a:pt x="140386" y="51450"/>
                </a:lnTo>
                <a:lnTo>
                  <a:pt x="185315" y="29763"/>
                </a:lnTo>
                <a:lnTo>
                  <a:pt x="234515" y="13594"/>
                </a:lnTo>
                <a:lnTo>
                  <a:pt x="287278" y="3489"/>
                </a:lnTo>
                <a:lnTo>
                  <a:pt x="342900" y="0"/>
                </a:lnTo>
                <a:lnTo>
                  <a:pt x="398514" y="3489"/>
                </a:lnTo>
                <a:lnTo>
                  <a:pt x="451274" y="13594"/>
                </a:lnTo>
                <a:lnTo>
                  <a:pt x="500472" y="29763"/>
                </a:lnTo>
                <a:lnTo>
                  <a:pt x="545403" y="51450"/>
                </a:lnTo>
                <a:lnTo>
                  <a:pt x="585358" y="78105"/>
                </a:lnTo>
                <a:lnTo>
                  <a:pt x="619634" y="109179"/>
                </a:lnTo>
                <a:lnTo>
                  <a:pt x="647522" y="144124"/>
                </a:lnTo>
                <a:lnTo>
                  <a:pt x="668316" y="182392"/>
                </a:lnTo>
                <a:lnTo>
                  <a:pt x="681311" y="223433"/>
                </a:lnTo>
                <a:lnTo>
                  <a:pt x="685800" y="266700"/>
                </a:lnTo>
                <a:lnTo>
                  <a:pt x="681311" y="309966"/>
                </a:lnTo>
                <a:lnTo>
                  <a:pt x="668316" y="351007"/>
                </a:lnTo>
                <a:lnTo>
                  <a:pt x="647522" y="389275"/>
                </a:lnTo>
                <a:lnTo>
                  <a:pt x="619634" y="424220"/>
                </a:lnTo>
                <a:lnTo>
                  <a:pt x="585358" y="455294"/>
                </a:lnTo>
                <a:lnTo>
                  <a:pt x="545403" y="481949"/>
                </a:lnTo>
                <a:lnTo>
                  <a:pt x="500472" y="503636"/>
                </a:lnTo>
                <a:lnTo>
                  <a:pt x="451274" y="519805"/>
                </a:lnTo>
                <a:lnTo>
                  <a:pt x="398514" y="529910"/>
                </a:lnTo>
                <a:lnTo>
                  <a:pt x="342900" y="533400"/>
                </a:lnTo>
                <a:lnTo>
                  <a:pt x="287278" y="529910"/>
                </a:lnTo>
                <a:lnTo>
                  <a:pt x="234515" y="519805"/>
                </a:lnTo>
                <a:lnTo>
                  <a:pt x="185315" y="503636"/>
                </a:lnTo>
                <a:lnTo>
                  <a:pt x="140386" y="481949"/>
                </a:lnTo>
                <a:lnTo>
                  <a:pt x="100431" y="455294"/>
                </a:lnTo>
                <a:lnTo>
                  <a:pt x="66158" y="424220"/>
                </a:lnTo>
                <a:lnTo>
                  <a:pt x="38273" y="389275"/>
                </a:lnTo>
                <a:lnTo>
                  <a:pt x="17480" y="351007"/>
                </a:lnTo>
                <a:lnTo>
                  <a:pt x="4487" y="309966"/>
                </a:lnTo>
                <a:lnTo>
                  <a:pt x="0" y="266700"/>
                </a:lnTo>
                <a:close/>
              </a:path>
            </a:pathLst>
          </a:custGeom>
          <a:ln w="381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0"/>
          <p:cNvSpPr txBox="1"/>
          <p:nvPr/>
        </p:nvSpPr>
        <p:spPr>
          <a:xfrm>
            <a:off x="1178610" y="4763592"/>
            <a:ext cx="381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Arial"/>
                <a:cs typeface="Arial"/>
              </a:rPr>
              <a:t>N/8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8" name="object 24"/>
          <p:cNvSpPr txBox="1"/>
          <p:nvPr/>
        </p:nvSpPr>
        <p:spPr>
          <a:xfrm>
            <a:off x="1872615" y="2064258"/>
            <a:ext cx="2623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-4629" dirty="0">
                <a:latin typeface="Arial"/>
                <a:cs typeface="Arial"/>
              </a:rPr>
              <a:t>………… 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sz="1600" b="1" spc="-2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comparison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25"/>
          <p:cNvSpPr txBox="1"/>
          <p:nvPr/>
        </p:nvSpPr>
        <p:spPr>
          <a:xfrm>
            <a:off x="1872615" y="2897886"/>
            <a:ext cx="2623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-4629" dirty="0">
                <a:latin typeface="Arial"/>
                <a:cs typeface="Arial"/>
              </a:rPr>
              <a:t>………… 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sz="1600" b="1" spc="-2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comparison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26"/>
          <p:cNvSpPr txBox="1"/>
          <p:nvPr/>
        </p:nvSpPr>
        <p:spPr>
          <a:xfrm>
            <a:off x="1872615" y="3736086"/>
            <a:ext cx="2623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-4629" dirty="0">
                <a:latin typeface="Arial"/>
                <a:cs typeface="Arial"/>
              </a:rPr>
              <a:t>………… 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sz="1600" b="1" spc="-2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comparison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27"/>
          <p:cNvSpPr txBox="1"/>
          <p:nvPr/>
        </p:nvSpPr>
        <p:spPr>
          <a:xfrm>
            <a:off x="1872615" y="4574540"/>
            <a:ext cx="2623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-4629" dirty="0">
                <a:latin typeface="Arial"/>
                <a:cs typeface="Arial"/>
              </a:rPr>
              <a:t>………… 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sz="1600" b="1" spc="-2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comparison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29"/>
          <p:cNvSpPr txBox="1"/>
          <p:nvPr/>
        </p:nvSpPr>
        <p:spPr>
          <a:xfrm>
            <a:off x="1335278" y="507936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18"/>
          <p:cNvSpPr/>
          <p:nvPr/>
        </p:nvSpPr>
        <p:spPr>
          <a:xfrm>
            <a:off x="1066800" y="5867400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342900" y="0"/>
                </a:moveTo>
                <a:lnTo>
                  <a:pt x="287278" y="3489"/>
                </a:lnTo>
                <a:lnTo>
                  <a:pt x="234515" y="13594"/>
                </a:lnTo>
                <a:lnTo>
                  <a:pt x="185315" y="29763"/>
                </a:lnTo>
                <a:lnTo>
                  <a:pt x="140386" y="51450"/>
                </a:lnTo>
                <a:lnTo>
                  <a:pt x="100431" y="78105"/>
                </a:lnTo>
                <a:lnTo>
                  <a:pt x="66158" y="109179"/>
                </a:lnTo>
                <a:lnTo>
                  <a:pt x="38273" y="144124"/>
                </a:lnTo>
                <a:lnTo>
                  <a:pt x="17480" y="182392"/>
                </a:lnTo>
                <a:lnTo>
                  <a:pt x="4487" y="223433"/>
                </a:lnTo>
                <a:lnTo>
                  <a:pt x="0" y="266700"/>
                </a:lnTo>
                <a:lnTo>
                  <a:pt x="4487" y="309966"/>
                </a:lnTo>
                <a:lnTo>
                  <a:pt x="17480" y="351007"/>
                </a:lnTo>
                <a:lnTo>
                  <a:pt x="38273" y="389275"/>
                </a:lnTo>
                <a:lnTo>
                  <a:pt x="66158" y="424220"/>
                </a:lnTo>
                <a:lnTo>
                  <a:pt x="100431" y="455294"/>
                </a:lnTo>
                <a:lnTo>
                  <a:pt x="140386" y="481949"/>
                </a:lnTo>
                <a:lnTo>
                  <a:pt x="185315" y="503636"/>
                </a:lnTo>
                <a:lnTo>
                  <a:pt x="234515" y="519805"/>
                </a:lnTo>
                <a:lnTo>
                  <a:pt x="287278" y="529910"/>
                </a:lnTo>
                <a:lnTo>
                  <a:pt x="342900" y="533400"/>
                </a:lnTo>
                <a:lnTo>
                  <a:pt x="398514" y="529910"/>
                </a:lnTo>
                <a:lnTo>
                  <a:pt x="451274" y="519805"/>
                </a:lnTo>
                <a:lnTo>
                  <a:pt x="500472" y="503636"/>
                </a:lnTo>
                <a:lnTo>
                  <a:pt x="545403" y="481949"/>
                </a:lnTo>
                <a:lnTo>
                  <a:pt x="585358" y="455294"/>
                </a:lnTo>
                <a:lnTo>
                  <a:pt x="619634" y="424220"/>
                </a:lnTo>
                <a:lnTo>
                  <a:pt x="647522" y="389275"/>
                </a:lnTo>
                <a:lnTo>
                  <a:pt x="668316" y="351007"/>
                </a:lnTo>
                <a:lnTo>
                  <a:pt x="681311" y="309966"/>
                </a:lnTo>
                <a:lnTo>
                  <a:pt x="685800" y="266700"/>
                </a:lnTo>
                <a:lnTo>
                  <a:pt x="681311" y="223433"/>
                </a:lnTo>
                <a:lnTo>
                  <a:pt x="668316" y="182392"/>
                </a:lnTo>
                <a:lnTo>
                  <a:pt x="647522" y="144124"/>
                </a:lnTo>
                <a:lnTo>
                  <a:pt x="619634" y="109179"/>
                </a:lnTo>
                <a:lnTo>
                  <a:pt x="585358" y="78105"/>
                </a:lnTo>
                <a:lnTo>
                  <a:pt x="545403" y="51450"/>
                </a:lnTo>
                <a:lnTo>
                  <a:pt x="500472" y="29763"/>
                </a:lnTo>
                <a:lnTo>
                  <a:pt x="451274" y="13594"/>
                </a:lnTo>
                <a:lnTo>
                  <a:pt x="398514" y="3489"/>
                </a:lnTo>
                <a:lnTo>
                  <a:pt x="3429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7"/>
          <p:cNvSpPr txBox="1"/>
          <p:nvPr/>
        </p:nvSpPr>
        <p:spPr>
          <a:xfrm>
            <a:off x="1914525" y="5790057"/>
            <a:ext cx="2623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-4629" dirty="0">
                <a:latin typeface="Arial"/>
                <a:cs typeface="Arial"/>
              </a:rPr>
              <a:t>………… 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sz="1600" b="1" spc="-2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comparison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20"/>
          <p:cNvSpPr txBox="1"/>
          <p:nvPr/>
        </p:nvSpPr>
        <p:spPr>
          <a:xfrm>
            <a:off x="1295400" y="6024245"/>
            <a:ext cx="381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 smtClean="0"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7" name="object 33"/>
          <p:cNvSpPr/>
          <p:nvPr/>
        </p:nvSpPr>
        <p:spPr>
          <a:xfrm>
            <a:off x="4618990" y="4432935"/>
            <a:ext cx="4220210" cy="1129665"/>
          </a:xfrm>
          <a:custGeom>
            <a:avLst/>
            <a:gdLst/>
            <a:ahLst/>
            <a:cxnLst/>
            <a:rect l="l" t="t" r="r" b="b"/>
            <a:pathLst>
              <a:path w="4220209" h="1129664">
                <a:moveTo>
                  <a:pt x="943610" y="165100"/>
                </a:moveTo>
                <a:lnTo>
                  <a:pt x="949507" y="121208"/>
                </a:lnTo>
                <a:lnTo>
                  <a:pt x="966150" y="81769"/>
                </a:lnTo>
                <a:lnTo>
                  <a:pt x="991965" y="48355"/>
                </a:lnTo>
                <a:lnTo>
                  <a:pt x="1025379" y="22540"/>
                </a:lnTo>
                <a:lnTo>
                  <a:pt x="1064818" y="5897"/>
                </a:lnTo>
                <a:lnTo>
                  <a:pt x="1108710" y="0"/>
                </a:lnTo>
                <a:lnTo>
                  <a:pt x="1489710" y="0"/>
                </a:lnTo>
                <a:lnTo>
                  <a:pt x="2308860" y="0"/>
                </a:lnTo>
                <a:lnTo>
                  <a:pt x="4055110" y="0"/>
                </a:lnTo>
                <a:lnTo>
                  <a:pt x="4099001" y="5897"/>
                </a:lnTo>
                <a:lnTo>
                  <a:pt x="4138440" y="22540"/>
                </a:lnTo>
                <a:lnTo>
                  <a:pt x="4171854" y="48355"/>
                </a:lnTo>
                <a:lnTo>
                  <a:pt x="4197669" y="81769"/>
                </a:lnTo>
                <a:lnTo>
                  <a:pt x="4214312" y="121208"/>
                </a:lnTo>
                <a:lnTo>
                  <a:pt x="4220210" y="165100"/>
                </a:lnTo>
                <a:lnTo>
                  <a:pt x="4220210" y="577850"/>
                </a:lnTo>
                <a:lnTo>
                  <a:pt x="4220210" y="825500"/>
                </a:lnTo>
                <a:lnTo>
                  <a:pt x="4214312" y="869391"/>
                </a:lnTo>
                <a:lnTo>
                  <a:pt x="4197669" y="908830"/>
                </a:lnTo>
                <a:lnTo>
                  <a:pt x="4171854" y="942244"/>
                </a:lnTo>
                <a:lnTo>
                  <a:pt x="4138440" y="968059"/>
                </a:lnTo>
                <a:lnTo>
                  <a:pt x="4099001" y="984702"/>
                </a:lnTo>
                <a:lnTo>
                  <a:pt x="4055110" y="990600"/>
                </a:lnTo>
                <a:lnTo>
                  <a:pt x="2308860" y="990600"/>
                </a:lnTo>
                <a:lnTo>
                  <a:pt x="1489710" y="990600"/>
                </a:lnTo>
                <a:lnTo>
                  <a:pt x="1108710" y="990600"/>
                </a:lnTo>
                <a:lnTo>
                  <a:pt x="1064818" y="984702"/>
                </a:lnTo>
                <a:lnTo>
                  <a:pt x="1025379" y="968059"/>
                </a:lnTo>
                <a:lnTo>
                  <a:pt x="991965" y="942244"/>
                </a:lnTo>
                <a:lnTo>
                  <a:pt x="966150" y="908830"/>
                </a:lnTo>
                <a:lnTo>
                  <a:pt x="949507" y="869391"/>
                </a:lnTo>
                <a:lnTo>
                  <a:pt x="943610" y="825500"/>
                </a:lnTo>
                <a:lnTo>
                  <a:pt x="0" y="1129157"/>
                </a:lnTo>
                <a:lnTo>
                  <a:pt x="943610" y="577850"/>
                </a:lnTo>
                <a:lnTo>
                  <a:pt x="943610" y="165100"/>
                </a:lnTo>
                <a:close/>
              </a:path>
            </a:pathLst>
          </a:custGeom>
          <a:ln w="762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34"/>
          <p:cNvSpPr txBox="1"/>
          <p:nvPr/>
        </p:nvSpPr>
        <p:spPr>
          <a:xfrm>
            <a:off x="5690742" y="4603750"/>
            <a:ext cx="26066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Number of steps is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at  most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Wingdings"/>
                <a:cs typeface="Wingdings"/>
              </a:rPr>
              <a:t>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Log</a:t>
            </a:r>
            <a:r>
              <a:rPr sz="1950" b="1" i="1" baseline="-21367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10200" y="5821365"/>
                <a:ext cx="413799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7000" marR="118110" algn="ctr">
                  <a:spcBef>
                    <a:spcPts val="100"/>
                  </a:spcBef>
                </a:pPr>
                <a:r>
                  <a:rPr lang="en-US" sz="2400" b="1" spc="-5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Worst case </a:t>
                </a:r>
                <a14:m>
                  <m:oMath xmlns:m="http://schemas.openxmlformats.org/officeDocument/2006/math">
                    <m:r>
                      <a:rPr lang="ar-EG" sz="2400" b="1" spc="-5">
                        <a:latin typeface="Cambria Math" panose="02040503050406030204" pitchFamily="18" charset="0"/>
                        <a:cs typeface="Arial"/>
                      </a:rPr>
                      <m:t>→</m:t>
                    </m:r>
                  </m:oMath>
                </a14:m>
                <a:r>
                  <a:rPr lang="en-US" altLang="ar-EG" sz="2400" b="1" dirty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ar-EG" sz="2400" b="1" dirty="0" smtClean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</a:t>
                </a:r>
                <a:r>
                  <a:rPr lang="en-US" altLang="ar-EG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(</a:t>
                </a:r>
                <a:r>
                  <a:rPr lang="en-US" sz="2400" i="1" dirty="0" smtClean="0">
                    <a:latin typeface="Arial"/>
                    <a:cs typeface="Arial"/>
                  </a:rPr>
                  <a:t>Log</a:t>
                </a:r>
                <a:r>
                  <a:rPr lang="en-US" sz="2400" i="1" baseline="-21367" dirty="0" smtClean="0">
                    <a:latin typeface="Arial"/>
                    <a:cs typeface="Arial"/>
                  </a:rPr>
                  <a:t>2</a:t>
                </a:r>
                <a:r>
                  <a:rPr lang="en-US" sz="2400" i="1" dirty="0" smtClean="0">
                    <a:latin typeface="Arial"/>
                    <a:cs typeface="Arial"/>
                  </a:rPr>
                  <a:t>N</a:t>
                </a:r>
                <a:r>
                  <a:rPr lang="en-US" altLang="ar-EG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  <a:endParaRPr lang="en-US" altLang="ar-EG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821365"/>
                <a:ext cx="4137994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18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1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35" dirty="0"/>
              <a:t/>
            </a:r>
            <a:br>
              <a:rPr lang="en-US" spc="-235" dirty="0"/>
            </a:br>
            <a:r>
              <a:rPr lang="en-US" spc="-235" dirty="0" smtClean="0"/>
              <a:t>Recursive solution</a:t>
            </a:r>
            <a:r>
              <a:rPr lang="en-US" spc="170" dirty="0">
                <a:latin typeface="Times New Roman"/>
                <a:cs typeface="Times New Roman"/>
              </a:rPr>
              <a:t/>
            </a:r>
            <a:br>
              <a:rPr lang="en-US" spc="170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2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646176" y="870203"/>
            <a:ext cx="3364991" cy="445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89406" y="637461"/>
            <a:ext cx="855459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spc="-250" dirty="0" smtClean="0"/>
              <a:t>Binary</a:t>
            </a:r>
            <a:r>
              <a:rPr sz="3600" spc="-480" dirty="0" smtClean="0"/>
              <a:t> </a:t>
            </a:r>
            <a:r>
              <a:rPr sz="3600" spc="-225" dirty="0" smtClean="0"/>
              <a:t>Search</a:t>
            </a:r>
            <a:r>
              <a:rPr lang="en-US" sz="3600" spc="-225" dirty="0" smtClean="0"/>
              <a:t> pseudo-code: Recursive solution</a:t>
            </a:r>
            <a:endParaRPr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9200" y="1905000"/>
            <a:ext cx="7467600" cy="38292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3355" indent="0">
              <a:lnSpc>
                <a:spcPct val="100000"/>
              </a:lnSpc>
              <a:spcBef>
                <a:spcPts val="105"/>
              </a:spcBef>
              <a:buNone/>
              <a:tabLst>
                <a:tab pos="516255" algn="l"/>
                <a:tab pos="516890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Binary_search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2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first, last,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200" spc="-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mid=(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first+last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&gt; last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-1</a:t>
            </a: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1316989" lvl="2">
              <a:tabLst>
                <a:tab pos="1659889" algn="l"/>
                <a:tab pos="1660525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200" b="1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A[mid]=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4190" lvl="3">
              <a:tabLst>
                <a:tab pos="2117090" algn="l"/>
                <a:tab pos="2117725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</a:p>
          <a:p>
            <a:pPr marL="1316990" lvl="2">
              <a:tabLst>
                <a:tab pos="2117090" algn="l"/>
                <a:tab pos="2117725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target&lt;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A[mid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173355" indent="0">
              <a:lnSpc>
                <a:spcPct val="100000"/>
              </a:lnSpc>
              <a:spcBef>
                <a:spcPts val="105"/>
              </a:spcBef>
              <a:buNone/>
              <a:tabLst>
                <a:tab pos="516255" algn="l"/>
                <a:tab pos="51689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Binary_search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2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first</a:t>
            </a:r>
            <a:r>
              <a:rPr lang="en-US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mid-1,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316990" lvl="2">
              <a:tabLst>
                <a:tab pos="2117090" algn="l"/>
                <a:tab pos="2117725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1316990" lvl="2">
              <a:tabLst>
                <a:tab pos="2117090" algn="l"/>
                <a:tab pos="2117725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Binary_search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2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mid+1, </a:t>
            </a:r>
            <a:r>
              <a:rPr lang="en-US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78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35" dirty="0" smtClean="0"/>
              <a:t>Linear</a:t>
            </a:r>
            <a:r>
              <a:rPr lang="en-US" spc="-380" dirty="0" smtClean="0"/>
              <a:t> </a:t>
            </a:r>
            <a:r>
              <a:rPr lang="en-US" spc="-215" dirty="0"/>
              <a:t>Search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5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912352" cy="990600"/>
          </a:xfrm>
        </p:spPr>
        <p:txBody>
          <a:bodyPr>
            <a:normAutofit/>
          </a:bodyPr>
          <a:lstStyle/>
          <a:p>
            <a:r>
              <a:rPr lang="en-US" altLang="ar-EG" sz="3600" dirty="0" smtClean="0"/>
              <a:t> Binary Search analysis: </a:t>
            </a:r>
            <a:r>
              <a:rPr lang="en-US" sz="3600" spc="170" dirty="0">
                <a:latin typeface="Times New Roman"/>
                <a:cs typeface="Times New Roman"/>
              </a:rPr>
              <a:t>Recursive</a:t>
            </a:r>
            <a:r>
              <a:rPr lang="en-US" altLang="ar-EG" sz="3600" dirty="0" smtClean="0"/>
              <a:t> solution</a:t>
            </a:r>
          </a:p>
        </p:txBody>
      </p:sp>
      <p:sp>
        <p:nvSpPr>
          <p:cNvPr id="14341" name="Rectangle 14"/>
          <p:cNvSpPr>
            <a:spLocks noChangeArrowheads="1"/>
          </p:cNvSpPr>
          <p:nvPr/>
        </p:nvSpPr>
        <p:spPr bwMode="auto">
          <a:xfrm>
            <a:off x="612648" y="1512033"/>
            <a:ext cx="8229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ar-EG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Recurrence </a:t>
            </a:r>
            <a:r>
              <a:rPr lang="en-US" altLang="ar-E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for iterative </a:t>
            </a:r>
            <a:r>
              <a:rPr lang="en-US" altLang="ar-EG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</a:t>
            </a:r>
            <a:endParaRPr lang="en-US" altLang="ar-E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algn="ctr">
              <a:lnSpc>
                <a:spcPct val="100000"/>
              </a:lnSpc>
              <a:spcBef>
                <a:spcPts val="295"/>
              </a:spcBef>
            </a:pPr>
            <a:r>
              <a:rPr lang="en-US" altLang="ar-EG" sz="2800" dirty="0" smtClean="0"/>
              <a:t>      T(N) =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1+T(N/2)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en-US" altLang="ar-EG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ar-E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of searching n elements is the cost of looking at </a:t>
            </a:r>
            <a:r>
              <a:rPr lang="en-US" altLang="ar-EG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</a:t>
            </a:r>
            <a:r>
              <a:rPr lang="en-US" altLang="ar-E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element, plus the cost of searching </a:t>
            </a:r>
            <a:r>
              <a:rPr lang="en-US" altLang="ar-EG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N/2 elements (ONE OF THE haves of array)</a:t>
            </a:r>
            <a:endParaRPr lang="en-US" altLang="ar-E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9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 fontScale="6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ar-EG" sz="3800" b="1" dirty="0" smtClean="0">
                    <a:solidFill>
                      <a:schemeClr val="accent2"/>
                    </a:solidFill>
                  </a:rPr>
                  <a:t> T(N) = </a:t>
                </a:r>
                <a:r>
                  <a:rPr lang="en-US" sz="3800" b="1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1+T(N/2)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Master`s theorem</a:t>
                </a:r>
                <a:endParaRPr 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5760" lvl="1" indent="0">
                  <a:lnSpc>
                    <a:spcPct val="150000"/>
                  </a:lnSpc>
                  <a:buNone/>
                </a:pPr>
                <a:r>
                  <a:rPr lang="en-US" sz="3100" dirty="0">
                    <a:latin typeface="+mj-lt"/>
                    <a:cs typeface="Times New Roman" panose="02020603050405020304" pitchFamily="18" charset="0"/>
                  </a:rPr>
                  <a:t>a = </a:t>
                </a:r>
                <a:r>
                  <a:rPr lang="en-US" sz="3100" dirty="0" smtClean="0">
                    <a:latin typeface="+mj-lt"/>
                    <a:cs typeface="Times New Roman" panose="02020603050405020304" pitchFamily="18" charset="0"/>
                  </a:rPr>
                  <a:t>1, </a:t>
                </a:r>
                <a:r>
                  <a:rPr lang="en-US" sz="3100" dirty="0">
                    <a:latin typeface="+mj-lt"/>
                    <a:cs typeface="Times New Roman" panose="02020603050405020304" pitchFamily="18" charset="0"/>
                  </a:rPr>
                  <a:t>b = </a:t>
                </a:r>
                <a:r>
                  <a:rPr lang="en-US" sz="3100" dirty="0" smtClean="0"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sz="3100" dirty="0">
                    <a:latin typeface="+mj-lt"/>
                    <a:cs typeface="Times New Roman" panose="02020603050405020304" pitchFamily="18" charset="0"/>
                  </a:rPr>
                  <a:t>, f(N) = </a:t>
                </a:r>
                <a:r>
                  <a:rPr lang="en-US" sz="3100" dirty="0" smtClean="0"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en-US" sz="3100" dirty="0">
                  <a:latin typeface="+mj-lt"/>
                  <a:cs typeface="Times New Roman" panose="02020603050405020304" pitchFamily="18" charset="0"/>
                </a:endParaRPr>
              </a:p>
              <a:p>
                <a:pPr marL="365760" lvl="1" indent="0">
                  <a:lnSpc>
                    <a:spcPct val="150000"/>
                  </a:lnSpc>
                  <a:buNone/>
                </a:pPr>
                <a:r>
                  <a:rPr lang="en-US" sz="3100" dirty="0">
                    <a:latin typeface="+mj-lt"/>
                    <a:cs typeface="Times New Roman" panose="02020603050405020304" pitchFamily="18" charset="0"/>
                  </a:rPr>
                  <a:t>Compare f(N) vs. </a:t>
                </a:r>
                <a:r>
                  <a:rPr lang="en-GB" sz="3100" dirty="0" err="1">
                    <a:latin typeface="+mj-lt"/>
                    <a:cs typeface="Times New Roman" panose="02020603050405020304" pitchFamily="18" charset="0"/>
                  </a:rPr>
                  <a:t>N</a:t>
                </a:r>
                <a:r>
                  <a:rPr lang="en-GB" sz="3100" baseline="30000" dirty="0" err="1">
                    <a:latin typeface="+mj-lt"/>
                    <a:cs typeface="Times New Roman" panose="02020603050405020304" pitchFamily="18" charset="0"/>
                  </a:rPr>
                  <a:t>log</a:t>
                </a:r>
                <a:r>
                  <a:rPr lang="en-GB" sz="3100" baseline="-25000" dirty="0" err="1">
                    <a:latin typeface="+mj-lt"/>
                    <a:cs typeface="Times New Roman" panose="02020603050405020304" pitchFamily="18" charset="0"/>
                  </a:rPr>
                  <a:t>b</a:t>
                </a:r>
                <a:r>
                  <a:rPr lang="en-GB" sz="3100" baseline="30000" dirty="0">
                    <a:latin typeface="+mj-lt"/>
                    <a:cs typeface="Times New Roman" panose="02020603050405020304" pitchFamily="18" charset="0"/>
                  </a:rPr>
                  <a:t> a</a:t>
                </a:r>
                <a:endParaRPr lang="en-US" sz="3100" dirty="0">
                  <a:latin typeface="+mj-lt"/>
                  <a:cs typeface="Times New Roman" panose="02020603050405020304" pitchFamily="18" charset="0"/>
                </a:endParaRPr>
              </a:p>
              <a:p>
                <a:pPr marL="36576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31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func>
                          <m:funcPr>
                            <m:ctrlPr>
                              <a:rPr lang="en-US" sz="31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31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31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3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GB" sz="3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1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31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func>
                          <m:funcPr>
                            <m:ctrlPr>
                              <a:rPr lang="en-US" sz="310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31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sup>
                    </m:sSup>
                    <m:r>
                      <a:rPr lang="en-GB" sz="3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1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31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100" dirty="0">
                    <a:latin typeface="+mj-lt"/>
                    <a:cs typeface="Times New Roman" panose="02020603050405020304" pitchFamily="18" charset="0"/>
                  </a:rPr>
                  <a:t>	vs. </a:t>
                </a:r>
                <a:r>
                  <a:rPr lang="en-US" sz="3100" dirty="0" smtClean="0"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1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3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100" b="0" dirty="0" smtClean="0">
                  <a:latin typeface="+mj-lt"/>
                </a:endParaRPr>
              </a:p>
              <a:p>
                <a:pPr marL="365760" lvl="1" indent="0">
                  <a:lnSpc>
                    <a:spcPct val="150000"/>
                  </a:lnSpc>
                  <a:buNone/>
                </a:pPr>
                <a:r>
                  <a:rPr lang="en-GB" sz="3100" dirty="0" err="1">
                    <a:latin typeface="+mj-lt"/>
                    <a:cs typeface="Times New Roman" panose="02020603050405020304" pitchFamily="18" charset="0"/>
                  </a:rPr>
                  <a:t>N</a:t>
                </a:r>
                <a:r>
                  <a:rPr lang="en-GB" sz="3100" baseline="30000" dirty="0" err="1">
                    <a:latin typeface="+mj-lt"/>
                    <a:cs typeface="Times New Roman" panose="02020603050405020304" pitchFamily="18" charset="0"/>
                  </a:rPr>
                  <a:t>log</a:t>
                </a:r>
                <a:r>
                  <a:rPr lang="en-GB" sz="3100" baseline="-25000" dirty="0" err="1">
                    <a:latin typeface="+mj-lt"/>
                    <a:cs typeface="Times New Roman" panose="02020603050405020304" pitchFamily="18" charset="0"/>
                  </a:rPr>
                  <a:t>b</a:t>
                </a:r>
                <a:r>
                  <a:rPr lang="en-GB" sz="3100" baseline="30000" dirty="0">
                    <a:latin typeface="+mj-lt"/>
                    <a:cs typeface="Times New Roman" panose="02020603050405020304" pitchFamily="18" charset="0"/>
                  </a:rPr>
                  <a:t> a</a:t>
                </a:r>
                <a:r>
                  <a:rPr lang="en-US" sz="31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3100" dirty="0" smtClean="0">
                    <a:latin typeface="+mj-lt"/>
                    <a:cs typeface="Times New Roman" panose="02020603050405020304" pitchFamily="18" charset="0"/>
                  </a:rPr>
                  <a:t>= </a:t>
                </a:r>
                <a:r>
                  <a:rPr lang="en-US" sz="3100" dirty="0">
                    <a:latin typeface="+mj-lt"/>
                    <a:cs typeface="Times New Roman" panose="02020603050405020304" pitchFamily="18" charset="0"/>
                  </a:rPr>
                  <a:t>f(N) </a:t>
                </a:r>
                <a:r>
                  <a:rPr lang="en-US" sz="3100" dirty="0">
                    <a:latin typeface="+mj-lt"/>
                    <a:cs typeface="Times New Roman" panose="02020603050405020304" pitchFamily="18" charset="0"/>
                    <a:sym typeface="Wingdings" panose="05000000000000000000" pitchFamily="2" charset="2"/>
                  </a:rPr>
                  <a:t></a:t>
                </a:r>
                <a:r>
                  <a:rPr lang="en-US" sz="3100" dirty="0">
                    <a:latin typeface="+mj-lt"/>
                    <a:cs typeface="Times New Roman" panose="02020603050405020304" pitchFamily="18" charset="0"/>
                  </a:rPr>
                  <a:t> It's case </a:t>
                </a:r>
                <a:r>
                  <a:rPr lang="en-US" sz="3100" dirty="0" smtClean="0">
                    <a:latin typeface="+mj-lt"/>
                    <a:cs typeface="Times New Roman" panose="02020603050405020304" pitchFamily="18" charset="0"/>
                  </a:rPr>
                  <a:t>(2), </a:t>
                </a:r>
              </a:p>
              <a:p>
                <a:pPr marL="365760" indent="-365760">
                  <a:lnSpc>
                    <a:spcPct val="200000"/>
                  </a:lnSpc>
                  <a:buNone/>
                  <a:defRPr/>
                </a:pPr>
                <a:r>
                  <a:rPr lang="en-US" altLang="ar-EG" sz="3100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sym typeface="Symbol" pitchFamily="18" charset="2"/>
                  </a:rPr>
                  <a:t>Case 2 </a:t>
                </a:r>
                <a:r>
                  <a:rPr lang="en-US" altLang="ar-EG" sz="3100" dirty="0">
                    <a:latin typeface="+mj-lt"/>
                    <a:sym typeface="Symbol" pitchFamily="18" charset="2"/>
                  </a:rPr>
                  <a:t>	</a:t>
                </a:r>
              </a:p>
              <a:p>
                <a:pPr marL="365760" indent="-365760">
                  <a:lnSpc>
                    <a:spcPct val="200000"/>
                  </a:lnSpc>
                  <a:buNone/>
                  <a:defRPr/>
                </a:pPr>
                <a:r>
                  <a:rPr lang="en-US" altLang="ar-EG" sz="3100" dirty="0">
                    <a:latin typeface="+mj-lt"/>
                    <a:sym typeface="Symbol" pitchFamily="18" charset="2"/>
                  </a:rPr>
                  <a:t> f(n) = (n) 	 </a:t>
                </a:r>
                <a:r>
                  <a:rPr lang="en-US" altLang="ar-EG" sz="3100" dirty="0">
                    <a:solidFill>
                      <a:srgbClr val="DD0111"/>
                    </a:solidFill>
                    <a:latin typeface="+mj-lt"/>
                    <a:sym typeface="Symbol" pitchFamily="18" charset="2"/>
                  </a:rPr>
                  <a:t>T(n) = </a:t>
                </a:r>
                <a:r>
                  <a:rPr lang="en-US" altLang="ar-EG" sz="3100" dirty="0" smtClean="0">
                    <a:solidFill>
                      <a:srgbClr val="DD0111"/>
                    </a:solidFill>
                    <a:latin typeface="+mj-lt"/>
                    <a:sym typeface="Symbol" pitchFamily="18" charset="2"/>
                  </a:rPr>
                  <a:t>(</a:t>
                </a:r>
                <a:r>
                  <a:rPr lang="en-US" altLang="ar-EG" sz="3100" dirty="0" err="1" smtClean="0">
                    <a:solidFill>
                      <a:srgbClr val="DD0111"/>
                    </a:solidFill>
                    <a:latin typeface="+mj-lt"/>
                    <a:sym typeface="Symbol" pitchFamily="18" charset="2"/>
                  </a:rPr>
                  <a:t>logn</a:t>
                </a:r>
                <a:r>
                  <a:rPr lang="en-US" altLang="ar-EG" sz="3100" dirty="0">
                    <a:solidFill>
                      <a:srgbClr val="DD0111"/>
                    </a:solidFill>
                    <a:latin typeface="+mj-lt"/>
                    <a:sym typeface="Symbol" pitchFamily="18" charset="2"/>
                  </a:rPr>
                  <a:t>)</a:t>
                </a:r>
              </a:p>
              <a:p>
                <a:pPr marL="365760" lvl="1" indent="0">
                  <a:lnSpc>
                    <a:spcPct val="150000"/>
                  </a:lnSpc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/>
              </a:p>
              <a:p>
                <a:pPr marL="365760" indent="-365760" algn="l" fontAlgn="auto">
                  <a:spcAft>
                    <a:spcPts val="0"/>
                  </a:spcAft>
                  <a:defRPr/>
                </a:pPr>
                <a:endParaRPr lang="ar-EG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sz="4000" dirty="0" smtClean="0"/>
              <a:t>Solve the Recurrence</a:t>
            </a:r>
            <a:endParaRPr lang="ar-EG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28587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483552"/>
            <a:ext cx="248285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75" dirty="0"/>
              <a:t>Summa</a:t>
            </a:r>
            <a:r>
              <a:rPr sz="5000" spc="-85" dirty="0"/>
              <a:t>r</a:t>
            </a:r>
            <a:r>
              <a:rPr sz="5000" spc="-200" dirty="0"/>
              <a:t>y</a:t>
            </a:r>
            <a:endParaRPr sz="5000" dirty="0"/>
          </a:p>
        </p:txBody>
      </p:sp>
      <p:sp>
        <p:nvSpPr>
          <p:cNvPr id="8" name="object 8"/>
          <p:cNvSpPr txBox="1"/>
          <p:nvPr/>
        </p:nvSpPr>
        <p:spPr>
          <a:xfrm>
            <a:off x="533400" y="1857355"/>
            <a:ext cx="8608060" cy="37052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455"/>
              </a:spcBef>
              <a:buClr>
                <a:schemeClr val="accent2">
                  <a:lumMod val="75000"/>
                </a:schemeClr>
              </a:buClr>
              <a:buSzPct val="94230"/>
              <a:buFont typeface="Wingdings" panose="05000000000000000000" pitchFamily="2" charset="2"/>
              <a:buChar char="§"/>
              <a:tabLst>
                <a:tab pos="287655" algn="l"/>
              </a:tabLst>
            </a:pPr>
            <a:r>
              <a:rPr sz="2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</a:t>
            </a:r>
            <a:r>
              <a:rPr sz="2200" spc="-1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sz="2200" spc="-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200" spc="-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sz="2200" spc="-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 </a:t>
            </a:r>
            <a:r>
              <a:rPr sz="2200" spc="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94230"/>
              <a:buFont typeface="Wingdings" panose="05000000000000000000" pitchFamily="2" charset="2"/>
              <a:buChar char="§"/>
              <a:tabLst>
                <a:tab pos="287655" algn="l"/>
              </a:tabLst>
            </a:pPr>
            <a:r>
              <a:rPr sz="2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sz="2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Wingdings"/>
                <a:cs typeface="Wingdings"/>
              </a:rPr>
              <a:t></a:t>
            </a:r>
            <a:r>
              <a:rPr lang="en-US" sz="2200" spc="-35" dirty="0">
                <a:latin typeface="Times New Roman"/>
                <a:cs typeface="Times New Roman"/>
              </a:rPr>
              <a:t> </a:t>
            </a:r>
            <a:r>
              <a:rPr sz="2200" spc="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2200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8665" lvl="1" indent="-342900">
              <a:lnSpc>
                <a:spcPct val="150000"/>
              </a:lnSpc>
              <a:spcBef>
                <a:spcPts val="275"/>
              </a:spcBef>
              <a:buClr>
                <a:schemeClr val="tx2"/>
              </a:buClr>
              <a:buSzPct val="85416"/>
              <a:buFont typeface="Arial" panose="020B0604020202020204" pitchFamily="34" charset="0"/>
              <a:buChar char="•"/>
              <a:tabLst>
                <a:tab pos="653415" algn="l"/>
              </a:tabLst>
            </a:pPr>
            <a:r>
              <a:rPr sz="2200" spc="1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sz="2200" spc="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sz="2200" spc="-2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EG" sz="2200" dirty="0">
                <a:solidFill>
                  <a:srgbClr val="DD0111"/>
                </a:solidFill>
                <a:sym typeface="Symbol" pitchFamily="18" charset="2"/>
              </a:rPr>
              <a:t></a:t>
            </a:r>
            <a:r>
              <a:rPr sz="2200" spc="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8665" lvl="1" indent="-342900">
              <a:lnSpc>
                <a:spcPct val="150000"/>
              </a:lnSpc>
              <a:spcBef>
                <a:spcPts val="290"/>
              </a:spcBef>
              <a:buClr>
                <a:schemeClr val="tx2"/>
              </a:buClr>
              <a:buSzPct val="85416"/>
              <a:buFont typeface="Arial" panose="020B0604020202020204" pitchFamily="34" charset="0"/>
              <a:buChar char="•"/>
              <a:tabLst>
                <a:tab pos="653415" algn="l"/>
              </a:tabLst>
            </a:pPr>
            <a:r>
              <a:rPr sz="2200" spc="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 </a:t>
            </a:r>
            <a:r>
              <a:rPr sz="2200" spc="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sz="2200" spc="-2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EG" sz="2200" dirty="0">
                <a:solidFill>
                  <a:srgbClr val="DD0111"/>
                </a:solidFill>
                <a:sym typeface="Symbol" pitchFamily="18" charset="2"/>
              </a:rPr>
              <a:t></a:t>
            </a:r>
            <a:r>
              <a:rPr sz="2200" spc="114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spc="11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114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94230"/>
              <a:buFont typeface="Wingdings" panose="05000000000000000000" pitchFamily="2" charset="2"/>
              <a:buChar char="§"/>
              <a:tabLst>
                <a:tab pos="287655" algn="l"/>
              </a:tabLst>
            </a:pPr>
            <a:r>
              <a:rPr sz="2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Wingdings"/>
                <a:cs typeface="Wingdings"/>
              </a:rPr>
              <a:t></a:t>
            </a:r>
            <a:r>
              <a:rPr lang="en-US" sz="2200" spc="-35" dirty="0">
                <a:latin typeface="Times New Roman"/>
                <a:cs typeface="Times New Roman"/>
              </a:rPr>
              <a:t> </a:t>
            </a:r>
            <a:r>
              <a:rPr sz="2200" spc="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sz="2200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2965" lvl="1" indent="-457200">
              <a:lnSpc>
                <a:spcPct val="150000"/>
              </a:lnSpc>
              <a:spcBef>
                <a:spcPts val="275"/>
              </a:spcBef>
              <a:buClr>
                <a:schemeClr val="tx2"/>
              </a:buClr>
              <a:buSzPct val="85416"/>
              <a:buFont typeface="Arial" panose="020B0604020202020204" pitchFamily="34" charset="0"/>
              <a:buChar char="•"/>
              <a:tabLst>
                <a:tab pos="653415" algn="l"/>
              </a:tabLst>
            </a:pPr>
            <a:r>
              <a:rPr sz="2200" spc="1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sz="2200" spc="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sz="2200" spc="-2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EG" sz="2200" dirty="0">
                <a:solidFill>
                  <a:srgbClr val="DD0111"/>
                </a:solidFill>
                <a:sym typeface="Symbol" pitchFamily="18" charset="2"/>
              </a:rPr>
              <a:t></a:t>
            </a:r>
            <a:r>
              <a:rPr sz="2200" spc="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2965" lvl="1" indent="-457200">
              <a:lnSpc>
                <a:spcPct val="150000"/>
              </a:lnSpc>
              <a:spcBef>
                <a:spcPts val="290"/>
              </a:spcBef>
              <a:buClr>
                <a:schemeClr val="tx2"/>
              </a:buClr>
              <a:buSzPct val="85416"/>
              <a:buFont typeface="Arial" panose="020B0604020202020204" pitchFamily="34" charset="0"/>
              <a:buChar char="•"/>
              <a:tabLst>
                <a:tab pos="653415" algn="l"/>
              </a:tabLst>
            </a:pPr>
            <a:r>
              <a:rPr sz="2200" spc="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 </a:t>
            </a:r>
            <a:r>
              <a:rPr sz="2200" spc="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sz="2200" spc="-2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EG" sz="2200" dirty="0">
                <a:solidFill>
                  <a:srgbClr val="DD0111"/>
                </a:solidFill>
                <a:sym typeface="Symbol" pitchFamily="18" charset="2"/>
              </a:rPr>
              <a:t></a:t>
            </a:r>
            <a:r>
              <a:rPr sz="2200" spc="6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spc="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sz="2200" spc="97" baseline="-2083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200" spc="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endParaRPr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8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 idx="4294967295"/>
          </p:nvPr>
        </p:nvSpPr>
        <p:spPr>
          <a:xfrm>
            <a:off x="685800" y="3200400"/>
            <a:ext cx="7848600" cy="11430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Th</a:t>
            </a:r>
            <a:r>
              <a:rPr lang="en" sz="16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a</a:t>
            </a:r>
            <a:r>
              <a:rPr lang="en" sz="1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nk</a:t>
            </a:r>
            <a:r>
              <a:rPr lang="en" sz="16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s</a:t>
            </a:r>
            <a:endParaRPr sz="166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2140" y="612910"/>
            <a:ext cx="79070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sz="40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Search: </a:t>
            </a:r>
            <a:r>
              <a:rPr sz="4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4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sz="4000" spc="-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1676679"/>
            <a:ext cx="6972934" cy="3295773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439"/>
              </a:spcBef>
              <a:buClr>
                <a:schemeClr val="accent2">
                  <a:lumMod val="50000"/>
                </a:schemeClr>
              </a:buClr>
              <a:buSzPct val="94642"/>
              <a:buFont typeface="Wingdings" panose="05000000000000000000" pitchFamily="2" charset="2"/>
              <a:buChar char="§"/>
              <a:tabLst>
                <a:tab pos="469900" algn="l"/>
                <a:tab pos="470534" algn="l"/>
              </a:tabLst>
            </a:pPr>
            <a:r>
              <a:rPr sz="2200" spc="-155" dirty="0" smtClean="0">
                <a:latin typeface="Times New Roman"/>
                <a:cs typeface="Times New Roman"/>
              </a:rPr>
              <a:t>A</a:t>
            </a:r>
            <a:r>
              <a:rPr sz="2200" spc="-125" dirty="0" smtClean="0">
                <a:latin typeface="Times New Roman"/>
                <a:cs typeface="Times New Roman"/>
              </a:rPr>
              <a:t> </a:t>
            </a:r>
            <a:r>
              <a:rPr sz="2200" spc="130" dirty="0" smtClean="0">
                <a:latin typeface="Times New Roman"/>
                <a:cs typeface="Times New Roman"/>
              </a:rPr>
              <a:t>search</a:t>
            </a:r>
            <a:r>
              <a:rPr sz="2200" spc="-70" dirty="0" smtClean="0">
                <a:latin typeface="Times New Roman"/>
                <a:cs typeface="Times New Roman"/>
              </a:rPr>
              <a:t> </a:t>
            </a:r>
            <a:r>
              <a:rPr sz="2200" spc="100" dirty="0" smtClean="0">
                <a:solidFill>
                  <a:schemeClr val="tx2"/>
                </a:solidFill>
                <a:latin typeface="Times New Roman"/>
                <a:cs typeface="Times New Roman"/>
              </a:rPr>
              <a:t>traverses</a:t>
            </a:r>
            <a:r>
              <a:rPr sz="2200" spc="-114" dirty="0" smtClean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200" spc="210" dirty="0" smtClean="0">
                <a:latin typeface="Times New Roman"/>
                <a:cs typeface="Times New Roman"/>
              </a:rPr>
              <a:t>the</a:t>
            </a:r>
            <a:r>
              <a:rPr sz="2200" spc="-155" dirty="0" smtClean="0">
                <a:latin typeface="Times New Roman"/>
                <a:cs typeface="Times New Roman"/>
              </a:rPr>
              <a:t> </a:t>
            </a:r>
            <a:r>
              <a:rPr sz="2200" spc="175" dirty="0" smtClean="0">
                <a:latin typeface="Times New Roman"/>
                <a:cs typeface="Times New Roman"/>
              </a:rPr>
              <a:t>collection</a:t>
            </a:r>
            <a:r>
              <a:rPr sz="2200" spc="-80" dirty="0" smtClean="0">
                <a:latin typeface="Times New Roman"/>
                <a:cs typeface="Times New Roman"/>
              </a:rPr>
              <a:t> </a:t>
            </a:r>
            <a:r>
              <a:rPr sz="2200" spc="170" dirty="0" smtClean="0">
                <a:latin typeface="Times New Roman"/>
                <a:cs typeface="Times New Roman"/>
              </a:rPr>
              <a:t>until</a:t>
            </a:r>
            <a:endParaRPr sz="2200" dirty="0" smtClean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50000"/>
              </a:lnSpc>
              <a:spcBef>
                <a:spcPts val="335"/>
              </a:spcBef>
              <a:buClr>
                <a:schemeClr val="tx1"/>
              </a:buClr>
              <a:buSzPct val="83928"/>
              <a:buFont typeface="Arial" panose="020B0604020202020204" pitchFamily="34" charset="0"/>
              <a:buChar char="•"/>
              <a:tabLst>
                <a:tab pos="927100" algn="l"/>
                <a:tab pos="927735" algn="l"/>
              </a:tabLst>
            </a:pPr>
            <a:r>
              <a:rPr sz="2200" spc="110" dirty="0" smtClean="0">
                <a:latin typeface="Times New Roman"/>
                <a:cs typeface="Times New Roman"/>
              </a:rPr>
              <a:t>The</a:t>
            </a:r>
            <a:r>
              <a:rPr sz="2200" spc="-155" dirty="0" smtClean="0">
                <a:latin typeface="Times New Roman"/>
                <a:cs typeface="Times New Roman"/>
              </a:rPr>
              <a:t> </a:t>
            </a:r>
            <a:r>
              <a:rPr sz="2200" spc="155" dirty="0" smtClean="0">
                <a:latin typeface="Times New Roman"/>
                <a:cs typeface="Times New Roman"/>
              </a:rPr>
              <a:t>desired</a:t>
            </a:r>
            <a:r>
              <a:rPr sz="2200" spc="-70" dirty="0" smtClean="0">
                <a:latin typeface="Times New Roman"/>
                <a:cs typeface="Times New Roman"/>
              </a:rPr>
              <a:t> </a:t>
            </a:r>
            <a:r>
              <a:rPr sz="2200" spc="225" dirty="0" smtClean="0">
                <a:latin typeface="Times New Roman"/>
                <a:cs typeface="Times New Roman"/>
              </a:rPr>
              <a:t>element</a:t>
            </a:r>
            <a:r>
              <a:rPr sz="2200" spc="-95" dirty="0" smtClean="0">
                <a:latin typeface="Times New Roman"/>
                <a:cs typeface="Times New Roman"/>
              </a:rPr>
              <a:t> </a:t>
            </a:r>
            <a:r>
              <a:rPr sz="2200" spc="165" dirty="0" smtClean="0">
                <a:latin typeface="Times New Roman"/>
                <a:cs typeface="Times New Roman"/>
              </a:rPr>
              <a:t>is</a:t>
            </a:r>
            <a:r>
              <a:rPr sz="2200" spc="-110" dirty="0" smtClean="0">
                <a:latin typeface="Times New Roman"/>
                <a:cs typeface="Times New Roman"/>
              </a:rPr>
              <a:t> </a:t>
            </a:r>
            <a:r>
              <a:rPr sz="2200" spc="175" dirty="0" smtClean="0">
                <a:solidFill>
                  <a:schemeClr val="tx2"/>
                </a:solidFill>
                <a:latin typeface="Times New Roman"/>
                <a:cs typeface="Times New Roman"/>
              </a:rPr>
              <a:t>found</a:t>
            </a:r>
            <a:endParaRPr sz="2200" dirty="0" smtClean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927100" lvl="1" indent="-457200">
              <a:lnSpc>
                <a:spcPct val="150000"/>
              </a:lnSpc>
              <a:spcBef>
                <a:spcPts val="340"/>
              </a:spcBef>
              <a:buClr>
                <a:schemeClr val="tx1"/>
              </a:buClr>
              <a:buSzPct val="83928"/>
              <a:buFont typeface="Arial" panose="020B0604020202020204" pitchFamily="34" charset="0"/>
              <a:buChar char="•"/>
              <a:tabLst>
                <a:tab pos="927100" algn="l"/>
                <a:tab pos="927735" algn="l"/>
              </a:tabLst>
            </a:pPr>
            <a:r>
              <a:rPr sz="2200" spc="50" dirty="0" smtClean="0">
                <a:latin typeface="Times New Roman"/>
                <a:cs typeface="Times New Roman"/>
              </a:rPr>
              <a:t>Or</a:t>
            </a:r>
            <a:r>
              <a:rPr sz="2200" spc="-135" dirty="0" smtClean="0">
                <a:latin typeface="Times New Roman"/>
                <a:cs typeface="Times New Roman"/>
              </a:rPr>
              <a:t> </a:t>
            </a:r>
            <a:r>
              <a:rPr sz="2200" spc="210" dirty="0" smtClean="0">
                <a:latin typeface="Times New Roman"/>
                <a:cs typeface="Times New Roman"/>
              </a:rPr>
              <a:t>the</a:t>
            </a:r>
            <a:r>
              <a:rPr sz="2200" spc="-165" dirty="0" smtClean="0">
                <a:latin typeface="Times New Roman"/>
                <a:cs typeface="Times New Roman"/>
              </a:rPr>
              <a:t> </a:t>
            </a:r>
            <a:r>
              <a:rPr sz="2200" spc="175" dirty="0" smtClean="0">
                <a:latin typeface="Times New Roman"/>
                <a:cs typeface="Times New Roman"/>
              </a:rPr>
              <a:t>collection</a:t>
            </a:r>
            <a:r>
              <a:rPr sz="2200" spc="-30" dirty="0" smtClean="0">
                <a:latin typeface="Times New Roman"/>
                <a:cs typeface="Times New Roman"/>
              </a:rPr>
              <a:t> </a:t>
            </a:r>
            <a:r>
              <a:rPr sz="2200" spc="165" dirty="0" smtClean="0">
                <a:latin typeface="Times New Roman"/>
                <a:cs typeface="Times New Roman"/>
              </a:rPr>
              <a:t>is</a:t>
            </a:r>
            <a:r>
              <a:rPr sz="2200" spc="-170" dirty="0" smtClean="0">
                <a:latin typeface="Times New Roman"/>
                <a:cs typeface="Times New Roman"/>
              </a:rPr>
              <a:t> </a:t>
            </a:r>
            <a:r>
              <a:rPr sz="2200" spc="170" dirty="0" smtClean="0">
                <a:solidFill>
                  <a:schemeClr val="tx2"/>
                </a:solidFill>
                <a:latin typeface="Times New Roman"/>
                <a:cs typeface="Times New Roman"/>
              </a:rPr>
              <a:t>exhausted</a:t>
            </a:r>
            <a:endParaRPr lang="en-US" sz="2200" spc="170" dirty="0" smtClean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469900" indent="-457200">
              <a:lnSpc>
                <a:spcPct val="150000"/>
              </a:lnSpc>
              <a:spcBef>
                <a:spcPts val="340"/>
              </a:spcBef>
              <a:buClr>
                <a:schemeClr val="accent2">
                  <a:lumMod val="75000"/>
                </a:schemeClr>
              </a:buClr>
              <a:buSzPct val="83928"/>
              <a:buFont typeface="Wingdings" panose="05000000000000000000" pitchFamily="2" charset="2"/>
              <a:buChar char="§"/>
              <a:tabLst>
                <a:tab pos="927100" algn="l"/>
                <a:tab pos="927735" algn="l"/>
              </a:tabLst>
            </a:pPr>
            <a:r>
              <a:rPr lang="en-US" sz="2200" b="1" spc="170" dirty="0" smtClean="0">
                <a:latin typeface="Times New Roman"/>
                <a:cs typeface="Times New Roman"/>
              </a:rPr>
              <a:t>There are two solutions </a:t>
            </a:r>
          </a:p>
          <a:p>
            <a:pPr marL="927100" lvl="1" indent="-457200">
              <a:lnSpc>
                <a:spcPct val="150000"/>
              </a:lnSpc>
              <a:spcBef>
                <a:spcPts val="340"/>
              </a:spcBef>
              <a:buClr>
                <a:schemeClr val="tx1"/>
              </a:buClr>
              <a:buSzPct val="83928"/>
              <a:buFont typeface="Arial" panose="020B0604020202020204" pitchFamily="34" charset="0"/>
              <a:buChar char="•"/>
              <a:tabLst>
                <a:tab pos="927100" algn="l"/>
                <a:tab pos="927735" algn="l"/>
              </a:tabLst>
            </a:pPr>
            <a:r>
              <a:rPr lang="en-US" sz="2200" spc="170" dirty="0" smtClean="0">
                <a:latin typeface="Times New Roman"/>
                <a:cs typeface="Times New Roman"/>
              </a:rPr>
              <a:t>Iterative solution</a:t>
            </a:r>
          </a:p>
          <a:p>
            <a:pPr marL="927100" lvl="1" indent="-457200">
              <a:lnSpc>
                <a:spcPct val="150000"/>
              </a:lnSpc>
              <a:spcBef>
                <a:spcPts val="340"/>
              </a:spcBef>
              <a:buClr>
                <a:schemeClr val="tx1"/>
              </a:buClr>
              <a:buSzPct val="83928"/>
              <a:buFont typeface="Arial" panose="020B0604020202020204" pitchFamily="34" charset="0"/>
              <a:buChar char="•"/>
              <a:tabLst>
                <a:tab pos="927100" algn="l"/>
                <a:tab pos="927735" algn="l"/>
              </a:tabLst>
            </a:pPr>
            <a:r>
              <a:rPr lang="en-US" sz="2200" spc="170" dirty="0" smtClean="0">
                <a:latin typeface="Times New Roman"/>
                <a:cs typeface="Times New Roman"/>
              </a:rPr>
              <a:t>Recursive solution</a:t>
            </a:r>
            <a:endParaRPr sz="2200" dirty="0" smtClean="0">
              <a:latin typeface="Times New Roman"/>
              <a:cs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4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35" dirty="0"/>
              <a:t/>
            </a:r>
            <a:br>
              <a:rPr lang="en-US" spc="-235" dirty="0"/>
            </a:br>
            <a:r>
              <a:rPr lang="en-US" spc="-235" dirty="0" smtClean="0"/>
              <a:t>Iterative </a:t>
            </a:r>
            <a:r>
              <a:rPr lang="en-US" spc="-235" dirty="0"/>
              <a:t>solution</a:t>
            </a:r>
            <a:r>
              <a:rPr lang="en-US" spc="170" dirty="0">
                <a:latin typeface="Times New Roman"/>
                <a:cs typeface="Times New Roman"/>
              </a:rPr>
              <a:t/>
            </a:r>
            <a:br>
              <a:rPr lang="en-US" spc="170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646176" y="870203"/>
            <a:ext cx="3364991" cy="445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89406" y="637461"/>
            <a:ext cx="855459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50" dirty="0"/>
              <a:t>Linear</a:t>
            </a:r>
            <a:r>
              <a:rPr sz="3600" spc="-480" dirty="0"/>
              <a:t> </a:t>
            </a:r>
            <a:r>
              <a:rPr sz="3600" spc="-225" dirty="0" smtClean="0"/>
              <a:t>Search</a:t>
            </a:r>
            <a:r>
              <a:rPr lang="en-US" sz="3600" spc="-225" dirty="0" smtClean="0"/>
              <a:t> pseudo-code: Iterative solution</a:t>
            </a:r>
            <a:endParaRPr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5507" y="1905000"/>
            <a:ext cx="5409184" cy="2123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3355" indent="0">
              <a:lnSpc>
                <a:spcPct val="100000"/>
              </a:lnSpc>
              <a:spcBef>
                <a:spcPts val="105"/>
              </a:spcBef>
              <a:buNone/>
              <a:tabLst>
                <a:tab pos="516255" algn="l"/>
                <a:tab pos="516890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22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n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6989" lvl="2">
              <a:tabLst>
                <a:tab pos="1659889" algn="l"/>
                <a:tab pos="1660525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2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]=target </a:t>
            </a:r>
            <a:r>
              <a:rPr lang="en-US"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4190" lvl="3">
              <a:tabLst>
                <a:tab pos="2117090" algn="l"/>
                <a:tab pos="2117725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917575" lvl="1">
              <a:tabLst>
                <a:tab pos="1260475" algn="l"/>
                <a:tab pos="1261110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for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2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15192"/>
              </p:ext>
            </p:extLst>
          </p:nvPr>
        </p:nvGraphicFramePr>
        <p:xfrm>
          <a:off x="1962150" y="2362200"/>
          <a:ext cx="64008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68580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3333FF"/>
                      </a:solidFill>
                      <a:prstDash val="solid"/>
                    </a:lnL>
                    <a:lnR w="38100">
                      <a:solidFill>
                        <a:srgbClr val="3333FF"/>
                      </a:solidFill>
                      <a:prstDash val="solid"/>
                    </a:lnR>
                    <a:lnT w="38100">
                      <a:solidFill>
                        <a:srgbClr val="3333FF"/>
                      </a:solidFill>
                      <a:prstDash val="solid"/>
                    </a:lnT>
                    <a:lnB w="38100">
                      <a:solidFill>
                        <a:srgbClr val="33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3333FF"/>
                      </a:solidFill>
                      <a:prstDash val="solid"/>
                    </a:lnL>
                    <a:lnR w="38100">
                      <a:solidFill>
                        <a:srgbClr val="3333FF"/>
                      </a:solidFill>
                      <a:prstDash val="solid"/>
                    </a:lnR>
                    <a:lnT w="38100">
                      <a:solidFill>
                        <a:srgbClr val="3333FF"/>
                      </a:solidFill>
                      <a:prstDash val="solid"/>
                    </a:lnT>
                    <a:lnB w="38100">
                      <a:solidFill>
                        <a:srgbClr val="33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3333FF"/>
                      </a:solidFill>
                      <a:prstDash val="solid"/>
                    </a:lnL>
                    <a:lnR w="38100">
                      <a:solidFill>
                        <a:srgbClr val="3333FF"/>
                      </a:solidFill>
                      <a:prstDash val="solid"/>
                    </a:lnR>
                    <a:lnT w="38100">
                      <a:solidFill>
                        <a:srgbClr val="3333FF"/>
                      </a:solidFill>
                      <a:prstDash val="solid"/>
                    </a:lnT>
                    <a:lnB w="38100">
                      <a:solidFill>
                        <a:srgbClr val="33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3333FF"/>
                      </a:solidFill>
                      <a:prstDash val="solid"/>
                    </a:lnL>
                    <a:lnR w="38100">
                      <a:solidFill>
                        <a:srgbClr val="3333FF"/>
                      </a:solidFill>
                      <a:prstDash val="solid"/>
                    </a:lnR>
                    <a:lnT w="38100">
                      <a:solidFill>
                        <a:srgbClr val="3333FF"/>
                      </a:solidFill>
                      <a:prstDash val="solid"/>
                    </a:lnT>
                    <a:lnB w="38100">
                      <a:solidFill>
                        <a:srgbClr val="33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3333FF"/>
                      </a:solidFill>
                      <a:prstDash val="solid"/>
                    </a:lnL>
                    <a:lnR w="38100">
                      <a:solidFill>
                        <a:srgbClr val="3333FF"/>
                      </a:solidFill>
                      <a:prstDash val="solid"/>
                    </a:lnR>
                    <a:lnT w="38100">
                      <a:solidFill>
                        <a:srgbClr val="3333FF"/>
                      </a:solidFill>
                      <a:prstDash val="solid"/>
                    </a:lnT>
                    <a:lnB w="38100">
                      <a:solidFill>
                        <a:srgbClr val="33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3333FF"/>
                      </a:solidFill>
                      <a:prstDash val="solid"/>
                    </a:lnL>
                    <a:lnR w="38100">
                      <a:solidFill>
                        <a:srgbClr val="3333FF"/>
                      </a:solidFill>
                      <a:prstDash val="solid"/>
                    </a:lnR>
                    <a:lnT w="38100">
                      <a:solidFill>
                        <a:srgbClr val="3333FF"/>
                      </a:solidFill>
                      <a:prstDash val="solid"/>
                    </a:lnT>
                    <a:lnB w="38100">
                      <a:solidFill>
                        <a:srgbClr val="3333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341879" y="338259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9009" y="338259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5809" y="338259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2864" y="338259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09918" y="338259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FF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76718" y="338259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FF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381000" y="1684894"/>
            <a:ext cx="8153400" cy="2898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365"/>
              </a:spcBef>
            </a:pPr>
            <a:r>
              <a:rPr b="1" spc="-5" dirty="0" err="1" smtClean="0">
                <a:latin typeface="Courier New"/>
                <a:cs typeface="Courier New"/>
              </a:rPr>
              <a:t>my_array</a:t>
            </a:r>
            <a:endParaRPr lang="en-US" b="1" spc="-5" dirty="0">
              <a:latin typeface="Courier New"/>
              <a:cs typeface="Courier New"/>
            </a:endParaRPr>
          </a:p>
          <a:p>
            <a:pPr>
              <a:spcBef>
                <a:spcPts val="1365"/>
              </a:spcBef>
            </a:pPr>
            <a:endParaRPr lang="en-US" spc="-5" dirty="0">
              <a:solidFill>
                <a:srgbClr val="3333FF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1365"/>
              </a:spcBef>
              <a:buNone/>
            </a:pPr>
            <a:endParaRPr lang="en-US" spc="-5" dirty="0" smtClean="0">
              <a:solidFill>
                <a:srgbClr val="3333FF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1365"/>
              </a:spcBef>
              <a:buNone/>
            </a:pPr>
            <a:endParaRPr spc="-5" dirty="0" smtClean="0">
              <a:solidFill>
                <a:srgbClr val="3333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6176" y="870203"/>
            <a:ext cx="3364991" cy="445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83101" y="381000"/>
            <a:ext cx="6725794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50" dirty="0"/>
              <a:t>Linear</a:t>
            </a:r>
            <a:r>
              <a:rPr sz="5000" spc="-480" dirty="0"/>
              <a:t> </a:t>
            </a:r>
            <a:r>
              <a:rPr sz="5000" spc="-225" dirty="0" smtClean="0"/>
              <a:t>Search</a:t>
            </a:r>
            <a:r>
              <a:rPr lang="en-US" sz="5000" spc="-225" dirty="0" smtClean="0"/>
              <a:t>: Example</a:t>
            </a:r>
            <a:endParaRPr sz="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9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16629" y="2442933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urier New"/>
                <a:cs typeface="Courier New"/>
              </a:rPr>
              <a:t>my_array</a:t>
            </a:r>
            <a:endParaRPr sz="2000" dirty="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62150" y="2343150"/>
          <a:ext cx="64008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68580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22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13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32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341879" y="307403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09009" y="307403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5809" y="307403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2864" y="307403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09918" y="307403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76718" y="307403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4695" y="3090704"/>
            <a:ext cx="1557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target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13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340" y="4346828"/>
            <a:ext cx="1244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my_array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962150" y="4400550"/>
          <a:ext cx="64008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68580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22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13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32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2341879" y="513207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9009" y="513207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5809" y="513207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42864" y="513207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09918" y="513207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76718" y="513207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3001" y="5055870"/>
            <a:ext cx="1557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FF"/>
                </a:solidFill>
                <a:latin typeface="Arial"/>
                <a:cs typeface="Arial"/>
              </a:rPr>
              <a:t>target </a:t>
            </a:r>
            <a:r>
              <a:rPr sz="2400" b="1" dirty="0">
                <a:solidFill>
                  <a:srgbClr val="3333FF"/>
                </a:solidFill>
                <a:latin typeface="Arial"/>
                <a:cs typeface="Arial"/>
              </a:rPr>
              <a:t>=</a:t>
            </a:r>
            <a:r>
              <a:rPr sz="2400" b="1" spc="-5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333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47800" y="4953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7620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95576" y="444817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7" y="255374"/>
                </a:lnTo>
                <a:lnTo>
                  <a:pt x="15532" y="208483"/>
                </a:lnTo>
                <a:lnTo>
                  <a:pt x="34008" y="164753"/>
                </a:lnTo>
                <a:lnTo>
                  <a:pt x="58789" y="124815"/>
                </a:lnTo>
                <a:lnTo>
                  <a:pt x="89249" y="89296"/>
                </a:lnTo>
                <a:lnTo>
                  <a:pt x="124760" y="58826"/>
                </a:lnTo>
                <a:lnTo>
                  <a:pt x="164697" y="34032"/>
                </a:lnTo>
                <a:lnTo>
                  <a:pt x="208434" y="15544"/>
                </a:lnTo>
                <a:lnTo>
                  <a:pt x="255343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43" y="605609"/>
                </a:lnTo>
                <a:lnTo>
                  <a:pt x="208434" y="594055"/>
                </a:lnTo>
                <a:lnTo>
                  <a:pt x="164697" y="575567"/>
                </a:lnTo>
                <a:lnTo>
                  <a:pt x="124760" y="550773"/>
                </a:lnTo>
                <a:lnTo>
                  <a:pt x="89249" y="520303"/>
                </a:lnTo>
                <a:lnTo>
                  <a:pt x="58789" y="484784"/>
                </a:lnTo>
                <a:lnTo>
                  <a:pt x="34008" y="444846"/>
                </a:lnTo>
                <a:lnTo>
                  <a:pt x="15532" y="401116"/>
                </a:lnTo>
                <a:lnTo>
                  <a:pt x="3987" y="354225"/>
                </a:lnTo>
                <a:lnTo>
                  <a:pt x="0" y="304800"/>
                </a:lnTo>
                <a:close/>
              </a:path>
            </a:pathLst>
          </a:custGeom>
          <a:ln w="7620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6176" y="870203"/>
            <a:ext cx="3364991" cy="445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F6CC2E-0952-46E3-A4FF-496E8066A69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9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50" dirty="0"/>
              <a:t>Linear</a:t>
            </a:r>
            <a:r>
              <a:rPr sz="5000" spc="-480" dirty="0"/>
              <a:t> </a:t>
            </a:r>
            <a:r>
              <a:rPr sz="5000" spc="-225" dirty="0" smtClean="0"/>
              <a:t>Search</a:t>
            </a:r>
            <a:r>
              <a:rPr lang="en-US" sz="5000" spc="-225" dirty="0" smtClean="0"/>
              <a:t>: Example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331403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11259</TotalTime>
  <Words>1417</Words>
  <Application>Microsoft Office PowerPoint</Application>
  <PresentationFormat>On-screen Show (4:3)</PresentationFormat>
  <Paragraphs>561</Paragraphs>
  <Slides>43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Median</vt:lpstr>
      <vt:lpstr>     Algorithm analysis &amp; design  Analysis Of searching Algorithms   </vt:lpstr>
      <vt:lpstr>Agenda</vt:lpstr>
      <vt:lpstr>Searching</vt:lpstr>
      <vt:lpstr>Linear Search</vt:lpstr>
      <vt:lpstr>Linear Search: A Simple Search</vt:lpstr>
      <vt:lpstr> Iterative solution </vt:lpstr>
      <vt:lpstr>Linear Search pseudo-code: Iterative solution</vt:lpstr>
      <vt:lpstr>Linear Search: Example</vt:lpstr>
      <vt:lpstr>Linear Search: Example</vt:lpstr>
      <vt:lpstr>Linear Search: Example</vt:lpstr>
      <vt:lpstr>Linear Search: Example</vt:lpstr>
      <vt:lpstr>Linear Search Analysis: Best Case</vt:lpstr>
      <vt:lpstr>Linear Search Analysis: Worst Case</vt:lpstr>
      <vt:lpstr> Recursive solution </vt:lpstr>
      <vt:lpstr>Linear Search pseudo-code: Recursive solution</vt:lpstr>
      <vt:lpstr> Linear Search analysis: Recursive solution</vt:lpstr>
      <vt:lpstr>Solve the Recurrence</vt:lpstr>
      <vt:lpstr>Solve the Recurrence</vt:lpstr>
      <vt:lpstr>Binary Search</vt:lpstr>
      <vt:lpstr>Binary Search</vt:lpstr>
      <vt:lpstr>Binary search</vt:lpstr>
      <vt:lpstr>Binary Search Algorithm</vt:lpstr>
      <vt:lpstr>Binary Search Algorithm</vt:lpstr>
      <vt:lpstr>Binary Search algorithm</vt:lpstr>
      <vt:lpstr>Binary Search Example - Found</vt:lpstr>
      <vt:lpstr>Binary Search Example - Found</vt:lpstr>
      <vt:lpstr>Binary Search Example - Found</vt:lpstr>
      <vt:lpstr>Binary Search Example – Not Found</vt:lpstr>
      <vt:lpstr>Binary Search Example – Not Found</vt:lpstr>
      <vt:lpstr>Binary Search Example – Not Found</vt:lpstr>
      <vt:lpstr>Binary Search Example – Not Found</vt:lpstr>
      <vt:lpstr>Binary Search</vt:lpstr>
      <vt:lpstr> Iterative solution </vt:lpstr>
      <vt:lpstr>Binary Search pseudo-code: Iterative solution</vt:lpstr>
      <vt:lpstr>Binary Search Analysis: Best Case</vt:lpstr>
      <vt:lpstr>Binary Search Analysis: Worst Case</vt:lpstr>
      <vt:lpstr>Binary Search Analysis: Worst Case</vt:lpstr>
      <vt:lpstr> Recursive solution </vt:lpstr>
      <vt:lpstr>Binary Search pseudo-code: Recursive solution</vt:lpstr>
      <vt:lpstr> Binary Search analysis: Recursive solution</vt:lpstr>
      <vt:lpstr>Solve the Recurrence</vt:lpstr>
      <vt:lpstr>Summary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and Design</dc:title>
  <dc:creator>Hager</dc:creator>
  <cp:lastModifiedBy>aasem</cp:lastModifiedBy>
  <cp:revision>335</cp:revision>
  <dcterms:created xsi:type="dcterms:W3CDTF">2019-09-29T08:24:49Z</dcterms:created>
  <dcterms:modified xsi:type="dcterms:W3CDTF">2022-11-05T20:43:24Z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2019-09-29T00:00:00Z</vt:filetime>
  </property>
</Properties>
</file>