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jpg"/>
  <Override PartName="/ppt/media/image12.jpg" ContentType="image/jpg"/>
  <Override PartName="/ppt/media/image1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56" r:id="rId2"/>
    <p:sldId id="257" r:id="rId3"/>
    <p:sldId id="368" r:id="rId4"/>
    <p:sldId id="369" r:id="rId5"/>
    <p:sldId id="370" r:id="rId6"/>
    <p:sldId id="326" r:id="rId7"/>
    <p:sldId id="354" r:id="rId8"/>
    <p:sldId id="355" r:id="rId9"/>
    <p:sldId id="374" r:id="rId10"/>
    <p:sldId id="360" r:id="rId11"/>
    <p:sldId id="361" r:id="rId12"/>
    <p:sldId id="397" r:id="rId13"/>
    <p:sldId id="378" r:id="rId14"/>
    <p:sldId id="365" r:id="rId15"/>
    <p:sldId id="398" r:id="rId16"/>
    <p:sldId id="379" r:id="rId17"/>
    <p:sldId id="380" r:id="rId18"/>
    <p:sldId id="399" r:id="rId19"/>
    <p:sldId id="341" r:id="rId20"/>
    <p:sldId id="344" r:id="rId21"/>
    <p:sldId id="345" r:id="rId22"/>
    <p:sldId id="382" r:id="rId23"/>
    <p:sldId id="400" r:id="rId24"/>
    <p:sldId id="401" r:id="rId25"/>
    <p:sldId id="388" r:id="rId26"/>
    <p:sldId id="404" r:id="rId27"/>
    <p:sldId id="389" r:id="rId28"/>
    <p:sldId id="405" r:id="rId29"/>
    <p:sldId id="390" r:id="rId30"/>
    <p:sldId id="402" r:id="rId31"/>
    <p:sldId id="391" r:id="rId32"/>
    <p:sldId id="392" r:id="rId33"/>
    <p:sldId id="393" r:id="rId34"/>
    <p:sldId id="394" r:id="rId35"/>
    <p:sldId id="395" r:id="rId36"/>
    <p:sldId id="403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0194" autoAdjust="0"/>
  </p:normalViewPr>
  <p:slideViewPr>
    <p:cSldViewPr>
      <p:cViewPr>
        <p:scale>
          <a:sx n="78" d="100"/>
          <a:sy n="78" d="100"/>
        </p:scale>
        <p:origin x="-117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20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5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41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95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41F2A9-AD5B-4101-B9EF-33B4FEF7102B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90DA-46A1-43CA-8173-B5B72E4EDC77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D2DD106-7DC8-4BB4-B15A-261361E441DC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593783-4AFB-4348-911E-C06C07D07C0C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C1149F-8EC6-48C3-B4D0-08EB6913F99C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F70-C2E3-44A5-B2D0-7C8D30B440DD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2827A-A507-416E-9D0C-110B31E2E3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DF9-AE38-4CA5-9E2E-33E218490ABB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135D64-403E-4B30-9870-6B73B99258F1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73783-0FF7-42D0-B982-7F4E6086A643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DABA-9500-42DF-9C3D-7127D2152657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027-13A3-48D8-AA98-97CC21BFC67E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7FF4-3C0C-4E6C-B57F-0CD33690CD09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23C620-5137-4770-8955-2D3CE33982F4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8B7D65-E186-49F6-91B2-3087E3C78E52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937974"/>
            <a:ext cx="71628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br>
              <a:rPr lang="en-US" sz="4800" cap="none" spc="-245" dirty="0" smtClean="0"/>
            </a:br>
            <a:r>
              <a:rPr lang="en-US" sz="2800" b="1" cap="none" spc="-220" dirty="0" smtClean="0">
                <a:solidFill>
                  <a:schemeClr val="bg1"/>
                </a:solidFill>
              </a:rPr>
              <a:t/>
            </a:r>
            <a:br>
              <a:rPr lang="en-US" sz="2800" b="1" cap="none" spc="-220" dirty="0" smtClean="0">
                <a:solidFill>
                  <a:schemeClr val="bg1"/>
                </a:solidFill>
              </a:rPr>
            </a:br>
            <a:r>
              <a:rPr lang="en-US" sz="2800" b="1" cap="none" spc="-220" dirty="0" smtClean="0">
                <a:solidFill>
                  <a:schemeClr val="bg1"/>
                </a:solidFill>
              </a:rPr>
              <a:t>Asymptotic </a:t>
            </a:r>
            <a:r>
              <a:rPr lang="en-US" sz="2800" b="1" cap="none" spc="-220" dirty="0">
                <a:solidFill>
                  <a:schemeClr val="bg1"/>
                </a:solidFill>
              </a:rPr>
              <a:t>Notations</a:t>
            </a:r>
            <a: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>
                <a:solidFill>
                  <a:srgbClr val="006699"/>
                </a:solidFill>
                <a:latin typeface="Arial"/>
                <a:cs typeface="Arial"/>
              </a:rPr>
            </a:br>
            <a:endParaRPr lang="en-US" sz="2800" cap="none" spc="-22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18" y="614125"/>
            <a:ext cx="47246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Ω-NOTATION:</a:t>
            </a:r>
            <a:r>
              <a:rPr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35940" y="1319529"/>
            <a:ext cx="8303259" cy="541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notation provides an asymptotic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function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lang="el-GR" sz="2400" spc="-100" dirty="0"/>
              <a:t>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(g(n)),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big-Omega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n,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812800" marR="5080" lvl="1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 =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 smtClean="0"/>
              <a:t>)</a:t>
            </a:r>
          </a:p>
          <a:p>
            <a:pPr marL="1270000" marR="5080" lvl="2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T(n) will never grow asymptotically slower than 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endParaRPr lang="en-US" sz="2400" dirty="0">
              <a:solidFill>
                <a:srgbClr val="0070C0"/>
              </a:solidFill>
            </a:endParaRPr>
          </a:p>
          <a:p>
            <a:pPr marL="12700" marR="508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</a:pPr>
            <a:r>
              <a:rPr lang="en-US" sz="2400" dirty="0" smtClean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72869" y="2819401"/>
            <a:ext cx="6629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5825"/>
              </a:lnSpc>
              <a:spcBef>
                <a:spcPts val="455"/>
              </a:spcBef>
            </a:pPr>
            <a:r>
              <a:rPr lang="en-US" sz="2800" b="1" i="1" spc="-5" dirty="0" smtClean="0">
                <a:latin typeface="Segoe UI"/>
                <a:cs typeface="Segoe UI"/>
              </a:rPr>
              <a:t>f(n) </a:t>
            </a:r>
            <a:r>
              <a:rPr lang="en-US" sz="2800" b="1" i="1" spc="-10" dirty="0">
                <a:latin typeface="Segoe UI"/>
                <a:cs typeface="Segoe UI"/>
              </a:rPr>
              <a:t>is </a:t>
            </a:r>
            <a:r>
              <a:rPr lang="el-GR" sz="2800" spc="-100" dirty="0"/>
              <a:t>Ω</a:t>
            </a:r>
            <a:r>
              <a:rPr lang="en-US" sz="2800" b="1" i="1" spc="-5" dirty="0" smtClean="0">
                <a:latin typeface="Segoe UI"/>
                <a:cs typeface="Segoe UI"/>
              </a:rPr>
              <a:t>(g(n)) If</a:t>
            </a:r>
            <a:endParaRPr lang="en-US" sz="2600" b="1" i="1" spc="4" dirty="0" smtClean="0">
              <a:solidFill>
                <a:srgbClr val="006699"/>
              </a:solidFill>
              <a:latin typeface="Times New Roman"/>
              <a:cs typeface="Times New Roman"/>
            </a:endParaRPr>
          </a:p>
          <a:p>
            <a:pPr marL="91744">
              <a:lnSpc>
                <a:spcPts val="3595"/>
              </a:lnSpc>
              <a:spcBef>
                <a:spcPts val="179"/>
              </a:spcBef>
            </a:pPr>
            <a:r>
              <a:rPr sz="3900" b="1" i="1" baseline="6278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900" b="1" i="1" spc="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900" b="1" i="1" spc="-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tive</a:t>
            </a:r>
            <a:r>
              <a:rPr sz="3900" b="1" i="1" spc="-1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consta</a:t>
            </a:r>
            <a:r>
              <a:rPr sz="3900" b="1" i="1" spc="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3900" b="1" i="1" spc="-1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c a</a:t>
            </a:r>
            <a:r>
              <a:rPr sz="3900" b="1" i="1" spc="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900" b="1" i="1" spc="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n</a:t>
            </a:r>
            <a:r>
              <a:rPr sz="2550" b="1" i="1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0,</a:t>
            </a:r>
            <a:r>
              <a:rPr sz="2550" b="1" i="1" spc="237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such that</a:t>
            </a:r>
            <a:endParaRPr sz="26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38581">
              <a:lnSpc>
                <a:spcPct val="95825"/>
              </a:lnSpc>
              <a:spcBef>
                <a:spcPts val="120"/>
              </a:spcBef>
            </a:pP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c ×</a:t>
            </a:r>
            <a:r>
              <a:rPr lang="pt-BR" sz="28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g(n</a:t>
            </a:r>
            <a:r>
              <a:rPr lang="pt-BR" sz="2800" spc="-5" dirty="0" smtClean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lang="pt-BR" sz="2400" dirty="0">
                <a:solidFill>
                  <a:srgbClr val="0D0D0D"/>
                </a:solidFill>
                <a:latin typeface="Arial"/>
                <a:cs typeface="Arial"/>
              </a:rPr>
              <a:t> ≤</a:t>
            </a:r>
            <a:r>
              <a:rPr lang="en-US" sz="2600" b="1" i="1" dirty="0" smtClean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lang="pt-BR" sz="2800" spc="-5" dirty="0" smtClean="0">
                <a:solidFill>
                  <a:srgbClr val="0D0D0D"/>
                </a:solidFill>
                <a:latin typeface="Arial"/>
                <a:cs typeface="Arial"/>
              </a:rPr>
              <a:t>f(n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sz="2600" b="1" i="1" spc="79" dirty="0" smtClean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14" dirty="0" smtClean="0">
                <a:solidFill>
                  <a:srgbClr val="FF0000"/>
                </a:solidFill>
                <a:latin typeface="Symbol"/>
                <a:cs typeface="Symbol"/>
              </a:rPr>
              <a:t> </a:t>
            </a:r>
            <a:r>
              <a:rPr lang="pt-BR" sz="3200" dirty="0" smtClean="0">
                <a:solidFill>
                  <a:srgbClr val="0D0D0D"/>
                </a:solidFill>
                <a:latin typeface="Arial"/>
                <a:cs typeface="Arial"/>
              </a:rPr>
              <a:t>n </a:t>
            </a:r>
            <a:r>
              <a:rPr lang="pt-BR" sz="3200" dirty="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lang="pt-BR" sz="32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3200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lang="pt-BR" sz="3200" spc="-7" baseline="-20833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lang="pt-BR" sz="3200" baseline="-20833" dirty="0">
              <a:latin typeface="Arial"/>
              <a:cs typeface="Arial"/>
            </a:endParaRPr>
          </a:p>
          <a:p>
            <a:pPr marL="338581">
              <a:lnSpc>
                <a:spcPct val="95825"/>
              </a:lnSpc>
              <a:spcBef>
                <a:spcPts val="120"/>
              </a:spcBef>
            </a:pPr>
            <a:endParaRPr sz="3000" b="1" i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8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7543"/>
            <a:ext cx="5712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9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Ω-NOTATION</a:t>
            </a:r>
            <a:endParaRPr sz="25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sz="25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25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6439" y="1573049"/>
            <a:ext cx="6011164" cy="4410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6460"/>
            <a:ext cx="2623264" cy="110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endParaRPr sz="21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5n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i="1" dirty="0" smtClean="0"/>
                  <a:t>Ω(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definition of </a:t>
                </a:r>
                <a:r>
                  <a:rPr lang="en-US" sz="2400" i="1" dirty="0"/>
                  <a:t>Ω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should find a constant </a:t>
                </a:r>
                <a:r>
                  <a:rPr lang="en-US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by 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example</m:t>
                        </m:r>
                      </m:e>
                    </m:d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any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sz="2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will</m:t>
                    </m:r>
                    <m:r>
                      <m:rPr>
                        <m:nor/>
                      </m:rPr>
                      <a:rPr lang="en-US" sz="2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satisfy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inequality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∀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it's true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  <a:blipFill rotWithShape="0">
                <a:blip r:embed="rId2"/>
                <a:stretch>
                  <a:fillRect l="-1185" t="-2695" r="-74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59740" y="690021"/>
            <a:ext cx="489204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sz="32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-NOTATION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5800"/>
            <a:ext cx="53723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l-GR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28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-NOTATION</a:t>
            </a:r>
            <a:r>
              <a:rPr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35940" y="1319529"/>
            <a:ext cx="8303259" cy="693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2400" spc="-100" dirty="0"/>
              <a:t>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asymptotic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 bound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function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lang="el-GR" sz="2400" spc="-100" dirty="0"/>
              <a:t>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(g(n)),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big-Theta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n,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order (most difficult to compute in some algorithms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</a:p>
          <a:p>
            <a:pPr marL="812800" marR="5080" lvl="1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 =  Θ(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 smtClean="0"/>
              <a:t>)</a:t>
            </a:r>
          </a:p>
          <a:p>
            <a:pPr marL="1270000" marR="5080" lvl="2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T(n) grows asymptotically as fast as 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 smtClean="0"/>
              <a:t>.</a:t>
            </a:r>
            <a:endParaRPr lang="en-US" sz="2400" dirty="0"/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</a:pPr>
            <a:r>
              <a:rPr lang="en-US" sz="2400" dirty="0" smtClean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72869" y="2743200"/>
            <a:ext cx="6629400" cy="1806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5825"/>
              </a:lnSpc>
              <a:spcBef>
                <a:spcPts val="455"/>
              </a:spcBef>
            </a:pPr>
            <a:r>
              <a:rPr lang="en-US" sz="2800" b="1" i="1" spc="-5" dirty="0" smtClean="0">
                <a:latin typeface="Segoe UI"/>
                <a:cs typeface="Segoe UI"/>
              </a:rPr>
              <a:t>f(n) </a:t>
            </a:r>
            <a:r>
              <a:rPr lang="en-US" sz="2800" b="1" i="1" spc="-10" dirty="0">
                <a:latin typeface="Segoe UI"/>
                <a:cs typeface="Segoe UI"/>
              </a:rPr>
              <a:t>is </a:t>
            </a:r>
            <a:r>
              <a:rPr lang="el-GR" sz="2800" spc="-100" dirty="0"/>
              <a:t>Θ </a:t>
            </a:r>
            <a:r>
              <a:rPr lang="el-GR" sz="2800" b="1" i="1" spc="-5" dirty="0" smtClean="0">
                <a:latin typeface="Segoe UI"/>
                <a:cs typeface="Segoe UI"/>
              </a:rPr>
              <a:t>(</a:t>
            </a:r>
            <a:r>
              <a:rPr lang="en-US" sz="2800" b="1" i="1" spc="-5" dirty="0" smtClean="0">
                <a:latin typeface="Segoe UI"/>
                <a:cs typeface="Segoe UI"/>
              </a:rPr>
              <a:t>g(n)) If</a:t>
            </a:r>
            <a:endParaRPr lang="en-US" sz="2600" b="1" i="1" spc="4" dirty="0" smtClean="0">
              <a:solidFill>
                <a:srgbClr val="006699"/>
              </a:solidFill>
              <a:latin typeface="Times New Roman"/>
              <a:cs typeface="Times New Roman"/>
            </a:endParaRPr>
          </a:p>
          <a:p>
            <a:pPr marL="91744">
              <a:lnSpc>
                <a:spcPts val="3595"/>
              </a:lnSpc>
              <a:spcBef>
                <a:spcPts val="179"/>
              </a:spcBef>
            </a:pPr>
            <a:r>
              <a:rPr lang="en-US" sz="3900" b="1" i="1" baseline="6278" dirty="0">
                <a:solidFill>
                  <a:srgbClr val="FF0000"/>
                </a:solidFill>
                <a:latin typeface="Symbol"/>
                <a:cs typeface="Symbol"/>
              </a:rPr>
              <a:t> 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sz="3900" b="1" i="1" spc="9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3900" b="1" i="1" spc="-9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tive</a:t>
            </a:r>
            <a:r>
              <a:rPr lang="en-US" sz="3900" b="1" i="1" spc="-19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consta</a:t>
            </a:r>
            <a:r>
              <a:rPr lang="en-US" sz="3900" b="1" i="1" spc="4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ts c1,c2</a:t>
            </a:r>
            <a:r>
              <a:rPr lang="ar-EG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3900" b="1" i="1" spc="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3900" b="1" i="1" spc="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n</a:t>
            </a:r>
            <a:r>
              <a:rPr lang="en-US" sz="2550" b="1" i="1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0,</a:t>
            </a:r>
            <a:r>
              <a:rPr lang="en-US" sz="2550" b="1" i="1" spc="237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such </a:t>
            </a:r>
            <a:r>
              <a:rPr lang="en-US"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c1×g(n) </a:t>
            </a: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≤ 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f(n) </a:t>
            </a: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≤</a:t>
            </a:r>
            <a:r>
              <a:rPr lang="pt-BR" sz="28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c2×g(n)</a:t>
            </a:r>
            <a:endParaRPr lang="pt-BR" sz="2800" dirty="0">
              <a:latin typeface="Arial"/>
              <a:cs typeface="Arial"/>
            </a:endParaRPr>
          </a:p>
          <a:p>
            <a:pPr marL="61594" algn="ctr">
              <a:lnSpc>
                <a:spcPct val="100000"/>
              </a:lnSpc>
            </a:pPr>
            <a:r>
              <a:rPr lang="pt-BR" sz="3200" baseline="-20833" dirty="0">
                <a:latin typeface="Arial"/>
                <a:cs typeface="Arial"/>
              </a:rPr>
              <a:t> </a:t>
            </a:r>
            <a:r>
              <a:rPr lang="en-US" sz="2800" b="1" i="1" spc="14" dirty="0">
                <a:solidFill>
                  <a:srgbClr val="FF0000"/>
                </a:solidFill>
                <a:latin typeface="Symbol"/>
                <a:cs typeface="Symbol"/>
              </a:rPr>
              <a:t> </a:t>
            </a:r>
            <a:r>
              <a:rPr lang="pt-BR" sz="2800" dirty="0" smtClean="0">
                <a:solidFill>
                  <a:srgbClr val="0D0D0D"/>
                </a:solidFill>
                <a:latin typeface="Arial"/>
                <a:cs typeface="Arial"/>
              </a:rPr>
              <a:t>n </a:t>
            </a: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lang="pt-BR" sz="28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spc="-5" dirty="0" smtClean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lang="pt-BR" sz="2800" spc="-7" baseline="-20833" dirty="0" smtClean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3000" b="1" i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7" y="1813090"/>
            <a:ext cx="7414903" cy="4816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097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58297" y="1992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609600" y="623730"/>
            <a:ext cx="8153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l-GR" sz="2800" b="1" spc="-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2800" b="1" spc="-1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-NOTATION</a:t>
            </a:r>
            <a:r>
              <a:rPr sz="2800" b="1" spc="-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4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6460"/>
            <a:ext cx="2623264" cy="110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endParaRPr sz="21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</a:t>
                </a:r>
              </a:p>
              <a:p>
                <a:pPr lvl="1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5n</a:t>
                </a:r>
                <a:r>
                  <a:rPr lang="en-US" sz="20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Θ(n</a:t>
                </a:r>
                <a:r>
                  <a:rPr lang="en-US" sz="20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definition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Θ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should find 2 constants 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there's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 that satisfy the inequality for all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≥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it's true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  <a:blipFill rotWithShape="0">
                <a:blip r:embed="rId2"/>
                <a:stretch>
                  <a:fillRect l="-1556" t="-148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59740" y="690021"/>
            <a:ext cx="489204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l-GR" sz="32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sz="32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-NOTATION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-880790"/>
            <a:ext cx="699579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ctr">
              <a:lnSpc>
                <a:spcPts val="7965"/>
              </a:lnSpc>
              <a:tabLst>
                <a:tab pos="1474470" algn="l"/>
                <a:tab pos="3015615" algn="l"/>
              </a:tabLst>
            </a:pPr>
            <a:r>
              <a:rPr lang="en-US" sz="4800" i="1" spc="-160" dirty="0" smtClean="0">
                <a:solidFill>
                  <a:srgbClr val="000000"/>
                </a:solidFill>
                <a:latin typeface="Symbol"/>
                <a:cs typeface="Symbol"/>
              </a:rPr>
              <a:t/>
            </a:r>
            <a:br>
              <a:rPr lang="en-US" sz="4800" i="1" spc="-160" dirty="0" smtClean="0">
                <a:solidFill>
                  <a:srgbClr val="000000"/>
                </a:solidFill>
                <a:latin typeface="Symbol"/>
                <a:cs typeface="Symbol"/>
              </a:rPr>
            </a:br>
            <a:r>
              <a:rPr lang="en-US" sz="4800" i="1" spc="-160" dirty="0">
                <a:solidFill>
                  <a:srgbClr val="000000"/>
                </a:solidFill>
                <a:latin typeface="Symbol"/>
                <a:cs typeface="Symbol"/>
              </a:rPr>
              <a:t/>
            </a:r>
            <a:br>
              <a:rPr lang="en-US" sz="4800" i="1" spc="-160" dirty="0">
                <a:solidFill>
                  <a:srgbClr val="000000"/>
                </a:solidFill>
                <a:latin typeface="Symbol"/>
                <a:cs typeface="Symbol"/>
              </a:rPr>
            </a:br>
            <a:r>
              <a:rPr sz="4800" i="1" spc="-160" dirty="0" smtClean="0">
                <a:solidFill>
                  <a:srgbClr val="000000"/>
                </a:solidFill>
                <a:latin typeface="Symbol"/>
                <a:cs typeface="Symbol"/>
              </a:rPr>
              <a:t></a:t>
            </a:r>
            <a:r>
              <a:rPr sz="4800" spc="-1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800" i="1" spc="-165" dirty="0" smtClean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4800" spc="-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800" i="1" spc="-170" dirty="0" smtClean="0">
                <a:solidFill>
                  <a:srgbClr val="000000"/>
                </a:solidFill>
                <a:latin typeface="Symbol"/>
                <a:cs typeface="Symbol"/>
              </a:rPr>
              <a:t></a:t>
            </a:r>
            <a:endParaRPr sz="4800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630" y="1905000"/>
            <a:ext cx="7213092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990600" y="1981200"/>
            <a:ext cx="7086600" cy="1143000"/>
          </a:xfrm>
          <a:custGeom>
            <a:avLst/>
            <a:gdLst/>
            <a:ahLst/>
            <a:cxnLst/>
            <a:rect l="l" t="t" r="r" b="b"/>
            <a:pathLst>
              <a:path w="7086600" h="1143000">
                <a:moveTo>
                  <a:pt x="0" y="1143000"/>
                </a:moveTo>
                <a:lnTo>
                  <a:pt x="869" y="1065458"/>
                </a:lnTo>
                <a:lnTo>
                  <a:pt x="3402" y="991085"/>
                </a:lnTo>
                <a:lnTo>
                  <a:pt x="7485" y="920561"/>
                </a:lnTo>
                <a:lnTo>
                  <a:pt x="13004" y="854568"/>
                </a:lnTo>
                <a:lnTo>
                  <a:pt x="19847" y="793788"/>
                </a:lnTo>
                <a:lnTo>
                  <a:pt x="27898" y="738901"/>
                </a:lnTo>
                <a:lnTo>
                  <a:pt x="37046" y="690590"/>
                </a:lnTo>
                <a:lnTo>
                  <a:pt x="47176" y="649534"/>
                </a:lnTo>
                <a:lnTo>
                  <a:pt x="69929" y="591917"/>
                </a:lnTo>
                <a:lnTo>
                  <a:pt x="95250" y="571500"/>
                </a:lnTo>
                <a:lnTo>
                  <a:pt x="3448050" y="571500"/>
                </a:lnTo>
                <a:lnTo>
                  <a:pt x="3460969" y="566282"/>
                </a:lnTo>
                <a:lnTo>
                  <a:pt x="3485114" y="526583"/>
                </a:lnTo>
                <a:lnTo>
                  <a:pt x="3506242" y="452409"/>
                </a:lnTo>
                <a:lnTo>
                  <a:pt x="3515391" y="404098"/>
                </a:lnTo>
                <a:lnTo>
                  <a:pt x="3523445" y="349211"/>
                </a:lnTo>
                <a:lnTo>
                  <a:pt x="3530289" y="288431"/>
                </a:lnTo>
                <a:lnTo>
                  <a:pt x="3535810" y="222438"/>
                </a:lnTo>
                <a:lnTo>
                  <a:pt x="3539895" y="151914"/>
                </a:lnTo>
                <a:lnTo>
                  <a:pt x="3542429" y="77541"/>
                </a:lnTo>
                <a:lnTo>
                  <a:pt x="3543300" y="0"/>
                </a:lnTo>
                <a:lnTo>
                  <a:pt x="3544170" y="77541"/>
                </a:lnTo>
                <a:lnTo>
                  <a:pt x="3546704" y="151914"/>
                </a:lnTo>
                <a:lnTo>
                  <a:pt x="3550789" y="222438"/>
                </a:lnTo>
                <a:lnTo>
                  <a:pt x="3556310" y="288431"/>
                </a:lnTo>
                <a:lnTo>
                  <a:pt x="3563154" y="349211"/>
                </a:lnTo>
                <a:lnTo>
                  <a:pt x="3571208" y="404098"/>
                </a:lnTo>
                <a:lnTo>
                  <a:pt x="3580357" y="452409"/>
                </a:lnTo>
                <a:lnTo>
                  <a:pt x="3590487" y="493465"/>
                </a:lnTo>
                <a:lnTo>
                  <a:pt x="3613238" y="551082"/>
                </a:lnTo>
                <a:lnTo>
                  <a:pt x="3638550" y="571500"/>
                </a:lnTo>
                <a:lnTo>
                  <a:pt x="6991350" y="571500"/>
                </a:lnTo>
                <a:lnTo>
                  <a:pt x="7004269" y="576717"/>
                </a:lnTo>
                <a:lnTo>
                  <a:pt x="7028414" y="616416"/>
                </a:lnTo>
                <a:lnTo>
                  <a:pt x="7049542" y="690590"/>
                </a:lnTo>
                <a:lnTo>
                  <a:pt x="7058691" y="738901"/>
                </a:lnTo>
                <a:lnTo>
                  <a:pt x="7066745" y="793788"/>
                </a:lnTo>
                <a:lnTo>
                  <a:pt x="7073589" y="854568"/>
                </a:lnTo>
                <a:lnTo>
                  <a:pt x="7079110" y="920561"/>
                </a:lnTo>
                <a:lnTo>
                  <a:pt x="7083195" y="991085"/>
                </a:lnTo>
                <a:lnTo>
                  <a:pt x="7085729" y="1065458"/>
                </a:lnTo>
                <a:lnTo>
                  <a:pt x="7086600" y="114300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3114039"/>
            <a:ext cx="140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≤ c ×</a:t>
            </a:r>
            <a:r>
              <a:rPr sz="18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g(n) 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n ≥</a:t>
            </a:r>
            <a:r>
              <a:rPr sz="1800" spc="-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800" spc="-7" baseline="-20833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0169" y="3074415"/>
            <a:ext cx="1400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≥ c ×</a:t>
            </a:r>
            <a:r>
              <a:rPr sz="18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g(n)</a:t>
            </a:r>
            <a:endParaRPr sz="1800" dirty="0">
              <a:latin typeface="Arial"/>
              <a:cs typeface="Arial"/>
            </a:endParaRPr>
          </a:p>
          <a:p>
            <a:pPr marL="66675" algn="ctr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n ≥</a:t>
            </a:r>
            <a:r>
              <a:rPr sz="18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800" spc="-7" baseline="-20833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6656" y="2998215"/>
            <a:ext cx="243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lang="en-US" sz="1800" spc="-5" dirty="0" smtClean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800" spc="-5" dirty="0" smtClean="0">
                <a:solidFill>
                  <a:srgbClr val="0D0D0D"/>
                </a:solidFill>
                <a:latin typeface="Arial"/>
                <a:cs typeface="Arial"/>
              </a:rPr>
              <a:t>×g(n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≤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≤</a:t>
            </a:r>
            <a:r>
              <a:rPr sz="18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lang="en-US" sz="1800" spc="-5" dirty="0" smtClean="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0D0D0D"/>
                </a:solidFill>
                <a:latin typeface="Arial"/>
                <a:cs typeface="Arial"/>
              </a:rPr>
              <a:t>×g(n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61594" algn="ctr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n ≥</a:t>
            </a:r>
            <a:r>
              <a:rPr sz="18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800" spc="-7" baseline="-20833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8" name="object 11"/>
          <p:cNvSpPr/>
          <p:nvPr/>
        </p:nvSpPr>
        <p:spPr>
          <a:xfrm>
            <a:off x="3140201" y="3859052"/>
            <a:ext cx="2465197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10"/>
          <p:cNvSpPr/>
          <p:nvPr/>
        </p:nvSpPr>
        <p:spPr>
          <a:xfrm>
            <a:off x="275945" y="3810000"/>
            <a:ext cx="246519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9"/>
          <p:cNvSpPr/>
          <p:nvPr/>
        </p:nvSpPr>
        <p:spPr>
          <a:xfrm>
            <a:off x="6145403" y="3657600"/>
            <a:ext cx="2465197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482174"/>
            <a:ext cx="319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0" dirty="0" smtClean="0">
                <a:solidFill>
                  <a:schemeClr val="accent2"/>
                </a:solidFill>
                <a:latin typeface="Sylfaen" panose="010A0502050306030303" pitchFamily="18" charset="0"/>
                <a:ea typeface="+mj-ea"/>
                <a:cs typeface="+mj-cs"/>
              </a:rPr>
              <a:t> </a:t>
            </a:r>
            <a:endParaRPr lang="en-US" sz="4400" spc="-50" dirty="0">
              <a:solidFill>
                <a:schemeClr val="accent2"/>
              </a:solidFill>
              <a:latin typeface="Sylfaen" panose="010A0502050306030303" pitchFamily="18" charset="0"/>
              <a:ea typeface="+mj-ea"/>
              <a:cs typeface="+mj-cs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251610" y="586032"/>
            <a:ext cx="24429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400" spc="-50" dirty="0">
              <a:solidFill>
                <a:schemeClr val="accent2"/>
              </a:solidFill>
              <a:latin typeface="Sylfaen" panose="010A0502050306030303" pitchFamily="18" charset="0"/>
              <a:ea typeface="+mj-ea"/>
              <a:cs typeface="+mj-cs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0" y="586031"/>
            <a:ext cx="10363200" cy="61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etween</a:t>
            </a: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spc="-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(asymptotic notations)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000" spc="-50" dirty="0">
              <a:solidFill>
                <a:schemeClr val="accent2"/>
              </a:solidFill>
              <a:latin typeface="Sylfaen" panose="010A0502050306030303" pitchFamily="18" charset="0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6"/>
          <p:cNvSpPr txBox="1"/>
          <p:nvPr/>
        </p:nvSpPr>
        <p:spPr>
          <a:xfrm>
            <a:off x="0" y="586031"/>
            <a:ext cx="10363200" cy="61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etween</a:t>
            </a:r>
            <a:r>
              <a:rPr lang="en-US" sz="3600" spc="-5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spc="-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(asymptotic notations)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000" spc="-50" dirty="0">
              <a:solidFill>
                <a:schemeClr val="accent2"/>
              </a:solidFill>
              <a:latin typeface="Sylfaen" panose="010A0502050306030303" pitchFamily="18" charset="0"/>
              <a:ea typeface="+mj-ea"/>
              <a:cs typeface="+mj-cs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59740" y="1905000"/>
            <a:ext cx="6692996" cy="1507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681">
              <a:lnSpc>
                <a:spcPts val="3375"/>
              </a:lnSpc>
              <a:spcBef>
                <a:spcPts val="168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9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rem</a:t>
            </a:r>
            <a:r>
              <a:rPr sz="3200" b="1" spc="-1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747"/>
              </a:spcBef>
            </a:pPr>
            <a:r>
              <a:rPr sz="3200" dirty="0">
                <a:latin typeface="Arial"/>
                <a:cs typeface="Arial"/>
              </a:rPr>
              <a:t>For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wo f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ncti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i="1" spc="4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spc="4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64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i="1" spc="-4" dirty="0">
                <a:latin typeface="Times New Roman"/>
                <a:cs typeface="Times New Roman"/>
              </a:rPr>
              <a:t>f</a:t>
            </a:r>
            <a:r>
              <a:rPr sz="3200" spc="4" dirty="0">
                <a:latin typeface="Times New Roman"/>
                <a:cs typeface="Times New Roman"/>
              </a:rPr>
              <a:t>(</a:t>
            </a:r>
            <a:r>
              <a:rPr sz="3200" i="1" spc="4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Arial"/>
                <a:cs typeface="Arial"/>
              </a:rPr>
              <a:t>,</a:t>
            </a:r>
          </a:p>
          <a:p>
            <a:pPr marL="1032510" marR="74681">
              <a:lnSpc>
                <a:spcPts val="3865"/>
              </a:lnSpc>
              <a:spcBef>
                <a:spcPts val="193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2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3200" spc="14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b="1" i="1" spc="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sz="3200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iff</a:t>
            </a:r>
          </a:p>
        </p:txBody>
      </p:sp>
      <p:sp>
        <p:nvSpPr>
          <p:cNvPr id="18" name="object 4"/>
          <p:cNvSpPr txBox="1"/>
          <p:nvPr/>
        </p:nvSpPr>
        <p:spPr>
          <a:xfrm>
            <a:off x="4762881" y="3559238"/>
            <a:ext cx="2541051" cy="43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sz="3200" b="1" i="1" dirty="0">
                <a:latin typeface="Times New Roman"/>
                <a:cs typeface="Times New Roman"/>
              </a:rPr>
              <a:t>f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spc="-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)</a:t>
            </a:r>
            <a:r>
              <a:rPr sz="3200" b="1" spc="-19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 </a:t>
            </a:r>
            <a:r>
              <a:rPr sz="3200" spc="9" dirty="0">
                <a:latin typeface="Symbol"/>
                <a:cs typeface="Symbol"/>
              </a:rPr>
              <a:t>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spc="9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spc="-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))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1374394" y="3565738"/>
            <a:ext cx="241826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i="1" dirty="0">
                <a:latin typeface="Times New Roman"/>
                <a:cs typeface="Times New Roman"/>
              </a:rPr>
              <a:t>f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spc="-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)</a:t>
            </a:r>
            <a:r>
              <a:rPr sz="3200" b="1" spc="-19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 </a:t>
            </a:r>
            <a:r>
              <a:rPr sz="3200" b="1" i="1" spc="4" dirty="0">
                <a:latin typeface="Times New Roman"/>
                <a:cs typeface="Times New Roman"/>
              </a:rPr>
              <a:t>O</a:t>
            </a:r>
            <a:r>
              <a:rPr sz="3200" b="1" spc="4" dirty="0">
                <a:latin typeface="Times New Roman"/>
                <a:cs typeface="Times New Roman"/>
              </a:rPr>
              <a:t>(</a:t>
            </a:r>
            <a:r>
              <a:rPr sz="3200" b="1" i="1" spc="4" dirty="0">
                <a:latin typeface="Times New Roman"/>
                <a:cs typeface="Times New Roman"/>
              </a:rPr>
              <a:t>g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spc="-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))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3905608" y="3565738"/>
            <a:ext cx="74237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dirty="0"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f(N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Θ(g(N))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it's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Ω(g(N))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(by their definitions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6460"/>
            <a:ext cx="2623264" cy="110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endParaRPr sz="21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</a:t>
                </a:r>
              </a:p>
              <a:p>
                <a:pPr lvl="1"/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5n</a:t>
                </a:r>
                <a:r>
                  <a:rPr lang="en-US" sz="1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Θ(n</a:t>
                </a:r>
                <a:r>
                  <a:rPr lang="en-US" sz="1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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O(N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&amp; Ω(N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definition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Θ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should find 2 constants c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c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8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8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≤5≤</m:t>
                      </m:r>
                      <m:r>
                        <m:rPr>
                          <m:nor/>
                        </m:rP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there's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 that satisfy the inequality for all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left side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inequality is the prove of the definition of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Ω(N</a:t>
                </a:r>
                <a:r>
                  <a:rPr lang="en-US" sz="2000" i="1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side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prove of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sz="2000" i="1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it's true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  <a:blipFill rotWithShape="0">
                <a:blip r:embed="rId2"/>
                <a:stretch>
                  <a:fillRect l="-1185" t="-1078" b="-15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40715" y="685800"/>
            <a:ext cx="8153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Bounds </a:t>
            </a:r>
            <a:r>
              <a:rPr sz="28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6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sz="5600" b="1" baseline="6689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Θ</a:t>
                </a:r>
                <a:r>
                  <a:rPr lang="en-US" altLang="en-US" sz="5800" i="1" dirty="0">
                    <a:latin typeface="Cambria Math" panose="02040503050406030204" pitchFamily="18" charset="0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5800" i="1"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5800" i="1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58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5600" b="1" baseline="6689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):</a:t>
                </a:r>
                <a:r>
                  <a:rPr lang="en-US" altLang="en-US" b="1" dirty="0">
                    <a:latin typeface="Tahom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 smtClean="0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b="0" i="1" smtClean="0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b="0" i="1" smtClean="0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endParaRPr lang="en-US" altLang="en-US" sz="3700" dirty="0">
                  <a:solidFill>
                    <a:srgbClr val="006699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		</a:t>
                </a:r>
                <a:r>
                  <a:rPr lang="en-US" altLang="en-US" sz="3700" dirty="0" smtClean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       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+ 4n</a:t>
                </a:r>
              </a:p>
              <a:p>
                <a:pPr marL="0" indent="0">
                  <a:buNone/>
                </a:pPr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		</a:t>
                </a:r>
                <a:r>
                  <a:rPr lang="en-US" altLang="en-US" sz="3700" dirty="0" smtClean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        105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+ 4n2 + 6n</a:t>
                </a:r>
              </a:p>
              <a:p>
                <a:pPr eaLnBrk="0" hangingPunct="0">
                  <a:spcBef>
                    <a:spcPts val="1200"/>
                  </a:spcBef>
                </a:pPr>
                <a:endParaRPr lang="en-US" altLang="en-US" b="1" dirty="0">
                  <a:latin typeface="Tahoma" pitchFamily="34" charset="0"/>
                </a:endParaRPr>
              </a:p>
              <a:p>
                <a:r>
                  <a:rPr lang="en-US" altLang="en-US" sz="5600" b="1" baseline="6689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5800" i="1">
                            <a:solidFill>
                              <a:schemeClr val="tx1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5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5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5600" b="1" baseline="6689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):</a:t>
                </a:r>
                <a:r>
                  <a:rPr lang="en-US" altLang="en-US" b="1" dirty="0">
                    <a:latin typeface="Tahom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b="0" i="1" smtClean="0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		</a:t>
                </a:r>
                <a:endParaRPr lang="en-US" altLang="en-US" sz="3700" dirty="0" smtClean="0">
                  <a:solidFill>
                    <a:srgbClr val="006699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en-US" sz="3700" dirty="0" smtClean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                         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700" dirty="0" smtClean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+ </a:t>
                </a:r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4n + 6</a:t>
                </a:r>
              </a:p>
              <a:p>
                <a:pPr marL="0" indent="0">
                  <a:buNone/>
                </a:pPr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		</a:t>
                </a:r>
                <a:r>
                  <a:rPr lang="en-US" altLang="en-US" sz="3700" dirty="0" smtClean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altLang="en-US" sz="3700" i="1">
                            <a:solidFill>
                              <a:srgbClr val="006699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700" dirty="0">
                    <a:solidFill>
                      <a:srgbClr val="006699"/>
                    </a:solidFill>
                    <a:latin typeface="Times New Roman"/>
                    <a:cs typeface="Times New Roman"/>
                  </a:rPr>
                  <a:t> + 5</a:t>
                </a:r>
              </a:p>
              <a:p>
                <a:pPr eaLnBrk="0" hangingPunct="0">
                  <a:spcBef>
                    <a:spcPts val="1200"/>
                  </a:spcBef>
                </a:pPr>
                <a:endParaRPr lang="en-US" altLang="en-US" b="1" dirty="0" smtClean="0">
                  <a:solidFill>
                    <a:srgbClr val="CC0000"/>
                  </a:solidFill>
                  <a:latin typeface="Tahoma" pitchFamily="34" charset="0"/>
                </a:endParaRPr>
              </a:p>
              <a:p>
                <a:pPr marL="0" indent="0">
                  <a:buNone/>
                </a:pPr>
                <a:endParaRPr lang="en-US" altLang="en-US" sz="3700" dirty="0">
                  <a:solidFill>
                    <a:srgbClr val="006699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89" t="-5563" b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23910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400" b="1" spc="90" dirty="0">
                <a:latin typeface="Times New Roman"/>
                <a:cs typeface="Times New Roman"/>
              </a:rPr>
              <a:t>Asymptotic </a:t>
            </a:r>
            <a:r>
              <a:rPr lang="en-US" sz="2400" b="1" spc="90" dirty="0" smtClean="0">
                <a:latin typeface="Times New Roman"/>
                <a:cs typeface="Times New Roman"/>
              </a:rPr>
              <a:t>Notations</a:t>
            </a:r>
            <a:endParaRPr lang="en-US" sz="2400" b="1" spc="9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200000"/>
              </a:lnSpc>
              <a:spcBef>
                <a:spcPts val="740"/>
              </a:spcBef>
              <a:buClr>
                <a:schemeClr val="accent2">
                  <a:lumMod val="75000"/>
                </a:schemeClr>
              </a:buClr>
              <a:buSzPct val="94230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US" sz="2400" b="1" spc="90" dirty="0">
                <a:latin typeface="Times New Roman"/>
                <a:cs typeface="Times New Roman"/>
              </a:rPr>
              <a:t>Examples</a:t>
            </a: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Examples</a:t>
            </a:r>
            <a:endParaRPr lang="en-US" alt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53291" y="1524000"/>
            <a:ext cx="8763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eaLnBrk="0" hangingPunct="0">
              <a:buFont typeface="Wingdings" panose="05000000000000000000" pitchFamily="2" charset="2"/>
              <a:buChar char="§"/>
            </a:pPr>
            <a:r>
              <a:rPr lang="pt-BR" sz="4000" b="1" baseline="6689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True or false</a:t>
            </a:r>
            <a:r>
              <a:rPr lang="pt-BR" sz="4000" b="1" baseline="6689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en-US" sz="40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 smtClean="0">
                <a:solidFill>
                  <a:prstClr val="black"/>
                </a:solidFill>
                <a:latin typeface="Times New Roman" pitchFamily="18" charset="0"/>
              </a:rPr>
              <a:t>2   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 O(N</a:t>
            </a:r>
            <a:r>
              <a:rPr lang="en-US" altLang="en-US" sz="3000" baseline="30000" dirty="0" smtClean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2N  =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 O(N</a:t>
            </a:r>
            <a:r>
              <a:rPr lang="en-US" altLang="en-US" sz="3000" baseline="30000" dirty="0" smtClean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    =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 O(N</a:t>
            </a:r>
            <a:r>
              <a:rPr lang="en-US" altLang="en-US" sz="3000" baseline="30000" dirty="0" smtClean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485900" lvl="2" indent="-571500" eaLnBrk="0" hangingPunct="0">
              <a:buFont typeface="Arial" panose="020B0604020202020204" pitchFamily="34" charset="0"/>
              <a:buChar char="•"/>
            </a:pPr>
            <a:endParaRPr lang="en-US" altLang="en-US" sz="30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   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O(N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2N  =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O(N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   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= O(N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b="1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lvl="2" eaLnBrk="0" hangingPunct="0"/>
            <a:endParaRPr lang="en-US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Examples</a:t>
            </a:r>
            <a:endParaRPr lang="en-US" alt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8382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  =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Θ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)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2N 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Θ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   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Θ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 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)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	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r>
              <a:rPr lang="en-US" altLang="en-US" sz="3000" b="1" baseline="6689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	</a:t>
            </a:r>
          </a:p>
          <a:p>
            <a:pPr marL="1485900" lvl="2" indent="-571500" eaLnBrk="0" hangingPunct="0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en-US" sz="3000" baseline="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  =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Θ (N)		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2N  = Θ (N) 		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N    =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Θ (N) 		</a:t>
            </a:r>
            <a:r>
              <a:rPr lang="en-US" altLang="en-US" sz="3000" dirty="0" smtClean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en-US" altLang="en-US" sz="3000" b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lvl="1" eaLnBrk="0" hangingPunct="0"/>
            <a:endParaRPr lang="en-US" altLang="en-US" sz="3000" b="1" baseline="6689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prstClr val="black"/>
                </a:solidFill>
                <a:latin typeface="Times New Roman" pitchFamily="18" charset="0"/>
              </a:rPr>
              <a:t>4+3n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=</a:t>
            </a:r>
            <a:r>
              <a:rPr lang="pt-BR" sz="3000" dirty="0" smtClean="0">
                <a:solidFill>
                  <a:prstClr val="black"/>
                </a:solidFill>
                <a:latin typeface="Times New Roman" pitchFamily="18" charset="0"/>
              </a:rPr>
              <a:t>  O(n</a:t>
            </a:r>
            <a:r>
              <a:rPr lang="pt-BR" sz="3000" dirty="0">
                <a:solidFill>
                  <a:prstClr val="black"/>
                </a:solidFill>
                <a:latin typeface="Times New Roman" pitchFamily="18" charset="0"/>
              </a:rPr>
              <a:t>)             </a:t>
            </a:r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  <a:p>
            <a:pPr marL="9144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dirty="0">
                <a:solidFill>
                  <a:prstClr val="black"/>
                </a:solidFill>
                <a:latin typeface="Times New Roman" pitchFamily="18" charset="0"/>
              </a:rPr>
              <a:t>n+2logn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pt-BR" sz="3000" dirty="0" smtClean="0">
                <a:solidFill>
                  <a:prstClr val="black"/>
                </a:solidFill>
                <a:latin typeface="Times New Roman" pitchFamily="18" charset="0"/>
              </a:rPr>
              <a:t>O(logn</a:t>
            </a:r>
            <a:r>
              <a:rPr lang="pt-BR" sz="3000" dirty="0">
                <a:solidFill>
                  <a:prstClr val="black"/>
                </a:solidFill>
                <a:latin typeface="Times New Roman" pitchFamily="18" charset="0"/>
              </a:rPr>
              <a:t>)   </a:t>
            </a:r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pt-BR" sz="3000" b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alse</a:t>
            </a:r>
            <a:endParaRPr lang="pt-BR" sz="3000" b="1" baseline="6689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1440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dirty="0">
                <a:solidFill>
                  <a:prstClr val="black"/>
                </a:solidFill>
                <a:latin typeface="Times New Roman" pitchFamily="18" charset="0"/>
              </a:rPr>
              <a:t>logn+2 </a:t>
            </a:r>
            <a:r>
              <a:rPr lang="en-US" altLang="en-US" sz="3000" dirty="0">
                <a:solidFill>
                  <a:prstClr val="black"/>
                </a:solidFill>
                <a:latin typeface="Times New Roman" pitchFamily="18" charset="0"/>
              </a:rPr>
              <a:t>=</a:t>
            </a:r>
            <a:r>
              <a:rPr lang="pt-BR" sz="3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pt-BR" sz="3000" dirty="0">
                <a:solidFill>
                  <a:prstClr val="black"/>
                </a:solidFill>
                <a:latin typeface="Times New Roman" pitchFamily="18" charset="0"/>
              </a:rPr>
              <a:t>O(1)           </a:t>
            </a:r>
            <a:r>
              <a:rPr lang="pt-BR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0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  <a:p>
            <a:pPr marL="1028700" lvl="1" indent="-571500" eaLnBrk="0" hangingPunct="0">
              <a:buFont typeface="Arial" panose="020B0604020202020204" pitchFamily="34" charset="0"/>
              <a:buChar char="•"/>
            </a:pPr>
            <a:endParaRPr lang="en-US" altLang="en-US" sz="3000" b="1" baseline="6689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3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Worst, best and average cases describe </a:t>
            </a:r>
            <a:r>
              <a:rPr lang="en-US" altLang="en-US" sz="23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runtime </a:t>
            </a:r>
            <a:r>
              <a:rPr lang="en-US" altLang="en-US" sz="23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(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analysis) </a:t>
            </a:r>
            <a:r>
              <a:rPr lang="en-US" altLang="en-US" sz="23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3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the sequence of highest runtime of any given </a:t>
            </a:r>
            <a:r>
              <a:rPr lang="en-US" altLang="en-US" sz="23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for that of lowest, and so on..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b="1" spc="-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are just representation methods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time complexity of an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"/>
                <a:cs typeface="Arial"/>
              </a:rPr>
              <a:t>What is the difference between worst case and Big-O?</a:t>
            </a:r>
            <a:endParaRPr lang="en-US" altLang="en-US" sz="3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en-US" sz="2400" b="1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case:- 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</a:p>
          <a:p>
            <a:pPr algn="just">
              <a:lnSpc>
                <a:spcPct val="200000"/>
              </a:lnSpc>
            </a:pPr>
            <a:r>
              <a:rPr lang="en-US" altLang="en-US" sz="2400" b="1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Bound:- 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happen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rial"/>
                <a:cs typeface="Arial"/>
              </a:rPr>
              <a:t>What is the difference between worst case and Big-O?</a:t>
            </a:r>
            <a:endParaRPr lang="en-US" altLang="en-US" sz="3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Example1: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Autofit/>
              </a:bodyPr>
              <a:lstStyle/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complexity for this code:-</a:t>
                </a:r>
              </a:p>
              <a:p>
                <a:pPr marL="1280160" marR="53263" lvl="5" indent="0">
                  <a:lnSpc>
                    <a:spcPts val="2960"/>
                  </a:lnSpc>
                  <a:spcBef>
                    <a:spcPts val="148"/>
                  </a:spcBef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k=1 to N</a:t>
                </a:r>
              </a:p>
              <a:p>
                <a:pPr marL="1280160" marR="53263" lvl="5" indent="0">
                  <a:lnSpc>
                    <a:spcPts val="2960"/>
                  </a:lnSpc>
                  <a:spcBef>
                    <a:spcPts val="148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Statements That take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exectly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statements</a:t>
                </a:r>
              </a:p>
              <a:p>
                <a:pPr marL="1280160" marR="53263" lvl="5" indent="0">
                  <a:lnSpc>
                    <a:spcPts val="2960"/>
                  </a:lnSpc>
                  <a:spcBef>
                    <a:spcPts val="148"/>
                  </a:spcBef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pPr marL="91440" marR="53263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Solution:-</a:t>
                </a:r>
                <a:endParaRPr lang="ar-EG" sz="24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53263" lvl="1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sz="2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applying rules of order: Complexity Time = O(</a:t>
                </a:r>
                <a:r>
                  <a:rPr lang="en-US" altLang="en-US" sz="21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2100" baseline="300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2</a:t>
                </a:r>
                <a:r>
                  <a:rPr lang="en-US" sz="2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marR="53263" lvl="1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en-US" sz="2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iteration:</a:t>
                </a:r>
              </a:p>
              <a:p>
                <a:pPr marL="662940" marR="53263" lvl="2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alt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Complexity Time </a:t>
                </a:r>
                <a:r>
                  <a:rPr lang="en-US" altLang="en-US" sz="22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=1+2+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r>
                  <a:rPr lang="en-US" altLang="en-US" sz="22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+N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alt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en-US" sz="22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 Θ </a:t>
                </a:r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(N</a:t>
                </a:r>
                <a:r>
                  <a:rPr lang="en-US" altLang="en-US" sz="2200" baseline="30000" dirty="0">
                    <a:solidFill>
                      <a:prstClr val="black"/>
                    </a:solidFill>
                    <a:latin typeface="Times New Roman" pitchFamily="18" charset="0"/>
                  </a:rPr>
                  <a:t>2 </a:t>
                </a:r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)</a:t>
                </a:r>
                <a:endPara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 smtClean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b="0" dirty="0" smtClean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0">
                <a:blip r:embed="rId2"/>
                <a:stretch>
                  <a:fillRect l="-1185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Example2: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R="53263" algn="just">
              <a:lnSpc>
                <a:spcPts val="2960"/>
              </a:lnSpc>
              <a:spcBef>
                <a:spcPts val="148"/>
              </a:spcBef>
            </a:pP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each pair of expressions (A, B) in the table below, whether A is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O, Ω, or Θ 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B. Log are base 2. Your answer should be in the form of the table with “yes” or “no” written in each box: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55994"/>
              </p:ext>
            </p:extLst>
          </p:nvPr>
        </p:nvGraphicFramePr>
        <p:xfrm>
          <a:off x="763524" y="3657600"/>
          <a:ext cx="8077200" cy="186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303"/>
                <a:gridCol w="1918303"/>
                <a:gridCol w="1387603"/>
                <a:gridCol w="1475425"/>
                <a:gridCol w="1377566"/>
              </a:tblGrid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Θ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en-US" sz="2000" baseline="30000">
                          <a:effectLst/>
                        </a:rPr>
                        <a:t>N+1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(Log(N))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Log(N)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(N-1)!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Example2: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R="53263" algn="just">
              <a:lnSpc>
                <a:spcPts val="2960"/>
              </a:lnSpc>
              <a:spcBef>
                <a:spcPts val="148"/>
              </a:spcBef>
            </a:pP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each pair of expressions (A, B) in the table below, whether A is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O, Ω, or Θ 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B. Log are base 2. Your answer should be in the form of the table with “yes” or “no” written in each box: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1737"/>
              </p:ext>
            </p:extLst>
          </p:nvPr>
        </p:nvGraphicFramePr>
        <p:xfrm>
          <a:off x="763524" y="3657600"/>
          <a:ext cx="8077200" cy="186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303"/>
                <a:gridCol w="1918303"/>
                <a:gridCol w="1387603"/>
                <a:gridCol w="1475425"/>
                <a:gridCol w="1377566"/>
              </a:tblGrid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Θ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en-US" sz="2000" baseline="30000">
                          <a:effectLst/>
                        </a:rPr>
                        <a:t>N+1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(Log(N))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Log(N)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  <a:tr h="465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(N-1)!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Example3: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asymptotically positive functions.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or disprove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 following: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implies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 </a:t>
            </a:r>
          </a:p>
          <a:p>
            <a:pPr lvl="2">
              <a:lnSpc>
                <a:spcPct val="150000"/>
              </a:lnSpc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Θ(min(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))).  </a:t>
            </a: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Example3: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asymptotically positive functions.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or disprove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 following: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implies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#Disproved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Θ(min(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))).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#Disproved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 4: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bound) to describe the number of operations required for the following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;</a:t>
            </a:r>
          </a:p>
          <a:p>
            <a:pPr marL="1028700" lvl="3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(w = 0 ; w &lt; K ; w++)</a:t>
            </a:r>
          </a:p>
          <a:p>
            <a:pPr marL="1485900" lvl="4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0 ; x &lt; N ; x++)</a:t>
            </a: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z + x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(y = 0 ; y &lt; M ; y++)</a:t>
            </a: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z + y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819400"/>
            <a:ext cx="4114800" cy="443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3263" lvl="1">
              <a:lnSpc>
                <a:spcPct val="150000"/>
              </a:lnSpc>
              <a:spcBef>
                <a:spcPts val="148"/>
              </a:spcBef>
            </a:pPr>
            <a:r>
              <a:rPr lang="en-US" sz="2400" b="1" u="sng" dirty="0"/>
              <a:t>Solution: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3263" lvl="1">
              <a:lnSpc>
                <a:spcPct val="150000"/>
              </a:lnSpc>
              <a:spcBef>
                <a:spcPts val="148"/>
              </a:spcBef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rules of order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53263" lvl="1">
              <a:lnSpc>
                <a:spcPct val="150000"/>
              </a:lnSpc>
              <a:spcBef>
                <a:spcPts val="148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Time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/>
              <a:t>Θ </a:t>
            </a:r>
            <a:r>
              <a:rPr lang="en-US" sz="2400" dirty="0"/>
              <a:t>(K × (N + M)) = Θ(K × N) = Θ(N</a:t>
            </a:r>
            <a:r>
              <a:rPr lang="en-US" sz="2400" baseline="30000" dirty="0"/>
              <a:t>2</a:t>
            </a:r>
            <a:r>
              <a:rPr lang="en-US" sz="2400" dirty="0"/>
              <a:t>) if K is O(N</a:t>
            </a:r>
            <a:r>
              <a:rPr lang="en-US" sz="2400" dirty="0" smtClean="0"/>
              <a:t>)</a:t>
            </a:r>
          </a:p>
          <a:p>
            <a:pPr marR="53263" lvl="1">
              <a:lnSpc>
                <a:spcPct val="150000"/>
              </a:lnSpc>
              <a:spcBef>
                <a:spcPts val="148"/>
              </a:spcBef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dirty="0" smtClean="0"/>
              <a:t>Θ(N+M)=</a:t>
            </a:r>
            <a:r>
              <a:rPr lang="en-US" sz="2400" dirty="0"/>
              <a:t>Θ </a:t>
            </a:r>
            <a:r>
              <a:rPr lang="en-US" sz="2400" dirty="0" smtClean="0"/>
              <a:t>(N) say N     max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3263" lvl="1">
              <a:lnSpc>
                <a:spcPct val="150000"/>
              </a:lnSpc>
              <a:spcBef>
                <a:spcPts val="148"/>
              </a:spcBef>
            </a:pP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6477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/>
                <a:cs typeface="Arial"/>
              </a:rPr>
              <a:t>Running time vs. Asymptotic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504495" marR="51904" indent="-342900" algn="just">
              <a:lnSpc>
                <a:spcPct val="99179"/>
              </a:lnSpc>
              <a:spcBef>
                <a:spcPts val="559"/>
              </a:spcBef>
            </a:pP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</a:t>
            </a:r>
            <a:r>
              <a:rPr lang="en-US" sz="2200" b="1" u="sng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u="sng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200" b="1" u="sng" spc="2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200" b="1" u="sng" spc="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computed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small prob</a:t>
            </a:r>
            <a:r>
              <a:rPr lang="en-US"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 </a:t>
            </a:r>
          </a:p>
          <a:p>
            <a:pPr marL="161595" marR="51904" indent="0" algn="just">
              <a:lnSpc>
                <a:spcPct val="99179"/>
              </a:lnSpc>
              <a:spcBef>
                <a:spcPts val="559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200" spc="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495" marR="275549" indent="-342900" algn="just">
              <a:lnSpc>
                <a:spcPct val="100424"/>
              </a:lnSpc>
              <a:spcBef>
                <a:spcPts val="594"/>
              </a:spcBef>
            </a:pPr>
            <a:r>
              <a:rPr lang="en-US" sz="2200" b="1" u="sng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perfo</a:t>
            </a:r>
            <a:r>
              <a:rPr lang="en-US" sz="2200" b="1" u="sng" spc="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u="sng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mance</a:t>
            </a:r>
            <a:r>
              <a:rPr lang="en-US" sz="2200" b="1" spc="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for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r>
              <a:rPr lang="en-US" sz="2200" spc="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w</a:t>
            </a:r>
            <a:r>
              <a:rPr lang="en-US"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lang="en-US"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spc="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and</a:t>
            </a:r>
            <a:r>
              <a:rPr lang="en-US" sz="2200" spc="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200" spc="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of the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2200" spc="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</a:t>
            </a:r>
            <a:r>
              <a:rPr lang="en-US"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200" spc="2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are </a:t>
            </a:r>
            <a:r>
              <a:rPr lang="en-US" sz="2200" u="sng" spc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</a:t>
            </a:r>
            <a:r>
              <a:rPr lang="en-US" sz="2200" u="sng" spc="-4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u="sng" spc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lang="en-US" sz="2200" u="sng" spc="9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u="sng" spc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355" marR="275549" lvl="1" indent="0">
              <a:lnSpc>
                <a:spcPct val="100424"/>
              </a:lnSpc>
              <a:spcBef>
                <a:spcPts val="594"/>
              </a:spcBef>
              <a:buNone/>
            </a:pPr>
            <a:endParaRPr lang="en-US" sz="2200" spc="0" dirty="0" smtClean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ct val="95825"/>
              </a:lnSpc>
              <a:spcBef>
                <a:spcPts val="664"/>
              </a:spcBef>
            </a:pPr>
            <a:r>
              <a:rPr 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performance of algorithm</a:t>
            </a:r>
          </a:p>
          <a:p>
            <a:pPr marL="400050" marR="53263" lvl="1" indent="0" algn="just">
              <a:lnSpc>
                <a:spcPct val="95825"/>
              </a:lnSpc>
              <a:spcBef>
                <a:spcPts val="664"/>
              </a:spcBef>
              <a:buNone/>
            </a:pP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spc="10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13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8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2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14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1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</a:t>
            </a:r>
            <a:r>
              <a:rPr lang="en-US" sz="2200" spc="7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with the size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sz="22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-9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 4: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bound) to describe the number of operations required for the following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8590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(N)</a:t>
            </a:r>
          </a:p>
          <a:p>
            <a:pPr marL="1485900" lvl="4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 Do</a:t>
            </a:r>
          </a:p>
          <a:p>
            <a:pPr marL="1645920" lvl="5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j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</a:t>
            </a:r>
          </a:p>
          <a:p>
            <a:pPr marL="1645920" lvl="5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I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1645920" lvl="5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j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j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645920" lvl="5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while</a:t>
            </a:r>
          </a:p>
          <a:p>
            <a:pPr marL="1645920" lvl="5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End for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4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EndF1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7200" y="2514600"/>
                <a:ext cx="4572000" cy="3923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1440" marR="53263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Solution:-</a:t>
                </a:r>
                <a:endParaRPr lang="ar-EG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marR="53263" lvl="1" indent="-342900">
                  <a:lnSpc>
                    <a:spcPct val="150000"/>
                  </a:lnSpc>
                  <a:spcBef>
                    <a:spcPts val="148"/>
                  </a:spcBef>
                  <a:buFont typeface="Wingdings" panose="05000000000000000000" pitchFamily="2" charset="2"/>
                  <a:buChar char="§"/>
                </a:pPr>
                <a:r>
                  <a:rPr 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applying rules of order: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Time = O(</a:t>
                </a:r>
                <a:r>
                  <a:rPr lang="en-US" altLang="en-US" sz="2100" dirty="0">
                    <a:solidFill>
                      <a:prstClr val="black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2100" baseline="30000" dirty="0">
                    <a:solidFill>
                      <a:prstClr val="black"/>
                    </a:solidFill>
                    <a:latin typeface="Times New Roman" pitchFamily="18" charset="0"/>
                  </a:rPr>
                  <a:t>2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marR="53263" lvl="1" indent="-342900">
                  <a:lnSpc>
                    <a:spcPct val="150000"/>
                  </a:lnSpc>
                  <a:spcBef>
                    <a:spcPts val="148"/>
                  </a:spcBef>
                  <a:buFont typeface="Wingdings" panose="05000000000000000000" pitchFamily="2" charset="2"/>
                  <a:buChar char="§"/>
                </a:pPr>
                <a:r>
                  <a:rPr lang="en-US" altLang="en-US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en-US" sz="2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iteration:</a:t>
                </a:r>
                <a:endParaRPr lang="en-US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62940" marR="53263" lvl="2">
                  <a:lnSpc>
                    <a:spcPct val="150000"/>
                  </a:lnSpc>
                  <a:spcBef>
                    <a:spcPts val="148"/>
                  </a:spcBef>
                </a:pPr>
                <a:r>
                  <a:rPr lang="en-US" alt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Time </a:t>
                </a:r>
                <a:r>
                  <a:rPr lang="en-US" altLang="en-US" sz="22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=0+1+2</a:t>
                </a:r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+</a:t>
                </a:r>
                <a:r>
                  <a:rPr lang="en-US" altLang="en-US" sz="2200" dirty="0" smtClean="0">
                    <a:solidFill>
                      <a:prstClr val="black"/>
                    </a:solidFill>
                    <a:latin typeface="Times New Roman" pitchFamily="18" charset="0"/>
                  </a:rPr>
                  <a:t>N-1 </a:t>
                </a:r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 Θ (N</a:t>
                </a:r>
                <a:r>
                  <a:rPr lang="en-US" altLang="en-US" sz="2200" baseline="30000" dirty="0">
                    <a:solidFill>
                      <a:prstClr val="black"/>
                    </a:solidFill>
                    <a:latin typeface="Times New Roman" pitchFamily="18" charset="0"/>
                  </a:rPr>
                  <a:t>2 </a:t>
                </a:r>
                <a:r>
                  <a:rPr lang="en-US" altLang="en-US" sz="2200" dirty="0">
                    <a:solidFill>
                      <a:prstClr val="black"/>
                    </a:solidFill>
                    <a:latin typeface="Times New Roman" pitchFamily="18" charset="0"/>
                  </a:rPr>
                  <a:t>)</a:t>
                </a: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14600"/>
                <a:ext cx="4572000" cy="3923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bound) to describe the number of operations required for the following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365760" lvl="1" indent="0" algn="just">
              <a:buNone/>
            </a:pP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pPr marL="365760" lvl="1" indent="0" algn="just">
              <a:buNone/>
            </a:pPr>
            <a:endParaRPr lang="en-US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1485900" lvl="4" indent="0">
              <a:buNone/>
            </a:pPr>
            <a:endParaRPr lang="en-US" dirty="0"/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13156"/>
            <a:ext cx="1396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319" y="287357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 (N)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1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I &lt; N Do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= 1 to I 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K = 1 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End for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 = 2 × I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while</a:t>
            </a:r>
          </a:p>
          <a:p>
            <a:pPr marL="1028700" lvl="3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EndF2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28131" y="2590800"/>
                <a:ext cx="4572000" cy="48550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en-US" sz="2000" b="1" u="sng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Solution: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By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summing the # iterations in the inner loop:</a:t>
                </a:r>
                <a:r>
                  <a:rPr lang="en-US" altLang="en-US" dirty="0"/>
                  <a:t> </a:t>
                </a:r>
                <a:r>
                  <a:rPr lang="en-US" alt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 + 2 + 4 + 8 + 16 + … + 2</a:t>
                </a:r>
                <a:r>
                  <a:rPr lang="en-US" altLang="en-US" b="1" baseline="300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alt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,where L is # iterations</a:t>
                </a:r>
                <a:endParaRPr lang="en-US" alt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Termination: </a:t>
                </a:r>
                <a:endParaRPr lang="en-US" altLang="en-US" b="1" dirty="0" smtClean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when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altLang="en-US" baseline="300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log 2</a:t>
                </a:r>
                <a:r>
                  <a:rPr lang="en-US" altLang="en-US" baseline="30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log 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 = log</a:t>
                </a:r>
                <a:r>
                  <a:rPr lang="en-US" altLang="en-US" b="1" baseline="-30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(N</a:t>
                </a:r>
                <a:r>
                  <a:rPr lang="en-US" alt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 </a:t>
                </a:r>
                <a:r>
                  <a:rPr lang="en-US" alt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+ 2 + 4 + 8 + 16 + … + 2</a:t>
                </a:r>
                <a:r>
                  <a:rPr lang="en-US" altLang="en-US" b="1" baseline="300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alt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b="1" i="1" smtClean="0">
                            <a:latin typeface="Cambria Math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𝒍</m:t>
                        </m:r>
                      </m:sup>
                      <m:e>
                        <m:sSup>
                          <m:sSupPr>
                            <m:ctrlPr>
                              <a:rPr lang="en-US" altLang="en-US" b="1" i="1" smtClean="0">
                                <a:latin typeface="Cambria Math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b="1" i="1">
                            <a:latin typeface="Cambria Math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𝒍𝒐𝒈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altLang="en-US" b="1" i="1">
                                <a:latin typeface="Cambria Math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𝒍𝒐𝒈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𝑵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  <m: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−1)</m:t>
                    </m:r>
                  </m:oMath>
                </a14:m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𝒍𝒐𝒈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𝑵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𝒍𝒐𝒈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alt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 2-1= </a:t>
                </a:r>
                <a:r>
                  <a:rPr lang="en-US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Θ (N) </a:t>
                </a:r>
              </a:p>
              <a:p>
                <a:endParaRPr lang="en-US" altLang="en-US" dirty="0" smtClean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31" y="2590800"/>
                <a:ext cx="4572000" cy="4855047"/>
              </a:xfrm>
              <a:prstGeom prst="rect">
                <a:avLst/>
              </a:prstGeom>
              <a:blipFill rotWithShape="0">
                <a:blip r:embed="rId3"/>
                <a:stretch>
                  <a:fillRect l="-1467" t="-628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5181600" y="569768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7225" y="5498532"/>
            <a:ext cx="4572000" cy="890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53263" lvl="1" indent="-285750">
              <a:lnSpc>
                <a:spcPct val="150000"/>
              </a:lnSpc>
              <a:spcBef>
                <a:spcPts val="148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rules of order:</a:t>
            </a:r>
          </a:p>
          <a:p>
            <a:pPr marR="53263" lvl="1">
              <a:lnSpc>
                <a:spcPct val="150000"/>
              </a:lnSpc>
              <a:spcBef>
                <a:spcPts val="148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Complexity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dirty="0" smtClean="0"/>
              <a:t>O (</a:t>
            </a:r>
            <a:r>
              <a:rPr lang="en-US" dirty="0" err="1" smtClean="0"/>
              <a:t>NlogN</a:t>
            </a:r>
            <a:r>
              <a:rPr lang="en-US" dirty="0" smtClean="0"/>
              <a:t>)  </a:t>
            </a:r>
            <a:endParaRPr lang="en-US" sz="14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51054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big-Θ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(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bound) to describe the number of operations required for the following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algorithms:</a:t>
                </a:r>
              </a:p>
              <a:p>
                <a:pPr marL="365760" lvl="1" indent="0" algn="just">
                  <a:buNone/>
                </a:pPr>
                <a:r>
                  <a:rPr lang="en-US" sz="21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</a:p>
              <a:p>
                <a:pPr marL="685800" lvl="2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I=N</a:t>
                </a:r>
              </a:p>
              <a:p>
                <a:pPr marL="685800" lvl="2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(I &gt; 1)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lvl="2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- 10; </a:t>
                </a:r>
              </a:p>
              <a:p>
                <a:pPr marL="685800" lvl="2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while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1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Iterator: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N – 10, N – 2×10, N – 3×10, …, N – L×10, where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#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Termination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N – L×10 =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Time = Θ(N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1200150" algn="l"/>
                    <a:tab pos="1257300" algn="l"/>
                    <a:tab pos="1371600" algn="l"/>
                    <a:tab pos="1428750" algn="l"/>
                  </a:tabLst>
                </a:pPr>
                <a:endParaRPr lang="en-US" dirty="0" smtClean="0"/>
              </a:p>
              <a:p>
                <a:pPr marL="365760" lvl="1" indent="0">
                  <a:buNone/>
                </a:pPr>
                <a:endParaRPr lang="en-US" dirty="0" smtClean="0"/>
              </a:p>
              <a:p>
                <a:pPr marL="1485900" lvl="4" indent="0">
                  <a:buNone/>
                </a:pPr>
                <a:endParaRPr lang="en-US" dirty="0"/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 smtClean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 smtClean="0"/>
              </a:p>
              <a:p>
                <a:pPr marL="12700" marR="53263">
                  <a:lnSpc>
                    <a:spcPts val="2960"/>
                  </a:lnSpc>
                  <a:spcBef>
                    <a:spcPts val="148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5105400"/>
              </a:xfrm>
              <a:blipFill rotWithShape="0">
                <a:blip r:embed="rId3"/>
                <a:stretch>
                  <a:fillRect l="-1133" t="-1195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13156"/>
            <a:ext cx="1396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683752" cy="990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Example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bound) to describe the number of operations required for the following algorithms:</a:t>
            </a:r>
          </a:p>
          <a:p>
            <a:pPr marL="365760" lvl="1" indent="0" algn="just">
              <a:buNone/>
            </a:pP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  <a:p>
            <a:pPr marL="1028700" lvl="3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 Do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N)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6576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Θ(N+N)=Θ(N)       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is already sorted (insertion sort best case)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1485900" lvl="4" indent="0">
              <a:buNone/>
            </a:pPr>
            <a:endParaRPr lang="en-US" dirty="0"/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 smtClean="0"/>
          </a:p>
          <a:p>
            <a:pPr marL="12700" marR="53263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13156"/>
            <a:ext cx="1396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257300" algn="l"/>
                <a:tab pos="1371600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1257300" algn="l"/>
                <a:tab pos="1371600" algn="l"/>
                <a:tab pos="1428750" algn="l"/>
              </a:tabLst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59436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8085429" y="6406094"/>
            <a:ext cx="168275" cy="195580"/>
          </a:xfrm>
          <a:custGeom>
            <a:avLst/>
            <a:gdLst/>
            <a:ahLst/>
            <a:cxnLst/>
            <a:rect l="l" t="t" r="r" b="b"/>
            <a:pathLst>
              <a:path w="168275" h="195579">
                <a:moveTo>
                  <a:pt x="168236" y="0"/>
                </a:moveTo>
                <a:lnTo>
                  <a:pt x="0" y="97574"/>
                </a:lnTo>
                <a:lnTo>
                  <a:pt x="168236" y="195160"/>
                </a:lnTo>
                <a:lnTo>
                  <a:pt x="168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7649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5033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2975" y="6389289"/>
            <a:ext cx="240665" cy="112395"/>
          </a:xfrm>
          <a:custGeom>
            <a:avLst/>
            <a:gdLst/>
            <a:ahLst/>
            <a:cxnLst/>
            <a:rect l="l" t="t" r="r" b="b"/>
            <a:pathLst>
              <a:path w="240665" h="112395">
                <a:moveTo>
                  <a:pt x="120103" y="0"/>
                </a:moveTo>
                <a:lnTo>
                  <a:pt x="0" y="112128"/>
                </a:lnTo>
                <a:lnTo>
                  <a:pt x="240207" y="112128"/>
                </a:lnTo>
                <a:lnTo>
                  <a:pt x="120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92382" y="502963"/>
            <a:ext cx="79542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 smtClean="0"/>
              <a:t>Eight growth</a:t>
            </a:r>
            <a:r>
              <a:rPr lang="en-US" spc="-350" dirty="0" smtClean="0"/>
              <a:t> </a:t>
            </a:r>
            <a:r>
              <a:rPr lang="en-US" spc="-55" dirty="0" smtClean="0"/>
              <a:t>functions</a:t>
            </a:r>
            <a:endParaRPr lang="en-US" spc="-55" dirty="0"/>
          </a:p>
        </p:txBody>
      </p:sp>
      <p:sp>
        <p:nvSpPr>
          <p:cNvPr id="22" name="object 22"/>
          <p:cNvSpPr txBox="1"/>
          <p:nvPr/>
        </p:nvSpPr>
        <p:spPr>
          <a:xfrm>
            <a:off x="304800" y="1600200"/>
            <a:ext cx="8260512" cy="66563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O(n) that occur frequently in the analysis of algorithms (in order of increasing rate of growth relative to n): </a:t>
            </a: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≈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≈ log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≈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Linear ≈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≈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≈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≈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spc="-7" baseline="243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Factorial≈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endParaRPr lang="en-US" sz="2400" b="1" spc="-290" dirty="0" smtClean="0">
              <a:latin typeface="Arial Black"/>
              <a:cs typeface="Arial Black"/>
            </a:endParaRPr>
          </a:p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1474470" algn="r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79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6080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 smtClean="0"/>
              <a:t>Growth </a:t>
            </a:r>
            <a:r>
              <a:rPr lang="en-US" spc="-100" dirty="0" smtClean="0"/>
              <a:t>rates</a:t>
            </a:r>
            <a:r>
              <a:rPr lang="en-US" spc="-265" dirty="0" smtClean="0"/>
              <a:t> </a:t>
            </a:r>
            <a:r>
              <a:rPr lang="en-US" spc="-95" dirty="0" smtClean="0"/>
              <a:t>compared</a:t>
            </a:r>
            <a:endParaRPr lang="en-US" spc="-9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81618"/>
              </p:ext>
            </p:extLst>
          </p:nvPr>
        </p:nvGraphicFramePr>
        <p:xfrm>
          <a:off x="533400" y="1881505"/>
          <a:ext cx="7927975" cy="467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935990"/>
                <a:gridCol w="800100"/>
                <a:gridCol w="727710"/>
                <a:gridCol w="1163955"/>
                <a:gridCol w="1271270"/>
                <a:gridCol w="2001520"/>
              </a:tblGrid>
              <a:tr h="285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n=32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i="1" spc="-10" dirty="0">
                          <a:latin typeface="Arial"/>
                          <a:cs typeface="Arial"/>
                        </a:rPr>
                        <a:t>logn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i="1" spc="-10" dirty="0">
                          <a:latin typeface="Arial"/>
                          <a:cs typeface="Arial"/>
                        </a:rPr>
                        <a:t>nlogn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105410">
                        <a:lnSpc>
                          <a:spcPts val="2460"/>
                        </a:lnSpc>
                      </a:pPr>
                      <a:r>
                        <a:rPr sz="3600" i="1" spc="-7" baseline="-16203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105410">
                        <a:lnSpc>
                          <a:spcPts val="2460"/>
                        </a:lnSpc>
                      </a:pPr>
                      <a:r>
                        <a:rPr sz="3600" i="1" spc="-7" baseline="-16203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512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4096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32768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05410">
                        <a:lnSpc>
                          <a:spcPts val="2460"/>
                        </a:lnSpc>
                      </a:pPr>
                      <a:r>
                        <a:rPr sz="3600" spc="-7" baseline="-1620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65536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4294967296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!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40320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20.9T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Don’t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ask!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73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2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9906000" cy="99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/>
                <a:cs typeface="Arial"/>
              </a:rPr>
              <a:t>Growth of Functions </a:t>
            </a:r>
            <a:r>
              <a:rPr lang="en-US" sz="3200" dirty="0" smtClean="0">
                <a:latin typeface="Arial"/>
                <a:cs typeface="Arial"/>
              </a:rPr>
              <a:t>and Asymptotic </a:t>
            </a:r>
            <a:r>
              <a:rPr lang="en-US" sz="3200" dirty="0">
                <a:latin typeface="Arial"/>
                <a:cs typeface="Arial"/>
              </a:rPr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study algorithms, we are interested in characterizing them according to their efficiency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usually interesting in the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growth of the running time of an algorithm, not in the exact running 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also referred to as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running time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develop a way to talk about rate of growth of functions so that we can compare algorithms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us a method for classifying functions according to their rate of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674352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Functions by Their Asymptotic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b="1" baseline="6689" dirty="0">
                <a:solidFill>
                  <a:schemeClr val="accent1"/>
                </a:solidFill>
                <a:latin typeface="Times New Roman"/>
                <a:cs typeface="Times New Roman"/>
              </a:rPr>
              <a:t>Asymptotic </a:t>
            </a:r>
            <a:r>
              <a:rPr lang="en-US" sz="3900" b="1" baseline="6689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growth</a:t>
            </a:r>
            <a:r>
              <a:rPr lang="en-US" sz="28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: </a:t>
            </a:r>
            <a:r>
              <a:rPr lang="en-US" sz="2800" dirty="0">
                <a:latin typeface="Times New Roman"/>
                <a:cs typeface="Times New Roman"/>
              </a:rPr>
              <a:t>The rate of growth of a function </a:t>
            </a:r>
          </a:p>
          <a:p>
            <a:endParaRPr lang="en-US" sz="2800" dirty="0">
              <a:solidFill>
                <a:srgbClr val="006699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Given a particular differentiable function</a:t>
            </a:r>
            <a:r>
              <a:rPr lang="en-US" sz="280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lang="en-US" sz="3900" b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f(n)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>
                <a:latin typeface="Times New Roman"/>
                <a:cs typeface="Times New Roman"/>
              </a:rPr>
              <a:t>all other differentiable functions fall into three classes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growing with the same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growing faster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growing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405033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2975" y="6389289"/>
            <a:ext cx="240665" cy="112395"/>
          </a:xfrm>
          <a:custGeom>
            <a:avLst/>
            <a:gdLst/>
            <a:ahLst/>
            <a:cxnLst/>
            <a:rect l="l" t="t" r="r" b="b"/>
            <a:pathLst>
              <a:path w="240665" h="112395">
                <a:moveTo>
                  <a:pt x="120103" y="0"/>
                </a:moveTo>
                <a:lnTo>
                  <a:pt x="0" y="112128"/>
                </a:lnTo>
                <a:lnTo>
                  <a:pt x="240207" y="112128"/>
                </a:lnTo>
                <a:lnTo>
                  <a:pt x="120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3726" y="632552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41"/>
                </a:lnTo>
              </a:path>
            </a:pathLst>
          </a:custGeom>
          <a:ln w="1270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12648" y="522613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 smtClean="0"/>
              <a:t>Bounds </a:t>
            </a:r>
            <a:r>
              <a:rPr lang="en-US" spc="-65" dirty="0" smtClean="0"/>
              <a:t>(asymptotic</a:t>
            </a:r>
            <a:r>
              <a:rPr lang="en-US" spc="-260" dirty="0" smtClean="0"/>
              <a:t> </a:t>
            </a:r>
            <a:r>
              <a:rPr lang="en-US" spc="-110" dirty="0" smtClean="0"/>
              <a:t>notations)</a:t>
            </a:r>
            <a:endParaRPr lang="en-US" spc="-110" dirty="0"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2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125">
              <a:lnSpc>
                <a:spcPct val="100000"/>
              </a:lnSpc>
              <a:spcBef>
                <a:spcPts val="100"/>
              </a:spcBef>
            </a:pPr>
            <a:endParaRPr lang="en-US" spc="-305" dirty="0" smtClean="0"/>
          </a:p>
          <a:p>
            <a:pPr marL="12700" marR="238125">
              <a:lnSpc>
                <a:spcPct val="100000"/>
              </a:lnSpc>
              <a:spcBef>
                <a:spcPts val="100"/>
              </a:spcBef>
            </a:pPr>
            <a:endParaRPr lang="en-US" spc="-305" dirty="0"/>
          </a:p>
          <a:p>
            <a:pPr marR="238125">
              <a:spcBef>
                <a:spcPts val="100"/>
              </a:spcBef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Bounds describe the </a:t>
            </a:r>
            <a:r>
              <a:rPr sz="2000" b="1" spc="-95" dirty="0">
                <a:solidFill>
                  <a:srgbClr val="2E2B1F"/>
                </a:solidFill>
                <a:latin typeface="Arial"/>
                <a:cs typeface="Arial"/>
              </a:rPr>
              <a:t>limiting behavior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 of algorithm  complexity at large (n). They are: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 marR="5080">
              <a:lnSpc>
                <a:spcPct val="140800"/>
              </a:lnSpc>
            </a:pPr>
            <a:r>
              <a:rPr sz="2000" spc="-95" dirty="0" smtClean="0">
                <a:solidFill>
                  <a:srgbClr val="2E2B1F"/>
                </a:solidFill>
                <a:latin typeface="Arial"/>
                <a:cs typeface="Arial"/>
              </a:rPr>
              <a:t>Upper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Bound </a:t>
            </a:r>
            <a:r>
              <a:rPr spc="30" dirty="0"/>
              <a:t>(</a:t>
            </a:r>
            <a:r>
              <a:rPr b="1" spc="30" dirty="0">
                <a:latin typeface="Trebuchet MS"/>
                <a:cs typeface="Trebuchet MS"/>
              </a:rPr>
              <a:t>Big </a:t>
            </a:r>
            <a:r>
              <a:rPr b="1" spc="130" dirty="0">
                <a:latin typeface="Trebuchet MS"/>
                <a:cs typeface="Trebuchet MS"/>
              </a:rPr>
              <a:t>O</a:t>
            </a:r>
            <a:r>
              <a:rPr b="1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complexity</a:t>
            </a:r>
            <a:r>
              <a:rPr spc="-300" dirty="0"/>
              <a:t>)  </a:t>
            </a:r>
            <a:endParaRPr lang="en-US" spc="-300" dirty="0" smtClean="0"/>
          </a:p>
          <a:p>
            <a:pPr marL="926465" marR="5080">
              <a:lnSpc>
                <a:spcPct val="140800"/>
              </a:lnSpc>
            </a:pPr>
            <a:r>
              <a:rPr sz="2000" spc="-95" dirty="0" smtClean="0">
                <a:solidFill>
                  <a:srgbClr val="2E2B1F"/>
                </a:solidFill>
                <a:latin typeface="Arial"/>
                <a:cs typeface="Arial"/>
              </a:rPr>
              <a:t>Lower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Bound </a:t>
            </a:r>
            <a:r>
              <a:rPr spc="30" dirty="0"/>
              <a:t>(</a:t>
            </a:r>
            <a:r>
              <a:rPr b="1" spc="30" dirty="0">
                <a:latin typeface="Trebuchet MS"/>
                <a:cs typeface="Trebuchet MS"/>
              </a:rPr>
              <a:t>Big </a:t>
            </a:r>
            <a:r>
              <a:rPr b="1" spc="-5" dirty="0">
                <a:latin typeface="Symbol"/>
                <a:cs typeface="Symbol"/>
              </a:rPr>
              <a:t>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complexity</a:t>
            </a:r>
            <a:r>
              <a:rPr spc="-300" dirty="0"/>
              <a:t>) </a:t>
            </a:r>
            <a:endParaRPr lang="en-US" spc="-300" dirty="0" smtClean="0"/>
          </a:p>
          <a:p>
            <a:pPr marL="926465" marR="5080">
              <a:lnSpc>
                <a:spcPct val="140800"/>
              </a:lnSpc>
            </a:pPr>
            <a:r>
              <a:rPr spc="-300" dirty="0" smtClean="0"/>
              <a:t> </a:t>
            </a:r>
            <a:r>
              <a:rPr sz="2000" spc="-40" dirty="0">
                <a:latin typeface="Trebuchet MS"/>
                <a:cs typeface="Trebuchet MS"/>
              </a:rPr>
              <a:t>Exact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pc="30" dirty="0"/>
              <a:t>(</a:t>
            </a:r>
            <a:r>
              <a:rPr b="1" spc="30" dirty="0">
                <a:latin typeface="Trebuchet MS"/>
                <a:cs typeface="Trebuchet MS"/>
              </a:rPr>
              <a:t>Big </a:t>
            </a:r>
            <a:r>
              <a:rPr b="1" spc="-5" dirty="0">
                <a:latin typeface="Symbol"/>
                <a:cs typeface="Symbol"/>
              </a:rPr>
              <a:t>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complexity</a:t>
            </a:r>
            <a:r>
              <a:rPr spc="-300" dirty="0"/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13803" y="1472565"/>
            <a:ext cx="3689350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84630" algn="l"/>
                <a:tab pos="3023870" algn="l"/>
              </a:tabLst>
            </a:pPr>
            <a:r>
              <a:rPr sz="7150" b="1" i="1" spc="-340" dirty="0">
                <a:latin typeface="Symbol"/>
                <a:cs typeface="Symbol"/>
              </a:rPr>
              <a:t></a:t>
            </a:r>
            <a:r>
              <a:rPr sz="7150" spc="-340" dirty="0">
                <a:latin typeface="Times New Roman"/>
                <a:cs typeface="Times New Roman"/>
              </a:rPr>
              <a:t>	</a:t>
            </a:r>
            <a:r>
              <a:rPr sz="7150" b="1" i="1" spc="-350" dirty="0">
                <a:latin typeface="Symbol"/>
                <a:cs typeface="Symbol"/>
              </a:rPr>
              <a:t></a:t>
            </a:r>
            <a:r>
              <a:rPr sz="7150" spc="-350" dirty="0">
                <a:latin typeface="Times New Roman"/>
                <a:cs typeface="Times New Roman"/>
              </a:rPr>
              <a:t>	</a:t>
            </a:r>
            <a:r>
              <a:rPr sz="7150" b="1" i="1" spc="-365" dirty="0">
                <a:latin typeface="Symbol"/>
                <a:cs typeface="Symbol"/>
              </a:rPr>
              <a:t></a:t>
            </a:r>
            <a:endParaRPr sz="7150" dirty="0">
              <a:latin typeface="Symbol"/>
              <a:cs typeface="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91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86486"/>
            <a:ext cx="5285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53330" algn="l"/>
              </a:tabLst>
            </a:pPr>
            <a:r>
              <a:rPr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O-NO</a:t>
            </a:r>
            <a:r>
              <a:rPr sz="32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7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100" b="1" spc="-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3100" b="1" spc="-7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100" b="1" spc="-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ITIO</a:t>
            </a:r>
            <a:r>
              <a:rPr sz="3100" b="1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100" b="1" dirty="0">
                <a:solidFill>
                  <a:schemeClr val="tx2"/>
                </a:solidFill>
              </a:rPr>
              <a:t>	</a:t>
            </a:r>
            <a:endParaRPr sz="3100" b="1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303259" cy="530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Big-O:- defines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algorithm. It bounds a function only from above.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O (g(n)), big-Oh of n, as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</a:p>
          <a:p>
            <a:pPr marL="812800" marR="5080" lvl="1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 = 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baseline="30000" dirty="0"/>
              <a:t>100</a:t>
            </a:r>
            <a:r>
              <a:rPr lang="en-US" sz="2400" dirty="0" smtClean="0"/>
              <a:t>)</a:t>
            </a:r>
          </a:p>
          <a:p>
            <a:pPr marL="1270000" marR="5080" lvl="2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T(n) will never grow asymptotically faster </a:t>
            </a:r>
            <a:r>
              <a:rPr lang="en-US" sz="2400" dirty="0" smtClean="0"/>
              <a:t>than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100</a:t>
            </a:r>
            <a:endParaRPr lang="en-US" sz="2400" dirty="0">
              <a:solidFill>
                <a:srgbClr val="0070C0"/>
              </a:solidFill>
            </a:endParaRPr>
          </a:p>
          <a:p>
            <a:pPr marL="355600" marR="5080" indent="-342900" algn="just"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</a:pPr>
            <a:r>
              <a:rPr lang="en-US" sz="2400" dirty="0" smtClean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372869" y="2971800"/>
            <a:ext cx="6629400" cy="147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5825"/>
              </a:lnSpc>
              <a:spcBef>
                <a:spcPts val="455"/>
              </a:spcBef>
            </a:pPr>
            <a:r>
              <a:rPr lang="en-US" sz="2800" b="1" i="1" spc="-5" dirty="0">
                <a:latin typeface="Segoe UI"/>
                <a:cs typeface="Segoe UI"/>
              </a:rPr>
              <a:t>f(N) </a:t>
            </a:r>
            <a:r>
              <a:rPr lang="en-US" sz="2800" b="1" i="1" spc="-10" dirty="0">
                <a:latin typeface="Segoe UI"/>
                <a:cs typeface="Segoe UI"/>
              </a:rPr>
              <a:t>is </a:t>
            </a:r>
            <a:r>
              <a:rPr lang="en-US" sz="2800" b="1" i="1" spc="-5" dirty="0">
                <a:latin typeface="Segoe UI"/>
                <a:cs typeface="Segoe UI"/>
              </a:rPr>
              <a:t>O(g(N</a:t>
            </a:r>
            <a:r>
              <a:rPr lang="en-US" sz="2800" b="1" i="1" spc="-5" dirty="0" smtClean="0">
                <a:latin typeface="Segoe UI"/>
                <a:cs typeface="Segoe UI"/>
              </a:rPr>
              <a:t>)) If</a:t>
            </a:r>
            <a:endParaRPr lang="en-US" sz="2600" b="1" i="1" spc="4" dirty="0" smtClean="0">
              <a:solidFill>
                <a:srgbClr val="006699"/>
              </a:solidFill>
              <a:latin typeface="Times New Roman"/>
              <a:cs typeface="Times New Roman"/>
            </a:endParaRPr>
          </a:p>
          <a:p>
            <a:pPr marL="91744">
              <a:lnSpc>
                <a:spcPts val="3595"/>
              </a:lnSpc>
              <a:spcBef>
                <a:spcPts val="179"/>
              </a:spcBef>
            </a:pPr>
            <a:r>
              <a:rPr sz="3900" b="1" i="1" baseline="6278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3900" b="1" i="1" baseline="66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900" b="1" i="1" spc="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900" b="1" i="1" spc="-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tive</a:t>
            </a:r>
            <a:r>
              <a:rPr sz="3900" b="1" i="1" spc="-1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consta</a:t>
            </a:r>
            <a:r>
              <a:rPr sz="3900" b="1" i="1" spc="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3900" b="1" i="1" spc="-1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c a</a:t>
            </a:r>
            <a:r>
              <a:rPr sz="3900" b="1" i="1" spc="9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900" b="1" i="1" spc="4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 n</a:t>
            </a:r>
            <a:r>
              <a:rPr sz="2550" b="1" i="1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0,</a:t>
            </a:r>
            <a:r>
              <a:rPr sz="2550" b="1" i="1" spc="237" baseline="-119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i="1" baseline="6689" dirty="0">
                <a:solidFill>
                  <a:srgbClr val="FF0000"/>
                </a:solidFill>
                <a:latin typeface="Times New Roman"/>
                <a:cs typeface="Times New Roman"/>
              </a:rPr>
              <a:t>such that</a:t>
            </a:r>
            <a:endParaRPr sz="26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38581">
              <a:lnSpc>
                <a:spcPct val="95825"/>
              </a:lnSpc>
              <a:spcBef>
                <a:spcPts val="120"/>
              </a:spcBef>
            </a:pP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f(n) </a:t>
            </a: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≤ c ×</a:t>
            </a:r>
            <a:r>
              <a:rPr lang="pt-BR" sz="2800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g(n) </a:t>
            </a:r>
            <a:r>
              <a:rPr lang="en-US" sz="2800" b="1" i="1" spc="14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pt-BR" sz="2800" spc="-5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dirty="0">
                <a:solidFill>
                  <a:srgbClr val="0D0D0D"/>
                </a:solidFill>
                <a:latin typeface="Arial"/>
                <a:cs typeface="Arial"/>
              </a:rPr>
              <a:t>n ≥</a:t>
            </a:r>
            <a:r>
              <a:rPr lang="pt-BR" sz="2800" spc="-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z="2800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lang="pt-BR" sz="2800" spc="-7" baseline="-20833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lang="pt-BR" sz="2800" baseline="-20833" dirty="0">
              <a:latin typeface="Arial"/>
              <a:cs typeface="Arial"/>
            </a:endParaRPr>
          </a:p>
          <a:p>
            <a:pPr marL="338581">
              <a:lnSpc>
                <a:spcPct val="95825"/>
              </a:lnSpc>
              <a:spcBef>
                <a:spcPts val="120"/>
              </a:spcBef>
            </a:pPr>
            <a:endParaRPr lang="en-US" sz="2600" b="1" i="1" spc="-4" dirty="0" smtClean="0">
              <a:solidFill>
                <a:srgbClr val="006699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0361" y="4547022"/>
            <a:ext cx="265620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spc="-45" dirty="0">
                <a:solidFill>
                  <a:srgbClr val="7E7E7E"/>
                </a:solidFill>
                <a:latin typeface="Times New Roman"/>
                <a:cs typeface="Times New Roman"/>
              </a:rPr>
              <a:t>Trend </a:t>
            </a:r>
            <a:r>
              <a:rPr sz="2400" i="1" dirty="0">
                <a:solidFill>
                  <a:srgbClr val="7E7E7E"/>
                </a:solidFill>
                <a:latin typeface="Times New Roman"/>
                <a:cs typeface="Times New Roman"/>
              </a:rPr>
              <a:t>of running</a:t>
            </a:r>
            <a:r>
              <a:rPr sz="2400" i="1" spc="-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7E7E7E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676387"/>
            <a:ext cx="5214238" cy="423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9740" y="586486"/>
            <a:ext cx="5285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53330" algn="l"/>
              </a:tabLst>
            </a:pPr>
            <a:r>
              <a:rPr sz="3200" b="1" spc="-6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O-NO</a:t>
            </a:r>
            <a:r>
              <a:rPr sz="3200" b="1" spc="-30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3200" b="1" spc="-6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b="1" spc="-6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8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114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7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100" b="1" spc="-6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3100" b="1" spc="-7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100" b="1" spc="-6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ITIO</a:t>
            </a:r>
            <a:r>
              <a:rPr sz="3100" b="1" spc="-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1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6460"/>
            <a:ext cx="2623264" cy="110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endParaRPr sz="21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5n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definition of O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should find a constant </a:t>
                </a:r>
                <a:r>
                  <a:rPr lang="en-US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by 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example</m:t>
                        </m:r>
                      </m:e>
                    </m:d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any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≥1</m:t>
                    </m:r>
                    <m:r>
                      <m:rPr>
                        <m:nor/>
                      </m:rPr>
                      <a:rPr lang="en-US" sz="2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will</m:t>
                    </m:r>
                    <m:r>
                      <m:rPr>
                        <m:nor/>
                      </m:rPr>
                      <a:rPr lang="en-US" sz="2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satisfy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inequality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 ∀ </m:t>
                    </m:r>
                    <m:r>
                      <m:rPr>
                        <m:nor/>
                      </m:rPr>
                      <a:rPr lang="en-US" sz="2600" i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6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600" i="0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it's true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686460"/>
                <a:ext cx="8229600" cy="4525963"/>
              </a:xfrm>
              <a:blipFill rotWithShape="0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59740" y="685800"/>
            <a:ext cx="4892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O-NOTATION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32827A-A507-416E-9D0C-110B31E2E3B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18159</TotalTime>
  <Words>2176</Words>
  <Application>Microsoft Office PowerPoint</Application>
  <PresentationFormat>On-screen Show (4:3)</PresentationFormat>
  <Paragraphs>495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     Algorithm analysis &amp; design  Asymptotic Notations  </vt:lpstr>
      <vt:lpstr>Agenda</vt:lpstr>
      <vt:lpstr>Running time vs. Asymptotic performance </vt:lpstr>
      <vt:lpstr>Growth of Functions and Asymptotic Notation</vt:lpstr>
      <vt:lpstr>Classifying Functions by Their Asymptotic Growth</vt:lpstr>
      <vt:lpstr>Bounds (asymptotic notations)</vt:lpstr>
      <vt:lpstr>O-NOTATION: DEFINITION </vt:lpstr>
      <vt:lpstr>O-NOTATION: DEFINITION</vt:lpstr>
      <vt:lpstr>O-NOTATION : Example</vt:lpstr>
      <vt:lpstr>Ω-NOTATION: DEFINITION</vt:lpstr>
      <vt:lpstr>Ω-NOTATION ASYMPTOTIC LOWER BOUND</vt:lpstr>
      <vt:lpstr>Ω-NOTATION : Example</vt:lpstr>
      <vt:lpstr>Θ-NOTATION: DEFINITION</vt:lpstr>
      <vt:lpstr>Θ-NOTATION: DEFINITION</vt:lpstr>
      <vt:lpstr>Θ -NOTATION : Example</vt:lpstr>
      <vt:lpstr>    </vt:lpstr>
      <vt:lpstr>PowerPoint Presentation</vt:lpstr>
      <vt:lpstr>Relations Between Bounds : Example</vt:lpstr>
      <vt:lpstr>Examples</vt:lpstr>
      <vt:lpstr>Examples</vt:lpstr>
      <vt:lpstr>Examples</vt:lpstr>
      <vt:lpstr>What is the difference between worst case and Big-O?</vt:lpstr>
      <vt:lpstr>What is the difference between worst case and Big-O?</vt:lpstr>
      <vt:lpstr>Example1:</vt:lpstr>
      <vt:lpstr>Example2: </vt:lpstr>
      <vt:lpstr>Example2: </vt:lpstr>
      <vt:lpstr>Example3:</vt:lpstr>
      <vt:lpstr>Example3:</vt:lpstr>
      <vt:lpstr>Example 4:</vt:lpstr>
      <vt:lpstr>Example 4:</vt:lpstr>
      <vt:lpstr>Example 4:</vt:lpstr>
      <vt:lpstr>Example 4:</vt:lpstr>
      <vt:lpstr>Example 4:</vt:lpstr>
      <vt:lpstr>Eight growth functions</vt:lpstr>
      <vt:lpstr>Growth rates compared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Asmaa Hamad</dc:creator>
  <cp:lastModifiedBy>aasem</cp:lastModifiedBy>
  <cp:revision>484</cp:revision>
  <dcterms:created xsi:type="dcterms:W3CDTF">2019-09-29T08:24:49Z</dcterms:created>
  <dcterms:modified xsi:type="dcterms:W3CDTF">2022-11-05T20:40:03Z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