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70" r:id="rId5"/>
    <p:sldId id="272" r:id="rId6"/>
    <p:sldId id="263" r:id="rId7"/>
    <p:sldId id="273" r:id="rId8"/>
    <p:sldId id="274" r:id="rId9"/>
    <p:sldId id="276" r:id="rId10"/>
    <p:sldId id="277" r:id="rId11"/>
    <p:sldId id="278" r:id="rId12"/>
    <p:sldId id="281" r:id="rId13"/>
    <p:sldId id="280" r:id="rId14"/>
    <p:sldId id="279" r:id="rId15"/>
    <p:sldId id="282" r:id="rId16"/>
    <p:sldId id="264" r:id="rId17"/>
    <p:sldId id="283" r:id="rId18"/>
    <p:sldId id="265" r:id="rId19"/>
    <p:sldId id="262" r:id="rId20"/>
    <p:sldId id="266" r:id="rId21"/>
    <p:sldId id="267" r:id="rId22"/>
    <p:sldId id="268" r:id="rId23"/>
    <p:sldId id="261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BF3"/>
    <a:srgbClr val="F89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6ACE9-C9FC-4287-B6B2-A985566C0C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591C-8B9F-454A-AEBF-720C7958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591C-8B9F-454A-AEBF-720C795878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9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6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5E6E-0E5C-41E1-A40C-15B94255FA1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aeue.2016.02.005" TargetMode="External"/><Relationship Id="rId2" Type="http://schemas.openxmlformats.org/officeDocument/2006/relationships/hyperlink" Target="http://www.deeplearning.ai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0342"/>
            <a:ext cx="9144000" cy="1330575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Constituency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98" y="3213912"/>
            <a:ext cx="5359685" cy="1931542"/>
          </a:xfrm>
        </p:spPr>
        <p:txBody>
          <a:bodyPr>
            <a:normAutofit fontScale="92500" lnSpcReduction="20000"/>
          </a:bodyPr>
          <a:lstStyle/>
          <a:p>
            <a:endParaRPr lang="en-US" sz="2700" b="1" dirty="0"/>
          </a:p>
          <a:p>
            <a:r>
              <a:rPr lang="en-US" sz="2700" b="1" dirty="0"/>
              <a:t>Group Members:</a:t>
            </a:r>
          </a:p>
          <a:p>
            <a:r>
              <a:rPr lang="en-US" dirty="0"/>
              <a:t>Muhammad Ahsan  	21-ARID-737</a:t>
            </a:r>
          </a:p>
          <a:p>
            <a:r>
              <a:rPr lang="en-US" dirty="0"/>
              <a:t>Haseeb Ur Rehman  	21-ARID-715</a:t>
            </a:r>
          </a:p>
          <a:p>
            <a:r>
              <a:rPr lang="en-US" dirty="0"/>
              <a:t>Huzaifa Bin Shahzad  	21-ARID-719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81635" y="3472665"/>
            <a:ext cx="4347681" cy="167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b="1" dirty="0"/>
          </a:p>
          <a:p>
            <a:r>
              <a:rPr lang="en-US" sz="2700" b="1" dirty="0"/>
              <a:t>Supervised By:</a:t>
            </a:r>
          </a:p>
          <a:p>
            <a:r>
              <a:rPr lang="en-US" dirty="0"/>
              <a:t>Ms. Farkhanda Qamar</a:t>
            </a:r>
          </a:p>
        </p:txBody>
      </p:sp>
      <p:pic>
        <p:nvPicPr>
          <p:cNvPr id="8" name="Picture 7" descr="C:\Users\UIIT\Downloads\uaar 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" y="267128"/>
            <a:ext cx="1852827" cy="14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UIIT\Downloads\uiit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7" y="34515"/>
            <a:ext cx="2118188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265992" y="6058409"/>
            <a:ext cx="9660017" cy="559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b="1" dirty="0">
                <a:solidFill>
                  <a:srgbClr val="F8981C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INSTITUTE OF INFORMATION TECHNOLOGY</a:t>
            </a:r>
            <a:endParaRPr lang="en-US" sz="3000" dirty="0">
              <a:solidFill>
                <a:srgbClr val="F8981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4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083"/>
            <a:ext cx="10515600" cy="551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Primarily focuses on physical infrastructure issues rather than broader civic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Lacks features for virtual engagement (like virtual meetups / surveys).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feedback mechanisms for performance tracking</a:t>
            </a:r>
          </a:p>
          <a:p>
            <a:pPr marL="0" indent="0">
              <a:buNone/>
            </a:pPr>
            <a:r>
              <a:rPr lang="en-US" b="1" dirty="0"/>
              <a:t>Technologies: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Ruby on Rails</a:t>
            </a:r>
          </a:p>
          <a:p>
            <a:r>
              <a:rPr lang="en-US" dirty="0"/>
              <a:t>Nginx</a:t>
            </a:r>
          </a:p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8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Neighbourland</a:t>
            </a:r>
            <a:r>
              <a:rPr lang="en-US" dirty="0"/>
              <a:t> is a civic engagement tool that empowers residents to collaborate on ideas for improving public spaces and local governance.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Citizens can propose and discuss ideas to improve their neighborhoods, helping to shape government projects and decisions.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Surveys and polls for gathering community opinions.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Focuses on community-driven projects, allowing citizens to follow the progress of initiatives they care about.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Neighbourland</a:t>
            </a:r>
          </a:p>
        </p:txBody>
      </p:sp>
    </p:spTree>
    <p:extLst>
      <p:ext uri="{BB962C8B-B14F-4D97-AF65-F5344CB8AC3E}">
        <p14:creationId xmlns:p14="http://schemas.microsoft.com/office/powerpoint/2010/main" val="404527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083"/>
            <a:ext cx="10515600" cy="551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Focuses more on long-term project-based collaboration rather than short-term problem reporting or complaint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Lacks real-time features such as live tracking or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Role-Based Access Control(RBAC) or performance monitoring for local representatives.</a:t>
            </a:r>
          </a:p>
          <a:p>
            <a:pPr marL="0" indent="0">
              <a:buNone/>
            </a:pPr>
            <a:r>
              <a:rPr lang="en-US" b="1" dirty="0"/>
              <a:t>Technologies: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Apollo JS</a:t>
            </a:r>
          </a:p>
          <a:p>
            <a:r>
              <a:rPr lang="en-US" dirty="0"/>
              <a:t>Node JS</a:t>
            </a:r>
          </a:p>
          <a:p>
            <a:r>
              <a:rPr lang="en-US" dirty="0"/>
              <a:t>Nginx</a:t>
            </a:r>
          </a:p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70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/>
              <a:t>PM Citizen Portal</a:t>
            </a:r>
            <a:r>
              <a:rPr lang="en-US" dirty="0"/>
              <a:t> is a government-run platform in local landscape designed for citizens to submit complaints and track their resolution by relevant departments.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</a:p>
          <a:p>
            <a:pPr algn="just"/>
            <a:r>
              <a:rPr lang="en-US" dirty="0"/>
              <a:t>Provides a single point for citizens to submit complaints on various issues.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Citizens can track the status of their complaints and receive updates when an issue is resolved.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Integrated with multiple government departments for quick resolution.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PM Citizen Portal</a:t>
            </a:r>
          </a:p>
        </p:txBody>
      </p:sp>
    </p:spTree>
    <p:extLst>
      <p:ext uri="{BB962C8B-B14F-4D97-AF65-F5344CB8AC3E}">
        <p14:creationId xmlns:p14="http://schemas.microsoft.com/office/powerpoint/2010/main" val="255089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083"/>
            <a:ext cx="10515600" cy="5511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Lacks real-time notifications and transparency features like performance dashboards for representatives.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basic reporting but lacks detailed analytics and customizable reports for data-driven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Unlike more modern platforms, it does not offer virtual meetups, or survey tools to foster direct communication between citizens and representatives.</a:t>
            </a:r>
          </a:p>
          <a:p>
            <a:pPr marL="0" indent="0">
              <a:buNone/>
            </a:pPr>
            <a:r>
              <a:rPr lang="en-US" b="1" dirty="0"/>
              <a:t>Technologies: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jQuery</a:t>
            </a:r>
          </a:p>
          <a:p>
            <a:r>
              <a:rPr lang="en-US" dirty="0" err="1"/>
              <a:t>php</a:t>
            </a:r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0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 each system offers valuable civic engagement tools, none fully combine the features of real-time tracking, virtual engagement (meetups, surveys), and performance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FixMyStreet</a:t>
            </a:r>
            <a:r>
              <a:rPr lang="en-US" dirty="0"/>
              <a:t> and </a:t>
            </a:r>
            <a:r>
              <a:rPr lang="en-US" b="1" dirty="0"/>
              <a:t>SeeClickFix</a:t>
            </a:r>
            <a:r>
              <a:rPr lang="en-US" dirty="0"/>
              <a:t> focus on public service infrastructure issues but miss the broader aspects of civic engagement and representative accountability.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Neighbourland</a:t>
            </a:r>
            <a:r>
              <a:rPr lang="en-US" dirty="0"/>
              <a:t> fosters long-term collaboration on public projects but lacks features for addressing immediate concerns or complaints.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PM Citizen Portal</a:t>
            </a:r>
            <a:r>
              <a:rPr lang="en-US" dirty="0"/>
              <a:t> provides a centralized complaint system but misses out on modern features like real-time updates, detailed analytics, and dynamic civic engagement tools.</a:t>
            </a: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6315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Once you cover basic understanding of problem, now you will map them in the form of a </a:t>
            </a:r>
            <a:r>
              <a:rPr lang="en-US" b="1" dirty="0"/>
              <a:t>table</a:t>
            </a:r>
            <a:r>
              <a:rPr lang="en-US" dirty="0"/>
              <a:t> to narrow down your problem.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79" y="2978076"/>
            <a:ext cx="6078608" cy="34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7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Benchmarking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F2BE2C-2958-41A8-41FB-506B7431B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420908"/>
              </p:ext>
            </p:extLst>
          </p:nvPr>
        </p:nvGraphicFramePr>
        <p:xfrm>
          <a:off x="838200" y="1825625"/>
          <a:ext cx="1067248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8747">
                  <a:extLst>
                    <a:ext uri="{9D8B030D-6E8A-4147-A177-3AD203B41FA5}">
                      <a16:colId xmlns:a16="http://schemas.microsoft.com/office/drawing/2014/main" val="1846051769"/>
                    </a:ext>
                  </a:extLst>
                </a:gridCol>
                <a:gridCol w="1778747">
                  <a:extLst>
                    <a:ext uri="{9D8B030D-6E8A-4147-A177-3AD203B41FA5}">
                      <a16:colId xmlns:a16="http://schemas.microsoft.com/office/drawing/2014/main" val="2195972948"/>
                    </a:ext>
                  </a:extLst>
                </a:gridCol>
                <a:gridCol w="1778747">
                  <a:extLst>
                    <a:ext uri="{9D8B030D-6E8A-4147-A177-3AD203B41FA5}">
                      <a16:colId xmlns:a16="http://schemas.microsoft.com/office/drawing/2014/main" val="2505003229"/>
                    </a:ext>
                  </a:extLst>
                </a:gridCol>
                <a:gridCol w="1778747">
                  <a:extLst>
                    <a:ext uri="{9D8B030D-6E8A-4147-A177-3AD203B41FA5}">
                      <a16:colId xmlns:a16="http://schemas.microsoft.com/office/drawing/2014/main" val="443625132"/>
                    </a:ext>
                  </a:extLst>
                </a:gridCol>
                <a:gridCol w="1778747">
                  <a:extLst>
                    <a:ext uri="{9D8B030D-6E8A-4147-A177-3AD203B41FA5}">
                      <a16:colId xmlns:a16="http://schemas.microsoft.com/office/drawing/2014/main" val="1501022799"/>
                    </a:ext>
                  </a:extLst>
                </a:gridCol>
                <a:gridCol w="1778747">
                  <a:extLst>
                    <a:ext uri="{9D8B030D-6E8A-4147-A177-3AD203B41FA5}">
                      <a16:colId xmlns:a16="http://schemas.microsoft.com/office/drawing/2014/main" val="582787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Constituency Connect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PM Citizen 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FixMyStreet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SeeClickFix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Neighbourland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3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8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16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58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55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63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52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426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5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Define your problem in one paragraph keep in mind your literature review limitations and the gaps identified in the benchmarking table.</a:t>
            </a:r>
          </a:p>
        </p:txBody>
      </p:sp>
    </p:spTree>
    <p:extLst>
      <p:ext uri="{BB962C8B-B14F-4D97-AF65-F5344CB8AC3E}">
        <p14:creationId xmlns:p14="http://schemas.microsoft.com/office/powerpoint/2010/main" val="210958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Proposed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down abstract idea of your project, and add its model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14" y="2849960"/>
            <a:ext cx="6598710" cy="30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0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Benchmarking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Proposed Model/Solution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Tools and Technologies (Market Based)</a:t>
            </a:r>
          </a:p>
          <a:p>
            <a:r>
              <a:rPr lang="en-US" dirty="0"/>
              <a:t>Final Outcome</a:t>
            </a:r>
          </a:p>
        </p:txBody>
      </p:sp>
    </p:spTree>
    <p:extLst>
      <p:ext uri="{BB962C8B-B14F-4D97-AF65-F5344CB8AC3E}">
        <p14:creationId xmlns:p14="http://schemas.microsoft.com/office/powerpoint/2010/main" val="234595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Scope of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Properly write the scope of your project. Avoid general solutions. </a:t>
            </a:r>
          </a:p>
        </p:txBody>
      </p:sp>
    </p:spTree>
    <p:extLst>
      <p:ext uri="{BB962C8B-B14F-4D97-AF65-F5344CB8AC3E}">
        <p14:creationId xmlns:p14="http://schemas.microsoft.com/office/powerpoint/2010/main" val="1236339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Tools and Technologies (Market 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List down tools and technologies, you want to use for development purposes. Avoid old ones, explore market oriented tools and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103459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Final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Describe shortly the nature of your project outcome. </a:t>
            </a:r>
          </a:p>
          <a:p>
            <a:pPr algn="just"/>
            <a:r>
              <a:rPr lang="en-US" dirty="0"/>
              <a:t>Whether it’s a Advance Technology/ Product / Framework/ Solution to the existing Problem or a novel research, etc. </a:t>
            </a:r>
          </a:p>
        </p:txBody>
      </p:sp>
    </p:spTree>
    <p:extLst>
      <p:ext uri="{BB962C8B-B14F-4D97-AF65-F5344CB8AC3E}">
        <p14:creationId xmlns:p14="http://schemas.microsoft.com/office/powerpoint/2010/main" val="185740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www.deeplearning.ai</a:t>
            </a:r>
            <a:r>
              <a:rPr lang="en-US" dirty="0"/>
              <a:t> (Last visit date 13-09-2024)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M. Habib, A. Hussain, S. Rasheed, M. Ali, Adaptive fuzzy inference system based directional median filter for impulse noise removal, AEU - International Journal of Electronics and Communications, 70 (5), 2016, 689-697, </a:t>
            </a:r>
            <a:r>
              <a:rPr lang="en-US" dirty="0">
                <a:hlinkClick r:id="rId3"/>
              </a:rPr>
              <a:t>https://doi.org/10.1016/j.aeue.2016.02.005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250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257425"/>
            <a:ext cx="4733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2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Prepare at-least two (2) slides to briefly describe your project idea.</a:t>
            </a:r>
          </a:p>
          <a:p>
            <a:pPr algn="just"/>
            <a:r>
              <a:rPr lang="en-US" dirty="0"/>
              <a:t>Properly reference [1] previously used tools and technologies.</a:t>
            </a:r>
          </a:p>
          <a:p>
            <a:pPr algn="just"/>
            <a:r>
              <a:rPr lang="en-US" dirty="0"/>
              <a:t>If your FYP is related to research oriented properly add references of the paper [2]. </a:t>
            </a:r>
          </a:p>
        </p:txBody>
      </p:sp>
    </p:spTree>
    <p:extLst>
      <p:ext uri="{BB962C8B-B14F-4D97-AF65-F5344CB8AC3E}">
        <p14:creationId xmlns:p14="http://schemas.microsoft.com/office/powerpoint/2010/main" val="12812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085"/>
            <a:ext cx="10515600" cy="29704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Constituency Connect is a web-based application designed to improve communication between constituents (citizens) and their elected representatives.</a:t>
            </a:r>
          </a:p>
          <a:p>
            <a:pPr algn="just"/>
            <a:r>
              <a:rPr lang="en-US" dirty="0"/>
              <a:t>The platform enables users to report complaints, participate in surveys, track performance, and engage with representatives through real-time updates and virtual meetups.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5E65B9-5C72-B453-20CA-2F0511A73FD6}"/>
              </a:ext>
            </a:extLst>
          </p:cNvPr>
          <p:cNvSpPr txBox="1">
            <a:spLocks/>
          </p:cNvSpPr>
          <p:nvPr/>
        </p:nvSpPr>
        <p:spPr>
          <a:xfrm>
            <a:off x="838198" y="4631483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Provide a seamless, transparent, and efficient channel for citizens to voice their concerns, track issues, and hold representatives accountable for actions and resolutions.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FFCC61-5DC3-8DFB-FA08-74CB9D7C9781}"/>
              </a:ext>
            </a:extLst>
          </p:cNvPr>
          <p:cNvSpPr txBox="1">
            <a:spLocks/>
          </p:cNvSpPr>
          <p:nvPr/>
        </p:nvSpPr>
        <p:spPr>
          <a:xfrm>
            <a:off x="838199" y="3836964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Core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8981C"/>
                </a:solidFill>
              </a:rPr>
              <a:t>Idea</a:t>
            </a:r>
            <a:r>
              <a:rPr lang="en-US" sz="3600" b="1" dirty="0"/>
              <a:t>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2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Complaint Reporting: Allows users to file complaints and track progress.</a:t>
            </a:r>
          </a:p>
          <a:p>
            <a:pPr algn="just"/>
            <a:r>
              <a:rPr lang="en-US" dirty="0"/>
              <a:t>Performance Tracking: Track the performance of representatives with data visualizations.</a:t>
            </a:r>
          </a:p>
          <a:p>
            <a:pPr algn="just"/>
            <a:r>
              <a:rPr lang="en-US" dirty="0"/>
              <a:t>Real-Time Updates: Stay informed with live updates on complaint statuses, event notifications, etc.</a:t>
            </a:r>
          </a:p>
          <a:p>
            <a:pPr algn="just"/>
            <a:r>
              <a:rPr lang="en-US" dirty="0"/>
              <a:t>Virtual Meetups: Enable citizens to engage in video conferencing sessions with representatives.</a:t>
            </a:r>
          </a:p>
          <a:p>
            <a:pPr algn="just"/>
            <a:r>
              <a:rPr lang="en-US" dirty="0"/>
              <a:t>Surveys and Polls: Gather feedback on public issues through interactive surveys and polls.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Key Features:</a:t>
            </a:r>
          </a:p>
        </p:txBody>
      </p:sp>
    </p:spTree>
    <p:extLst>
      <p:ext uri="{BB962C8B-B14F-4D97-AF65-F5344CB8AC3E}">
        <p14:creationId xmlns:p14="http://schemas.microsoft.com/office/powerpoint/2010/main" val="183370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Prepare at-least five (5) slides and develop a base for your project starting from initial technology/research. </a:t>
            </a:r>
          </a:p>
          <a:p>
            <a:pPr algn="just"/>
            <a:r>
              <a:rPr lang="en-US" dirty="0"/>
              <a:t>Properly reference previously used tools and technologies [3].</a:t>
            </a:r>
          </a:p>
        </p:txBody>
      </p:sp>
    </p:spTree>
    <p:extLst>
      <p:ext uri="{BB962C8B-B14F-4D97-AF65-F5344CB8AC3E}">
        <p14:creationId xmlns:p14="http://schemas.microsoft.com/office/powerpoint/2010/main" val="124963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FixMyStreet</a:t>
            </a:r>
            <a:r>
              <a:rPr lang="en-US" dirty="0"/>
              <a:t> is a web-based platform that allows citizens to report public service issues (potholes, streetlights, etc.) directly to local authorities, improving local governance and transparency.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Location-based reporting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Reports are visible to everyone, encouraging public accountability.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Easy-to-use interface for submitting complaints.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Many local authorities integrate FixMyStreet into their internal systems, allowing for automated workflows and streamlined complaint handling.</a:t>
            </a: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FixMyStreet:</a:t>
            </a:r>
          </a:p>
        </p:txBody>
      </p:sp>
    </p:spTree>
    <p:extLst>
      <p:ext uri="{BB962C8B-B14F-4D97-AF65-F5344CB8AC3E}">
        <p14:creationId xmlns:p14="http://schemas.microsoft.com/office/powerpoint/2010/main" val="398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084"/>
            <a:ext cx="10515600" cy="5511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mainly on infrastructure problems, missing broader community engagement features like surveys or virtual meetups.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not offer real-time updates and performance tracking for representatives.</a:t>
            </a:r>
          </a:p>
          <a:p>
            <a:pPr marL="0" indent="0">
              <a:buNone/>
            </a:pPr>
            <a:r>
              <a:rPr lang="en-US" b="1" dirty="0"/>
              <a:t>Technologies:</a:t>
            </a:r>
          </a:p>
          <a:p>
            <a:r>
              <a:rPr lang="en-US" dirty="0"/>
              <a:t>jQuery</a:t>
            </a:r>
          </a:p>
          <a:p>
            <a:r>
              <a:rPr lang="en-US" dirty="0" err="1"/>
              <a:t>RequireJS</a:t>
            </a:r>
            <a:endParaRPr lang="en-US" dirty="0"/>
          </a:p>
          <a:p>
            <a:r>
              <a:rPr lang="en-US" dirty="0"/>
              <a:t>Nginx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60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166"/>
            <a:ext cx="1051560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SeeClickFix</a:t>
            </a:r>
            <a:r>
              <a:rPr lang="en-US" dirty="0"/>
              <a:t> is a platform that allows citizens to report non-emergency issues in their neighborhoods and engage with local governments for resolution.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Mobile and Web App for easy access and issue reporting.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Direct interaction between citizens and officials, allowing users to receive feedback on the progress of their complaints.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Map-based tracking of problems.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SeeClickFix</a:t>
            </a:r>
          </a:p>
        </p:txBody>
      </p:sp>
    </p:spTree>
    <p:extLst>
      <p:ext uri="{BB962C8B-B14F-4D97-AF65-F5344CB8AC3E}">
        <p14:creationId xmlns:p14="http://schemas.microsoft.com/office/powerpoint/2010/main" val="403567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1075</Words>
  <Application>Microsoft Office PowerPoint</Application>
  <PresentationFormat>Widescreen</PresentationFormat>
  <Paragraphs>135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Bahnschrift SemiBold</vt:lpstr>
      <vt:lpstr>Calibri</vt:lpstr>
      <vt:lpstr>Calibri Light</vt:lpstr>
      <vt:lpstr>Office Theme</vt:lpstr>
      <vt:lpstr>Constituency Connect</vt:lpstr>
      <vt:lpstr>Table of Contents</vt:lpstr>
      <vt:lpstr>Introduction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Benchmarking</vt:lpstr>
      <vt:lpstr>Benchmarking</vt:lpstr>
      <vt:lpstr>Problem Statement</vt:lpstr>
      <vt:lpstr>Proposed Model</vt:lpstr>
      <vt:lpstr>Scope of your Project</vt:lpstr>
      <vt:lpstr>Tools and Technologies (Market Base)</vt:lpstr>
      <vt:lpstr>Final Outcome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Title</dc:title>
  <dc:creator>Muhammad Habib</dc:creator>
  <cp:lastModifiedBy>21-arid-737</cp:lastModifiedBy>
  <cp:revision>57</cp:revision>
  <dcterms:created xsi:type="dcterms:W3CDTF">2023-09-14T10:20:42Z</dcterms:created>
  <dcterms:modified xsi:type="dcterms:W3CDTF">2024-09-26T17:46:10Z</dcterms:modified>
</cp:coreProperties>
</file>