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0" r:id="rId4"/>
    <p:sldId id="272" r:id="rId5"/>
    <p:sldId id="311" r:id="rId6"/>
    <p:sldId id="273" r:id="rId7"/>
    <p:sldId id="274" r:id="rId8"/>
    <p:sldId id="312" r:id="rId9"/>
    <p:sldId id="276" r:id="rId10"/>
    <p:sldId id="313" r:id="rId11"/>
    <p:sldId id="277" r:id="rId12"/>
    <p:sldId id="314" r:id="rId13"/>
    <p:sldId id="319" r:id="rId14"/>
    <p:sldId id="278" r:id="rId15"/>
    <p:sldId id="281" r:id="rId16"/>
    <p:sldId id="280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74" autoAdjust="0"/>
  </p:normalViewPr>
  <p:slideViewPr>
    <p:cSldViewPr snapToGrid="0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6.Non-Functional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fontScale="97500"/>
          </a:bodyPr>
          <a:lstStyle/>
          <a:p>
            <a:pPr lvl="0" algn="just"/>
            <a:r>
              <a:rPr lang="en-US" sz="2400" dirty="0"/>
              <a:t>The system must load each page within 2 seconds for 95% of user interactions. </a:t>
            </a:r>
          </a:p>
          <a:p>
            <a:pPr lvl="0" algn="just"/>
            <a:r>
              <a:rPr lang="en-US" sz="2400" dirty="0"/>
              <a:t>The engineers should scale the system to support up to 10,000 concurrent users. </a:t>
            </a:r>
          </a:p>
          <a:p>
            <a:pPr lvl="0" algn="just"/>
            <a:r>
              <a:rPr lang="en-US" sz="2400" dirty="0"/>
              <a:t>The system must ensure 99.9% uptime availability, allowing no more than 8 hours of downtime annually. </a:t>
            </a:r>
          </a:p>
          <a:p>
            <a:pPr lvl="0" algn="just"/>
            <a:r>
              <a:rPr lang="en-US" sz="2400" dirty="0"/>
              <a:t>The system must provide complaint submission confirmation within 2 seconds. </a:t>
            </a:r>
          </a:p>
          <a:p>
            <a:pPr lvl="0" algn="just"/>
            <a:r>
              <a:rPr lang="en-US" sz="2400" dirty="0"/>
              <a:t>The system should support browser compatibility for the latest two versions of Chrome, Firefox, Edge, and Safari. </a:t>
            </a:r>
          </a:p>
          <a:p>
            <a:pPr lvl="0" algn="just"/>
            <a:r>
              <a:rPr lang="en-US" sz="2400" dirty="0"/>
              <a:t>The system must handle complaint routing with a response time of under 2 seconds per action. </a:t>
            </a:r>
          </a:p>
          <a:p>
            <a:pPr lvl="0" algn="just"/>
            <a:r>
              <a:rPr lang="en-US" sz="2400" dirty="0"/>
              <a:t>User sessions should time out after 30 minutes of inactivity for enhanced security. 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7.Traceability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Requirement Names:</a:t>
            </a:r>
          </a:p>
          <a:p>
            <a:pPr marL="0" indent="0" algn="just">
              <a:buNone/>
            </a:pPr>
            <a:r>
              <a:rPr lang="en-US" sz="2400" b="1" dirty="0"/>
              <a:t>R1:</a:t>
            </a:r>
            <a:r>
              <a:rPr lang="en-US" sz="2400" dirty="0"/>
              <a:t> Allow users to register on the platform. </a:t>
            </a:r>
          </a:p>
          <a:p>
            <a:pPr marL="0" indent="0" algn="just">
              <a:buNone/>
            </a:pPr>
            <a:r>
              <a:rPr lang="en-US" sz="2400" b="1" dirty="0"/>
              <a:t>R2: </a:t>
            </a:r>
            <a:r>
              <a:rPr lang="en-US" sz="2400" dirty="0"/>
              <a:t>Allow users to log in with valid credentials. </a:t>
            </a:r>
          </a:p>
          <a:p>
            <a:pPr marL="0" indent="0" algn="just">
              <a:buNone/>
            </a:pPr>
            <a:r>
              <a:rPr lang="en-US" sz="2400" b="1" dirty="0"/>
              <a:t>R3: </a:t>
            </a:r>
            <a:r>
              <a:rPr lang="en-US" sz="2400" dirty="0"/>
              <a:t>Constituents can report a complaint. </a:t>
            </a:r>
          </a:p>
          <a:p>
            <a:pPr marL="0" indent="0" algn="just">
              <a:buNone/>
            </a:pPr>
            <a:r>
              <a:rPr lang="en-US" sz="2400" b="1" dirty="0"/>
              <a:t>R4: </a:t>
            </a:r>
            <a:r>
              <a:rPr lang="en-US" sz="2400" dirty="0"/>
              <a:t>Constituents can track the status of their complaints. </a:t>
            </a:r>
          </a:p>
          <a:p>
            <a:pPr marL="0" indent="0" algn="just">
              <a:buNone/>
            </a:pPr>
            <a:r>
              <a:rPr lang="en-US" sz="2400" b="1" dirty="0"/>
              <a:t>R5: </a:t>
            </a:r>
            <a:r>
              <a:rPr lang="en-US" sz="2400" dirty="0"/>
              <a:t>Constituents can access complaint history. </a:t>
            </a:r>
          </a:p>
          <a:p>
            <a:pPr marL="0" indent="0" algn="just">
              <a:buNone/>
            </a:pPr>
            <a:r>
              <a:rPr lang="en-US" sz="2400" b="1" dirty="0"/>
              <a:t>R6: </a:t>
            </a:r>
            <a:r>
              <a:rPr lang="en-US" sz="2400" dirty="0"/>
              <a:t>Constituents can view representative performance statistics. </a:t>
            </a:r>
          </a:p>
          <a:p>
            <a:pPr marL="0" indent="0" algn="just">
              <a:buNone/>
            </a:pPr>
            <a:r>
              <a:rPr lang="en-US" sz="2400" b="1" dirty="0"/>
              <a:t>R7: </a:t>
            </a:r>
            <a:r>
              <a:rPr lang="en-US" sz="2400" dirty="0"/>
              <a:t>Constituents can participate in surveys and polls. </a:t>
            </a:r>
          </a:p>
          <a:p>
            <a:pPr marL="0" indent="0" algn="just">
              <a:buNone/>
            </a:pPr>
            <a:r>
              <a:rPr lang="en-US" sz="2400" b="1" dirty="0"/>
              <a:t>R8: </a:t>
            </a:r>
            <a:r>
              <a:rPr lang="en-US" sz="2400" dirty="0"/>
              <a:t>Constituents can attend virtual meetups. </a:t>
            </a:r>
          </a:p>
          <a:p>
            <a:pPr marL="0" indent="0" algn="just">
              <a:buNone/>
            </a:pPr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7.Traceability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Requirement Names:</a:t>
            </a:r>
          </a:p>
          <a:p>
            <a:pPr marL="0" indent="0" algn="just">
              <a:buNone/>
            </a:pPr>
            <a:r>
              <a:rPr lang="en-US" sz="2400" b="1" dirty="0"/>
              <a:t>R9: </a:t>
            </a:r>
            <a:r>
              <a:rPr lang="en-US" sz="2400" dirty="0"/>
              <a:t>Constituents can provide feedback on complaints and representatives. </a:t>
            </a:r>
          </a:p>
          <a:p>
            <a:pPr marL="0" indent="0" algn="just">
              <a:buNone/>
            </a:pPr>
            <a:r>
              <a:rPr lang="en-US" sz="2400" b="1" dirty="0"/>
              <a:t>R10: </a:t>
            </a:r>
            <a:r>
              <a:rPr lang="en-US" sz="2400" dirty="0"/>
              <a:t>Representatives register using official email addresses. 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R11: </a:t>
            </a:r>
            <a:r>
              <a:rPr lang="en-US" sz="2400" dirty="0"/>
              <a:t>Representatives can create and distribute custom surveys. </a:t>
            </a:r>
          </a:p>
          <a:p>
            <a:pPr marL="0" indent="0" algn="just">
              <a:buNone/>
            </a:pPr>
            <a:r>
              <a:rPr lang="en-US" sz="2400" b="1" dirty="0"/>
              <a:t>R12: </a:t>
            </a:r>
            <a:r>
              <a:rPr lang="en-US" sz="2400" dirty="0"/>
              <a:t>Representatives can schedule and host virtual meetings. 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R13: </a:t>
            </a:r>
            <a:r>
              <a:rPr lang="en-US" sz="2400" dirty="0"/>
              <a:t>Representatives can update complaint statuses. </a:t>
            </a:r>
          </a:p>
          <a:p>
            <a:pPr marL="0" indent="0" algn="just">
              <a:buNone/>
            </a:pPr>
            <a:r>
              <a:rPr lang="en-US" sz="2400" b="1" dirty="0"/>
              <a:t>R14: </a:t>
            </a:r>
            <a:r>
              <a:rPr lang="en-US" sz="2400" dirty="0"/>
              <a:t>Representatives can forward complaints to departments. </a:t>
            </a:r>
          </a:p>
          <a:p>
            <a:pPr marL="0" indent="0" algn="just">
              <a:buNone/>
            </a:pPr>
            <a:r>
              <a:rPr lang="en-US" sz="2400" b="1" dirty="0"/>
              <a:t>R15: </a:t>
            </a:r>
            <a:r>
              <a:rPr lang="en-US" sz="2400" dirty="0"/>
              <a:t>Representatives can post event calendars. </a:t>
            </a:r>
          </a:p>
          <a:p>
            <a:pPr marL="0" indent="0" algn="just">
              <a:buNone/>
            </a:pPr>
            <a:r>
              <a:rPr lang="en-US" sz="2400" b="1" dirty="0"/>
              <a:t>R16: </a:t>
            </a:r>
            <a:r>
              <a:rPr lang="en-US" sz="2400" dirty="0"/>
              <a:t>Representatives can run awareness campaigns. 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EA7A-1CDD-690E-8D19-55C6A2786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92B6-D211-BF15-D9CB-3E412611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7.Traceability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BABA-4AD4-9046-CE20-F42CD10A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Requirement Names:</a:t>
            </a:r>
          </a:p>
          <a:p>
            <a:pPr marL="0" indent="0" algn="just">
              <a:buNone/>
            </a:pPr>
            <a:r>
              <a:rPr lang="en-US" sz="2400" b="1" dirty="0"/>
              <a:t>R17: </a:t>
            </a:r>
            <a:r>
              <a:rPr lang="en-US" sz="2400" dirty="0"/>
              <a:t>System routes categorized complaints to departments automatically. 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/>
              <a:t>R18: </a:t>
            </a:r>
            <a:r>
              <a:rPr lang="en-US" sz="2400" dirty="0"/>
              <a:t>System routes uncategorized complaints to representatives. </a:t>
            </a:r>
          </a:p>
          <a:p>
            <a:pPr marL="0" indent="0" algn="just">
              <a:buNone/>
            </a:pPr>
            <a:r>
              <a:rPr lang="en-US" sz="2400" b="1" dirty="0"/>
              <a:t>R19: </a:t>
            </a:r>
            <a:r>
              <a:rPr lang="en-US" sz="2400" dirty="0"/>
              <a:t>System notifies constituents about complaint updates and meetings. </a:t>
            </a:r>
          </a:p>
          <a:p>
            <a:pPr marL="0" indent="0" algn="just">
              <a:buNone/>
            </a:pPr>
            <a:r>
              <a:rPr lang="en-US" sz="2400" b="1" dirty="0"/>
              <a:t>R20: </a:t>
            </a:r>
            <a:r>
              <a:rPr lang="en-US" sz="2400" dirty="0"/>
              <a:t>System records survey responses. </a:t>
            </a:r>
          </a:p>
          <a:p>
            <a:pPr marL="0" indent="0" algn="just">
              <a:buNone/>
            </a:pPr>
            <a:r>
              <a:rPr lang="en-US" sz="2400" b="1" dirty="0"/>
              <a:t>R21: </a:t>
            </a:r>
            <a:r>
              <a:rPr lang="en-US" sz="2400" dirty="0"/>
              <a:t>System displays survey results visually. </a:t>
            </a:r>
          </a:p>
          <a:p>
            <a:pPr marL="0" indent="0" algn="just">
              <a:buNone/>
            </a:pPr>
            <a:r>
              <a:rPr lang="en-US" sz="2400" b="1" dirty="0"/>
              <a:t>R22: </a:t>
            </a:r>
            <a:r>
              <a:rPr lang="en-US" sz="2400" dirty="0"/>
              <a:t>System prioritizes complaints with sensitive keywords. </a:t>
            </a:r>
          </a:p>
          <a:p>
            <a:pPr marL="0" indent="0" algn="just">
              <a:buNone/>
            </a:pPr>
            <a:r>
              <a:rPr lang="en-US" sz="2400" b="1" dirty="0"/>
              <a:t>R23: </a:t>
            </a:r>
            <a:r>
              <a:rPr lang="en-US" sz="2400" dirty="0"/>
              <a:t>Department Complaint Handler updates complaint statuses. </a:t>
            </a:r>
          </a:p>
          <a:p>
            <a:pPr marL="0" indent="0" algn="just">
              <a:buNone/>
            </a:pPr>
            <a:r>
              <a:rPr lang="en-US" sz="2400" b="1" dirty="0"/>
              <a:t>R24: </a:t>
            </a:r>
            <a:r>
              <a:rPr lang="en-US" sz="2400" dirty="0"/>
              <a:t>Department Complaint Handler reroutes miscategorized complaints</a:t>
            </a:r>
            <a:endParaRPr lang="en-US" sz="2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FA6A0E-FCB1-BC01-7AC8-BE696C351300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2FECE-CDF3-51C7-8D03-7BE9B80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8.Block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972F4186-6989-F87F-67A1-B9382B65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5" y="1825625"/>
            <a:ext cx="8334790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9.Concept Diagram</a:t>
            </a:r>
          </a:p>
        </p:txBody>
      </p:sp>
      <p:pic>
        <p:nvPicPr>
          <p:cNvPr id="4" name="Content Placeholder 3" descr="concep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290320"/>
            <a:ext cx="9969681" cy="55670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10.System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25B3227-B5C5-7D56-5BCA-B44F2DBD7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5162" y="1346084"/>
            <a:ext cx="5502275" cy="509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10.System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A9A3EDE-FBDC-7146-9514-3F416E6F3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6980" y="1507178"/>
            <a:ext cx="7178040" cy="468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10.System Sequence Diagram</a:t>
            </a:r>
          </a:p>
        </p:txBody>
      </p:sp>
      <p:pic>
        <p:nvPicPr>
          <p:cNvPr id="5" name="Content Placeholder 4" descr="C:\Users\hp\OneDrive\Desktop\ss3.pngss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9665" y="1697990"/>
            <a:ext cx="6652895" cy="4467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10.System Sequence Diagram</a:t>
            </a:r>
          </a:p>
        </p:txBody>
      </p:sp>
      <p:pic>
        <p:nvPicPr>
          <p:cNvPr id="5" name="Content Placeholder 4" descr="C:\Users\hp\OneDrive\Desktop\ss4.pngss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6280" y="1680845"/>
            <a:ext cx="8135620" cy="409829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Brief overview</a:t>
            </a:r>
          </a:p>
          <a:p>
            <a:pPr algn="just"/>
            <a:r>
              <a:rPr lang="en-US" dirty="0"/>
              <a:t>Project Features</a:t>
            </a:r>
          </a:p>
          <a:p>
            <a:pPr algn="just"/>
            <a:r>
              <a:rPr lang="en-US" dirty="0"/>
              <a:t>Stakeholders</a:t>
            </a:r>
          </a:p>
          <a:p>
            <a:pPr algn="just"/>
            <a:r>
              <a:rPr lang="en-US" dirty="0"/>
              <a:t>Functional Requirements</a:t>
            </a:r>
          </a:p>
          <a:p>
            <a:pPr algn="just"/>
            <a:r>
              <a:rPr lang="en-US" dirty="0"/>
              <a:t>Use-Case Diagram</a:t>
            </a:r>
          </a:p>
          <a:p>
            <a:pPr algn="just"/>
            <a:r>
              <a:rPr lang="en-US" dirty="0">
                <a:sym typeface="+mn-ea"/>
              </a:rPr>
              <a:t>Non-Functional Requirements</a:t>
            </a:r>
            <a:endParaRPr lang="en-US" dirty="0"/>
          </a:p>
          <a:p>
            <a:pPr algn="just"/>
            <a:r>
              <a:rPr lang="en-US" dirty="0"/>
              <a:t>Traceability</a:t>
            </a:r>
          </a:p>
          <a:p>
            <a:pPr algn="just"/>
            <a:r>
              <a:rPr lang="en-US" dirty="0"/>
              <a:t>Block Diagram</a:t>
            </a:r>
          </a:p>
          <a:p>
            <a:pPr algn="just"/>
            <a:r>
              <a:rPr lang="en-US" dirty="0"/>
              <a:t>Concept Diagram</a:t>
            </a:r>
          </a:p>
          <a:p>
            <a:pPr algn="just"/>
            <a:r>
              <a:rPr lang="en-US" dirty="0"/>
              <a:t>System Sequence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1.Brief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200"/>
            <a:ext cx="10332720" cy="5067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Bridges communication gaps between constituents and representatives.</a:t>
            </a:r>
          </a:p>
          <a:p>
            <a:pPr algn="just"/>
            <a:r>
              <a:rPr lang="en-US" sz="2400" dirty="0"/>
              <a:t>Empowers citizens to voice concerns effectively and transparently.</a:t>
            </a:r>
          </a:p>
          <a:p>
            <a:pPr algn="just"/>
            <a:r>
              <a:rPr lang="en-US" sz="2400" dirty="0"/>
              <a:t>Key features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Complaint Reporting with real-time updates.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Virtual Meetups for direct interaction.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Performance Tracking to monitor issue resolution.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Automated Notifications to keep users informed.</a:t>
            </a:r>
          </a:p>
          <a:p>
            <a:pPr algn="just"/>
            <a:r>
              <a:rPr lang="en-US" sz="2400" dirty="0"/>
              <a:t>Promotes civic engagement and strengthens accountability.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Complaint Reporting System</a:t>
            </a:r>
          </a:p>
          <a:p>
            <a:pPr lvl="1" algn="just"/>
            <a:r>
              <a:rPr lang="en-US" dirty="0"/>
              <a:t>Report complaints, view history, and track status.</a:t>
            </a:r>
          </a:p>
          <a:p>
            <a:pPr lvl="1" algn="just"/>
            <a:r>
              <a:rPr lang="en-US" dirty="0"/>
              <a:t>Route complaints to representatives or department handlers.</a:t>
            </a:r>
          </a:p>
          <a:p>
            <a:pPr lvl="1" algn="just"/>
            <a:r>
              <a:rPr lang="en-US" dirty="0"/>
              <a:t>Prioritize urgent complaints for immediate action.</a:t>
            </a:r>
          </a:p>
          <a:p>
            <a:pPr algn="just"/>
            <a:r>
              <a:rPr lang="en-US" b="1" dirty="0"/>
              <a:t>Survey and Polling System</a:t>
            </a:r>
          </a:p>
          <a:p>
            <a:pPr lvl="1" algn="just"/>
            <a:r>
              <a:rPr lang="en-US" dirty="0"/>
              <a:t>Participate in surveys; create and analyze results.</a:t>
            </a:r>
          </a:p>
          <a:p>
            <a:pPr lvl="1" algn="just"/>
            <a:r>
              <a:rPr lang="en-US" dirty="0"/>
              <a:t>Real-time survey results with visualizations for trends.</a:t>
            </a:r>
          </a:p>
          <a:p>
            <a:pPr algn="just"/>
            <a:r>
              <a:rPr lang="en-US" b="1" dirty="0"/>
              <a:t>Data Analytics and Statistics</a:t>
            </a:r>
          </a:p>
          <a:p>
            <a:pPr lvl="1" algn="just"/>
            <a:r>
              <a:rPr lang="en-US" dirty="0"/>
              <a:t>Displays complaint resolutions and survey statistics.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Virtual Meetups</a:t>
            </a:r>
          </a:p>
          <a:p>
            <a:pPr lvl="1" algn="just"/>
            <a:r>
              <a:rPr lang="en-US" dirty="0"/>
              <a:t>Schedule discussions with constituents.</a:t>
            </a:r>
          </a:p>
          <a:p>
            <a:pPr lvl="1" algn="just"/>
            <a:r>
              <a:rPr lang="en-US" dirty="0"/>
              <a:t>Integrate with platforms like Zoom/WebRTC for video calls.</a:t>
            </a:r>
          </a:p>
          <a:p>
            <a:pPr algn="just"/>
            <a:r>
              <a:rPr lang="en-US" b="1" dirty="0"/>
              <a:t>Feedback System</a:t>
            </a:r>
          </a:p>
          <a:p>
            <a:pPr lvl="1" algn="just"/>
            <a:r>
              <a:rPr lang="en-US" dirty="0"/>
              <a:t>Gather public sentiment on representative performance.</a:t>
            </a:r>
          </a:p>
          <a:p>
            <a:pPr algn="just"/>
            <a:r>
              <a:rPr lang="en-US" b="1" dirty="0"/>
              <a:t>Role-Specific Dashboards</a:t>
            </a:r>
          </a:p>
          <a:p>
            <a:pPr lvl="1" algn="just"/>
            <a:r>
              <a:rPr lang="en-US" dirty="0"/>
              <a:t>Customized dashboards for Constituents, Representatives, and Handlers.</a:t>
            </a:r>
          </a:p>
          <a:p>
            <a:pPr algn="just"/>
            <a:r>
              <a:rPr lang="en-US" b="1" dirty="0"/>
              <a:t>Event Calendar</a:t>
            </a:r>
          </a:p>
          <a:p>
            <a:pPr algn="just"/>
            <a:r>
              <a:rPr lang="en-US" b="1" dirty="0">
                <a:sym typeface="+mn-ea"/>
              </a:rPr>
              <a:t>Anonymous Reporting</a:t>
            </a:r>
            <a:endParaRPr lang="en-US" b="1" dirty="0"/>
          </a:p>
          <a:p>
            <a:pPr algn="just"/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3.StakeHolders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30985"/>
            <a:ext cx="10332720" cy="53270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Primary Stakeholders</a:t>
            </a:r>
          </a:p>
          <a:p>
            <a:pPr lvl="1" algn="just"/>
            <a:r>
              <a:rPr lang="en-US" dirty="0"/>
              <a:t>Constituents</a:t>
            </a:r>
          </a:p>
          <a:p>
            <a:pPr lvl="1" algn="just"/>
            <a:r>
              <a:rPr lang="en-US" dirty="0"/>
              <a:t>Representatives</a:t>
            </a:r>
          </a:p>
          <a:p>
            <a:pPr lvl="1" algn="just"/>
            <a:r>
              <a:rPr lang="en-US" dirty="0"/>
              <a:t>Department Complaint Handlers</a:t>
            </a:r>
          </a:p>
          <a:p>
            <a:pPr algn="just"/>
            <a:r>
              <a:rPr lang="en-US" b="1" dirty="0"/>
              <a:t>Secondary Stakeholders</a:t>
            </a:r>
          </a:p>
          <a:p>
            <a:pPr lvl="1" algn="just"/>
            <a:r>
              <a:rPr lang="en-US" dirty="0"/>
              <a:t>Video Conferencing Service Providers</a:t>
            </a:r>
          </a:p>
          <a:p>
            <a:pPr lvl="1" algn="just"/>
            <a:r>
              <a:rPr lang="en-US" dirty="0"/>
              <a:t>System Administrators</a:t>
            </a:r>
          </a:p>
          <a:p>
            <a:pPr algn="just"/>
            <a:r>
              <a:rPr lang="en-US" b="1" dirty="0"/>
              <a:t>Developers and Technical Teams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Users (Constituents and Representatives):</a:t>
            </a:r>
          </a:p>
          <a:p>
            <a:pPr lvl="1" algn="just"/>
            <a:r>
              <a:rPr lang="en-US" dirty="0"/>
              <a:t>Register on the platform and log in with valid credentials.</a:t>
            </a:r>
          </a:p>
          <a:p>
            <a:pPr algn="just"/>
            <a:r>
              <a:rPr lang="en-US" b="1" dirty="0"/>
              <a:t>Constituents:</a:t>
            </a:r>
          </a:p>
          <a:p>
            <a:pPr lvl="1" algn="just"/>
            <a:r>
              <a:rPr lang="en-US" dirty="0"/>
              <a:t>Report complaints and track their status.</a:t>
            </a:r>
          </a:p>
          <a:p>
            <a:pPr lvl="1" algn="just"/>
            <a:r>
              <a:rPr lang="en-US" dirty="0"/>
              <a:t>Access complaint history and performance statistics of representatives.</a:t>
            </a:r>
          </a:p>
          <a:p>
            <a:pPr lvl="1" algn="just"/>
            <a:r>
              <a:rPr lang="en-US" dirty="0"/>
              <a:t>Participate in surveys and attend virtual meetups.</a:t>
            </a:r>
          </a:p>
          <a:p>
            <a:pPr lvl="1" algn="just"/>
            <a:r>
              <a:rPr lang="en-US" dirty="0"/>
              <a:t>Provide feedback on complaint resolutions and representative performance.</a:t>
            </a:r>
          </a:p>
          <a:p>
            <a:pPr algn="just"/>
            <a:r>
              <a:rPr lang="en-US" b="1" dirty="0"/>
              <a:t>Representatives:</a:t>
            </a:r>
          </a:p>
          <a:p>
            <a:pPr lvl="1" algn="just"/>
            <a:r>
              <a:rPr lang="en-US" dirty="0"/>
              <a:t>Register using official email addresses.</a:t>
            </a:r>
          </a:p>
          <a:p>
            <a:pPr lvl="1" algn="just"/>
            <a:r>
              <a:rPr lang="en-US" dirty="0"/>
              <a:t>Update complaint statuses and forward issues to relevant departments.</a:t>
            </a:r>
          </a:p>
          <a:p>
            <a:pPr lvl="1" algn="just"/>
            <a:r>
              <a:rPr lang="en-US" dirty="0"/>
              <a:t>Schedule virtual meetings and distribute custom surveys.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Department Complaint Handlers:</a:t>
            </a:r>
          </a:p>
          <a:p>
            <a:pPr lvl="1" algn="just"/>
            <a:r>
              <a:rPr lang="en-US" dirty="0"/>
              <a:t>Update the status of assigned complaints.</a:t>
            </a:r>
          </a:p>
          <a:p>
            <a:pPr lvl="1" algn="just"/>
            <a:r>
              <a:rPr lang="en-US" dirty="0"/>
              <a:t>Reroute mis-categorized complaints to representatives.</a:t>
            </a:r>
          </a:p>
          <a:p>
            <a:pPr algn="just"/>
            <a:r>
              <a:rPr lang="en-US" b="1" dirty="0"/>
              <a:t>Miscellaneous:</a:t>
            </a:r>
          </a:p>
          <a:p>
            <a:pPr lvl="1" algn="just"/>
            <a:r>
              <a:rPr lang="en-US" dirty="0"/>
              <a:t>Notify constituents about complaint updates and upcoming meetings.</a:t>
            </a:r>
          </a:p>
          <a:p>
            <a:pPr lvl="1" algn="just"/>
            <a:r>
              <a:rPr lang="en-US" dirty="0"/>
              <a:t>Display survey results using charts and graphs.</a:t>
            </a:r>
          </a:p>
          <a:p>
            <a:pPr lvl="1" algn="just"/>
            <a:r>
              <a:rPr lang="en-US" dirty="0"/>
              <a:t>Highlight sensitive complaints for urgent action.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5.Use-Case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E619DEB-C5BC-C830-FC5C-16BF6913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7" y="1273938"/>
            <a:ext cx="6760029" cy="555307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783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Bahnschrift SemiBold</vt:lpstr>
      <vt:lpstr>Calibri</vt:lpstr>
      <vt:lpstr>Calibri Light</vt:lpstr>
      <vt:lpstr>Wingdings</vt:lpstr>
      <vt:lpstr>Office Theme</vt:lpstr>
      <vt:lpstr>Constituency Connect</vt:lpstr>
      <vt:lpstr>Table of Contents</vt:lpstr>
      <vt:lpstr>1.Brief Overview</vt:lpstr>
      <vt:lpstr>2.Project Features:</vt:lpstr>
      <vt:lpstr>2.Project Features:</vt:lpstr>
      <vt:lpstr>3.StakeHolders</vt:lpstr>
      <vt:lpstr>4.Functional Requirements</vt:lpstr>
      <vt:lpstr>4.Functional Requirements</vt:lpstr>
      <vt:lpstr>5.Use-Case Diagram</vt:lpstr>
      <vt:lpstr>6.Non-Functional Requirements</vt:lpstr>
      <vt:lpstr>7.Traceability</vt:lpstr>
      <vt:lpstr>7.Traceability</vt:lpstr>
      <vt:lpstr>7.Traceability</vt:lpstr>
      <vt:lpstr>8.Block Diagram</vt:lpstr>
      <vt:lpstr>9.Concept Diagram</vt:lpstr>
      <vt:lpstr>10.System Sequence Diagram</vt:lpstr>
      <vt:lpstr>10.System Sequence Diagram</vt:lpstr>
      <vt:lpstr>10.System Sequence Diagram</vt:lpstr>
      <vt:lpstr>10.System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224</cp:revision>
  <dcterms:created xsi:type="dcterms:W3CDTF">2023-09-14T10:20:00Z</dcterms:created>
  <dcterms:modified xsi:type="dcterms:W3CDTF">2024-12-09T09:24:48Z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86873AE70275472BA375ECEFFBBDFDF6_12</vt:lpwstr>
  </property>
  <property fmtid="{D5CDD505-2E9C-101B-9397-08002B2CF9AE}" pid="3" name="KSOProductBuildVer">
    <vt:lpwstr>2057-12.2.0.18639</vt:lpwstr>
  </property>
</Properties>
</file>