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70" r:id="rId4"/>
    <p:sldId id="272" r:id="rId5"/>
    <p:sldId id="311" r:id="rId6"/>
    <p:sldId id="273" r:id="rId7"/>
    <p:sldId id="274" r:id="rId8"/>
    <p:sldId id="319" r:id="rId9"/>
    <p:sldId id="320" r:id="rId10"/>
    <p:sldId id="321" r:id="rId11"/>
    <p:sldId id="312" r:id="rId12"/>
    <p:sldId id="276" r:id="rId13"/>
    <p:sldId id="313" r:id="rId14"/>
    <p:sldId id="278" r:id="rId15"/>
    <p:sldId id="281" r:id="rId16"/>
    <p:sldId id="280" r:id="rId17"/>
    <p:sldId id="315" r:id="rId18"/>
    <p:sldId id="316" r:id="rId19"/>
    <p:sldId id="31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BF3"/>
    <a:srgbClr val="F89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74" autoAdjust="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6ACE9-C9FC-4287-B6B2-A985566C0C1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591C-8B9F-454A-AEBF-720C795878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079D-FA02-4D7C-A067-025B69BED90B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22E9-98FD-4107-9492-08DFF93C6D24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4E4-DA44-4B32-87BE-D7B31E3ECA58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61F9-3228-4C84-B7EB-9F8A722527A0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790B155-6E1C-4814-99CE-AE4605F3A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622A-4FB7-4F38-AFAB-76F70168B3E8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56DD-091F-4BC0-AA2B-F6BC69D80646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5785-5EDB-4737-A101-54392E9630A0}" type="datetime1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2124-0584-42D9-98DF-2C781C7767AD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9D91-6D40-4365-B913-ABC87F070EFF}" type="datetime1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0D12-A29D-4657-A570-DED5763DBAB4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B1F-5EC7-49FD-BD5D-D2AECE211981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4D58-688E-4B09-A302-FBEE63827EDE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0342"/>
            <a:ext cx="9144000" cy="1330575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Constituency 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598" y="3213912"/>
            <a:ext cx="5359685" cy="1931542"/>
          </a:xfrm>
        </p:spPr>
        <p:txBody>
          <a:bodyPr>
            <a:normAutofit fontScale="92500" lnSpcReduction="20000"/>
          </a:bodyPr>
          <a:lstStyle/>
          <a:p>
            <a:endParaRPr lang="en-US" sz="2700" b="1" dirty="0"/>
          </a:p>
          <a:p>
            <a:r>
              <a:rPr lang="en-US" sz="2700" b="1" dirty="0"/>
              <a:t>Group Members:</a:t>
            </a:r>
          </a:p>
          <a:p>
            <a:r>
              <a:rPr lang="en-US" dirty="0"/>
              <a:t>Muhammad Ahsan  	21-ARID-737</a:t>
            </a:r>
          </a:p>
          <a:p>
            <a:r>
              <a:rPr lang="en-US" dirty="0"/>
              <a:t>Haseeb Ur Rehman  	21-ARID-715</a:t>
            </a:r>
          </a:p>
          <a:p>
            <a:r>
              <a:rPr lang="en-US" dirty="0"/>
              <a:t>Huzaifa Bin Shahzad  	21-ARID-719</a:t>
            </a:r>
          </a:p>
          <a:p>
            <a:endParaRPr lang="en-US" dirty="0"/>
          </a:p>
        </p:txBody>
      </p:sp>
      <p:sp>
        <p:nvSpPr>
          <p:cNvPr id="4" name="Subtitle 2"/>
          <p:cNvSpPr txBox="1"/>
          <p:nvPr/>
        </p:nvSpPr>
        <p:spPr>
          <a:xfrm>
            <a:off x="7181635" y="3472665"/>
            <a:ext cx="4347681" cy="1672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b="1" dirty="0"/>
          </a:p>
          <a:p>
            <a:r>
              <a:rPr lang="en-US" sz="2700" b="1" dirty="0"/>
              <a:t>Supervised By:</a:t>
            </a:r>
          </a:p>
          <a:p>
            <a:r>
              <a:rPr lang="en-US" dirty="0"/>
              <a:t>Ms. Farkhanda Qamar</a:t>
            </a:r>
          </a:p>
        </p:txBody>
      </p:sp>
      <p:pic>
        <p:nvPicPr>
          <p:cNvPr id="8" name="Picture 7" descr="C:\Users\UIIT\Downloads\uaar 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1" y="267128"/>
            <a:ext cx="1852827" cy="144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UIIT\Downloads\uiit 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7" y="34515"/>
            <a:ext cx="2118188" cy="21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265992" y="6058409"/>
            <a:ext cx="9660017" cy="559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b="1" dirty="0">
                <a:solidFill>
                  <a:srgbClr val="F8981C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INSTITUTE OF INFORMATION TECHNOLOGY</a:t>
            </a:r>
            <a:endParaRPr lang="en-US" sz="3000" dirty="0">
              <a:solidFill>
                <a:srgbClr val="F8981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z="1400" b="1" smtClean="0">
                <a:solidFill>
                  <a:schemeClr val="tx1"/>
                </a:solidFill>
              </a:rPr>
              <a:t>1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550DB-CEAA-D5A5-8833-9815BC138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46CA-D960-E5A5-1166-D409FCC1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4.Functional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740B-C614-608D-4B54-D1D7E477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shall be able to update the status of complaints to reflect progress or resolution.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shall be able to forward complaints to the relevant departments for action</a:t>
            </a:r>
            <a:r>
              <a:rPr lang="en-US" b="1" dirty="0">
                <a:effectLst/>
                <a:ea typeface="Times New Roman" panose="02020603050405020304" pitchFamily="18" charset="0"/>
              </a:rPr>
              <a:t>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shall be able to post-event calendars displaying upcoming community events and public meetings.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shall be able to run awareness campaigns.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6091CE-B4DA-25C4-127A-BF232E693C06}"/>
              </a:ext>
            </a:extLst>
          </p:cNvPr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E54F2-B524-3C5B-26BF-D7CEEA3D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5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4.Functional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Department Complaint Handlers: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 The Department Complaint Handler shall be able to update the status of complaints to reflect progress or resolution.</a:t>
            </a:r>
          </a:p>
          <a:p>
            <a:pPr algn="just"/>
            <a:r>
              <a:rPr lang="en-US" b="1" dirty="0"/>
              <a:t>Miscellaneous:</a:t>
            </a:r>
          </a:p>
          <a:p>
            <a:pPr lvl="1" algn="just"/>
            <a:r>
              <a:rPr lang="en-US" dirty="0"/>
              <a:t>Notify constituents about complaint updates and upcoming meetings.</a:t>
            </a:r>
          </a:p>
          <a:p>
            <a:pPr lvl="1" algn="just"/>
            <a:r>
              <a:rPr lang="en-US" dirty="0"/>
              <a:t>Display survey results using charts and graphs.</a:t>
            </a:r>
          </a:p>
          <a:p>
            <a:pPr lvl="1" algn="just"/>
            <a:r>
              <a:rPr lang="en-US" dirty="0"/>
              <a:t>Highlight sensitive complaints for urgent action.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5.Use-Case Diagram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5A5214C1-5605-73C3-2ADC-431A49FA1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83" y="1825625"/>
            <a:ext cx="6021833" cy="435133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6.Non-Functional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rmAutofit fontScale="97500"/>
          </a:bodyPr>
          <a:lstStyle/>
          <a:p>
            <a:pPr lvl="0" algn="just"/>
            <a:r>
              <a:rPr lang="en-US" sz="2400" dirty="0"/>
              <a:t>The system must load each page within 2 seconds for 95% of user interactions. </a:t>
            </a:r>
          </a:p>
          <a:p>
            <a:pPr lvl="0" algn="just"/>
            <a:r>
              <a:rPr lang="en-US" sz="2400" dirty="0"/>
              <a:t>The engineers should scale the system to support up to 10,000 concurrent users. </a:t>
            </a:r>
          </a:p>
          <a:p>
            <a:pPr lvl="0" algn="just"/>
            <a:r>
              <a:rPr lang="en-US" sz="2400" dirty="0"/>
              <a:t>The system must ensure 99.9% uptime availability, allowing no more than 8 hours of downtime annually. </a:t>
            </a:r>
          </a:p>
          <a:p>
            <a:pPr lvl="0" algn="just"/>
            <a:r>
              <a:rPr lang="en-US" sz="2400" dirty="0"/>
              <a:t>The system must provide complaint submission confirmation within 2 seconds. </a:t>
            </a:r>
          </a:p>
          <a:p>
            <a:pPr lvl="0" algn="just"/>
            <a:r>
              <a:rPr lang="en-US" sz="2400" dirty="0"/>
              <a:t>The system should support browser compatibility for the latest two versions of Chrome, Firefox, Edge, and Safari. </a:t>
            </a:r>
          </a:p>
          <a:p>
            <a:pPr lvl="0" algn="just"/>
            <a:r>
              <a:rPr lang="en-US" sz="2400" dirty="0"/>
              <a:t>The system must handle complaint routing with a response time of under 2 seconds per action. </a:t>
            </a:r>
          </a:p>
          <a:p>
            <a:pPr lvl="0" algn="just"/>
            <a:r>
              <a:rPr lang="en-US" sz="2400" dirty="0"/>
              <a:t>User sessions should time out after 30 minutes of inactivity for enhanced security. 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7.Block Diagram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14</a:t>
            </a:fld>
            <a:endParaRPr lang="en-US"/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FEB856DE-F062-68CE-5DE3-896572FDA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05" y="1825625"/>
            <a:ext cx="8334790" cy="435133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8.Concept Diagram</a:t>
            </a:r>
          </a:p>
        </p:txBody>
      </p:sp>
      <p:pic>
        <p:nvPicPr>
          <p:cNvPr id="4" name="Content Placeholder 3" descr="concept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40" y="1290320"/>
            <a:ext cx="9969681" cy="556704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9.System Sequence Diagram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25B3227-B5C5-7D56-5BCA-B44F2DBD79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5162" y="1346084"/>
            <a:ext cx="5502275" cy="509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9.System Sequence Diagram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A9A3EDE-FBDC-7146-9514-3F416E6F36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6980" y="1507178"/>
            <a:ext cx="7178040" cy="468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9.System Sequence Diagram</a:t>
            </a:r>
          </a:p>
        </p:txBody>
      </p:sp>
      <p:pic>
        <p:nvPicPr>
          <p:cNvPr id="5" name="Content Placeholder 4" descr="C:\Users\hp\OneDrive\Desktop\ss3.pngss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99665" y="1697990"/>
            <a:ext cx="6652895" cy="446786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9.System Sequence Diagram</a:t>
            </a:r>
          </a:p>
        </p:txBody>
      </p:sp>
      <p:pic>
        <p:nvPicPr>
          <p:cNvPr id="5" name="Content Placeholder 4" descr="C:\Users\hp\OneDrive\Desktop\ss4.pngss4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986280" y="1680845"/>
            <a:ext cx="8135620" cy="409829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Brief overview</a:t>
            </a:r>
          </a:p>
          <a:p>
            <a:pPr algn="just"/>
            <a:r>
              <a:rPr lang="en-US" dirty="0"/>
              <a:t>Project Features</a:t>
            </a:r>
          </a:p>
          <a:p>
            <a:pPr algn="just"/>
            <a:r>
              <a:rPr lang="en-US" dirty="0"/>
              <a:t>Stakeholders</a:t>
            </a:r>
          </a:p>
          <a:p>
            <a:pPr algn="just"/>
            <a:r>
              <a:rPr lang="en-US" dirty="0"/>
              <a:t>Functional Requirements</a:t>
            </a:r>
          </a:p>
          <a:p>
            <a:pPr algn="just"/>
            <a:r>
              <a:rPr lang="en-US" dirty="0"/>
              <a:t>Use-Case Diagram</a:t>
            </a:r>
          </a:p>
          <a:p>
            <a:pPr algn="just"/>
            <a:r>
              <a:rPr lang="en-US" dirty="0">
                <a:sym typeface="+mn-ea"/>
              </a:rPr>
              <a:t>Non-Functional Requirements</a:t>
            </a:r>
            <a:endParaRPr lang="en-US" dirty="0"/>
          </a:p>
          <a:p>
            <a:pPr algn="just"/>
            <a:r>
              <a:rPr lang="en-US" dirty="0"/>
              <a:t>Block Diagram</a:t>
            </a:r>
          </a:p>
          <a:p>
            <a:pPr algn="just"/>
            <a:r>
              <a:rPr lang="en-US" dirty="0"/>
              <a:t>Concept Diagram</a:t>
            </a:r>
          </a:p>
          <a:p>
            <a:pPr algn="just"/>
            <a:r>
              <a:rPr lang="en-US" dirty="0"/>
              <a:t>System Sequence Diagram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1.Brief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200"/>
            <a:ext cx="10332720" cy="50673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Bridges communication gaps between constituents and representatives.</a:t>
            </a:r>
          </a:p>
          <a:p>
            <a:pPr algn="just"/>
            <a:r>
              <a:rPr lang="en-US" sz="2400" dirty="0"/>
              <a:t>Empowers citizens to voice concerns effectively and transparently.</a:t>
            </a:r>
          </a:p>
          <a:p>
            <a:pPr algn="just"/>
            <a:r>
              <a:rPr lang="en-US" sz="2400" dirty="0"/>
              <a:t>Key features include: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Complaint Reporting with real-time updates.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Virtual Meetups for direct interaction.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Performance Tracking to monitor issue resolution.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/>
              <a:t>Automated Notifications to keep users informed.</a:t>
            </a:r>
          </a:p>
          <a:p>
            <a:pPr algn="just"/>
            <a:r>
              <a:rPr lang="en-US" sz="2400" dirty="0"/>
              <a:t>Promotes civic engagement and strengthens accountability.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2.Project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837690"/>
            <a:ext cx="10332720" cy="502031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Complaint Reporting System</a:t>
            </a:r>
          </a:p>
          <a:p>
            <a:pPr lvl="1" algn="just"/>
            <a:r>
              <a:rPr lang="en-US" dirty="0"/>
              <a:t>Report complaints, view history, and track status.</a:t>
            </a:r>
          </a:p>
          <a:p>
            <a:pPr lvl="1" algn="just"/>
            <a:r>
              <a:rPr lang="en-US" dirty="0"/>
              <a:t>Route complaints to representatives or department handlers.</a:t>
            </a:r>
          </a:p>
          <a:p>
            <a:pPr lvl="1" algn="just"/>
            <a:r>
              <a:rPr lang="en-US" dirty="0"/>
              <a:t>Prioritize urgent complaints for immediate action.</a:t>
            </a:r>
          </a:p>
          <a:p>
            <a:pPr algn="just"/>
            <a:r>
              <a:rPr lang="en-US" b="1" dirty="0"/>
              <a:t>Survey and Polling System</a:t>
            </a:r>
          </a:p>
          <a:p>
            <a:pPr lvl="1" algn="just"/>
            <a:r>
              <a:rPr lang="en-US" dirty="0"/>
              <a:t>Participate in surveys; create and analyze results.</a:t>
            </a:r>
          </a:p>
          <a:p>
            <a:pPr lvl="1" algn="just"/>
            <a:r>
              <a:rPr lang="en-US" dirty="0"/>
              <a:t>Real-time survey results with visualizations for trends.</a:t>
            </a:r>
          </a:p>
          <a:p>
            <a:pPr algn="just"/>
            <a:r>
              <a:rPr lang="en-US" b="1" dirty="0"/>
              <a:t>Data Analytics and Statistics</a:t>
            </a:r>
          </a:p>
          <a:p>
            <a:pPr lvl="1" algn="just"/>
            <a:r>
              <a:rPr lang="en-US" dirty="0"/>
              <a:t>Displays complaint resolutions and survey statistics.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838200" y="1245235"/>
            <a:ext cx="10515600" cy="688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Key Features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2.Project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837690"/>
            <a:ext cx="10332720" cy="502031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Virtual Meetups</a:t>
            </a:r>
          </a:p>
          <a:p>
            <a:pPr lvl="1" algn="just"/>
            <a:r>
              <a:rPr lang="en-US" dirty="0"/>
              <a:t>Schedule discussions with constituents.</a:t>
            </a:r>
          </a:p>
          <a:p>
            <a:pPr lvl="1" algn="just"/>
            <a:r>
              <a:rPr lang="en-US" dirty="0"/>
              <a:t>Integrate with platforms like Zoom/WebRTC for video calls.</a:t>
            </a:r>
          </a:p>
          <a:p>
            <a:pPr algn="just"/>
            <a:r>
              <a:rPr lang="en-US" b="1" dirty="0"/>
              <a:t>Feedback System</a:t>
            </a:r>
          </a:p>
          <a:p>
            <a:pPr lvl="1" algn="just"/>
            <a:r>
              <a:rPr lang="en-US" dirty="0"/>
              <a:t>Gather public sentiment on representative performance.</a:t>
            </a:r>
          </a:p>
          <a:p>
            <a:pPr algn="just"/>
            <a:r>
              <a:rPr lang="en-US" b="1" dirty="0"/>
              <a:t>Role-Specific Dashboards</a:t>
            </a:r>
          </a:p>
          <a:p>
            <a:pPr lvl="1" algn="just"/>
            <a:r>
              <a:rPr lang="en-US" dirty="0"/>
              <a:t>Customized dashboards for Constituents, Representatives, and Handlers.</a:t>
            </a:r>
          </a:p>
          <a:p>
            <a:pPr algn="just"/>
            <a:r>
              <a:rPr lang="en-US" b="1" dirty="0"/>
              <a:t>Event Calendar</a:t>
            </a:r>
          </a:p>
          <a:p>
            <a:pPr algn="just"/>
            <a:r>
              <a:rPr lang="en-US" b="1" dirty="0">
                <a:sym typeface="+mn-ea"/>
              </a:rPr>
              <a:t>Anonymous Reporting</a:t>
            </a:r>
            <a:endParaRPr lang="en-US" b="1" dirty="0"/>
          </a:p>
          <a:p>
            <a:pPr algn="just"/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/>
          <p:cNvSpPr txBox="1"/>
          <p:nvPr/>
        </p:nvSpPr>
        <p:spPr>
          <a:xfrm>
            <a:off x="838200" y="1245235"/>
            <a:ext cx="10515600" cy="688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Key Features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3.StakeHolders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530985"/>
            <a:ext cx="10332720" cy="5327015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Primary Stakeholders</a:t>
            </a:r>
          </a:p>
          <a:p>
            <a:pPr lvl="1" algn="just"/>
            <a:r>
              <a:rPr lang="en-US" dirty="0"/>
              <a:t>Constituents</a:t>
            </a:r>
          </a:p>
          <a:p>
            <a:pPr lvl="1" algn="just"/>
            <a:r>
              <a:rPr lang="en-US" dirty="0"/>
              <a:t>Representatives</a:t>
            </a:r>
          </a:p>
          <a:p>
            <a:pPr lvl="1" algn="just"/>
            <a:r>
              <a:rPr lang="en-US" dirty="0"/>
              <a:t>Department Complaint Handlers</a:t>
            </a:r>
          </a:p>
          <a:p>
            <a:pPr algn="just"/>
            <a:r>
              <a:rPr lang="en-US" b="1" dirty="0"/>
              <a:t>Secondary Stakeholders</a:t>
            </a:r>
          </a:p>
          <a:p>
            <a:pPr lvl="1" algn="just"/>
            <a:r>
              <a:rPr lang="en-US" dirty="0"/>
              <a:t>Video Conferencing Service Providers</a:t>
            </a:r>
          </a:p>
          <a:p>
            <a:pPr lvl="1" algn="just"/>
            <a:r>
              <a:rPr lang="en-US" dirty="0"/>
              <a:t>System Administrators</a:t>
            </a:r>
          </a:p>
          <a:p>
            <a:pPr algn="just"/>
            <a:r>
              <a:rPr lang="en-US" b="1" dirty="0"/>
              <a:t>Developers and Technical Teams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4.Functional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Users (Constituents and Representatives):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The system shall allow users (constituents and representatives) to register on the platform.</a:t>
            </a:r>
          </a:p>
          <a:p>
            <a:pPr lvl="1"/>
            <a:r>
              <a:rPr lang="en-US" dirty="0">
                <a:effectLst/>
                <a:ea typeface="Times New Roman" panose="02020603050405020304" pitchFamily="18" charset="0"/>
              </a:rPr>
              <a:t>Users shall be able to log in to their accounts using valid credentials.</a:t>
            </a:r>
          </a:p>
          <a:p>
            <a:r>
              <a:rPr lang="en-US" b="1" dirty="0"/>
              <a:t>Constituents: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2600" dirty="0">
                <a:effectLst/>
                <a:ea typeface="Times New Roman" panose="02020603050405020304" pitchFamily="18" charset="0"/>
              </a:rPr>
              <a:t>Constituents shall be able to report a complaint to their respective representatives through the system.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2600" dirty="0">
                <a:effectLst/>
                <a:ea typeface="Times New Roman" panose="02020603050405020304" pitchFamily="18" charset="0"/>
              </a:rPr>
              <a:t>Constituents shall be able to track the status of their complaints.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2600" dirty="0">
                <a:effectLst/>
                <a:ea typeface="Times New Roman" panose="02020603050405020304" pitchFamily="18" charset="0"/>
              </a:rPr>
              <a:t>Constituents shall have access to a history of their submitted</a:t>
            </a:r>
            <a:r>
              <a:rPr lang="en-US" sz="26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complaints</a:t>
            </a:r>
            <a:r>
              <a:rPr lang="en-US" sz="2600" b="1" dirty="0">
                <a:effectLst/>
                <a:ea typeface="Times New Roman" panose="02020603050405020304" pitchFamily="18" charset="0"/>
              </a:rPr>
              <a:t>.</a:t>
            </a:r>
            <a:endParaRPr lang="en-US" sz="2600" dirty="0">
              <a:effectLst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36300-7879-81F6-1170-DB33F10E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6D87-EA92-8A43-1E55-E6EE0707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4.Functional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BE14-6119-1ED9-FC0C-68415E95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Constituents shall be able to track the status of their complaints.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Constituents shall have access to a history of their submitted</a:t>
            </a:r>
            <a:r>
              <a:rPr lang="en-US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ea typeface="Times New Roman" panose="02020603050405020304" pitchFamily="18" charset="0"/>
              </a:rPr>
              <a:t>complaints</a:t>
            </a:r>
            <a:r>
              <a:rPr lang="en-US" b="1" dirty="0">
                <a:effectLst/>
                <a:ea typeface="Times New Roman" panose="02020603050405020304" pitchFamily="18" charset="0"/>
              </a:rPr>
              <a:t>.</a:t>
            </a:r>
            <a:endParaRPr lang="en-US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Constituents shall be able to view their representative's performance statistics, including (Total complaints received, number of complaints resolved, pending complaints, and Total meetups conducted </a:t>
            </a:r>
            <a:r>
              <a:rPr lang="en-US" dirty="0" err="1">
                <a:effectLst/>
                <a:ea typeface="Times New Roman" panose="02020603050405020304" pitchFamily="18" charset="0"/>
              </a:rPr>
              <a:t>etc</a:t>
            </a:r>
            <a:r>
              <a:rPr lang="en-US" dirty="0">
                <a:effectLst/>
                <a:ea typeface="Times New Roman" panose="02020603050405020304" pitchFamily="18" charset="0"/>
              </a:rPr>
              <a:t>).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Constituents shall be able to participate in surveys and polls organized by their representatives.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Constituents shall be able to attend virtual meetups arranged by their representatives.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4DC69-DD78-3753-EE41-DEE4C4B00744}"/>
              </a:ext>
            </a:extLst>
          </p:cNvPr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D1BDB-C07C-150F-CD84-654E3F99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68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447E8-78DE-A166-BA45-2FE2E21AB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3AA1-CFCC-705D-6010-DF42FBE5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4.Functional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63B1-9747-5DC5-6E68-11E60AA82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18285"/>
            <a:ext cx="10332720" cy="5339715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Constituents shall be able to provide feedback on complaint resolutions and representative performance.</a:t>
            </a: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r>
              <a:rPr lang="en-US" b="1" dirty="0"/>
              <a:t>Representatives: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should only register with their official email address (e.g., johndoe@na.gov.pk).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shall be able to create and distribute custom surveys to gather insights from constituents.</a:t>
            </a:r>
          </a:p>
          <a:p>
            <a:pPr lvl="1" algn="just">
              <a:lnSpc>
                <a:spcPct val="150000"/>
              </a:lnSpc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</a:rPr>
              <a:t>Representatives shall have the ability to schedule and host virtual meetings with constituents.</a:t>
            </a:r>
          </a:p>
          <a:p>
            <a:pPr marL="457200" lvl="1" indent="0" algn="just">
              <a:lnSpc>
                <a:spcPct val="150000"/>
              </a:lnSpc>
              <a:buNone/>
              <a:tabLst>
                <a:tab pos="457200" algn="l"/>
              </a:tabLst>
            </a:pPr>
            <a:endParaRPr lang="en-US" dirty="0">
              <a:effectLst/>
              <a:ea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BB90AC-A072-0D79-2A4D-7C73747CFD2A}"/>
              </a:ext>
            </a:extLst>
          </p:cNvPr>
          <p:cNvCxnSpPr/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1D989-255E-E302-D57A-CA21027D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769</Words>
  <Application>Microsoft Office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Arial</vt:lpstr>
      <vt:lpstr>Bahnschrift SemiBold</vt:lpstr>
      <vt:lpstr>Calibri</vt:lpstr>
      <vt:lpstr>Calibri Light</vt:lpstr>
      <vt:lpstr>Times New Roman</vt:lpstr>
      <vt:lpstr>Wingdings</vt:lpstr>
      <vt:lpstr>Office Theme</vt:lpstr>
      <vt:lpstr>Constituency Connect</vt:lpstr>
      <vt:lpstr>Table of Contents</vt:lpstr>
      <vt:lpstr>1.Brief Overview</vt:lpstr>
      <vt:lpstr>2.Project Features:</vt:lpstr>
      <vt:lpstr>2.Project Features:</vt:lpstr>
      <vt:lpstr>3.StakeHolders</vt:lpstr>
      <vt:lpstr>4.Functional Requirements</vt:lpstr>
      <vt:lpstr>4.Functional Requirements</vt:lpstr>
      <vt:lpstr>4.Functional Requirements</vt:lpstr>
      <vt:lpstr>4.Functional Requirements</vt:lpstr>
      <vt:lpstr>4.Functional Requirements</vt:lpstr>
      <vt:lpstr>5.Use-Case Diagram</vt:lpstr>
      <vt:lpstr>6.Non-Functional Requirements</vt:lpstr>
      <vt:lpstr>7.Block Diagram</vt:lpstr>
      <vt:lpstr>8.Concept Diagram</vt:lpstr>
      <vt:lpstr>9.System Sequence Diagram</vt:lpstr>
      <vt:lpstr>9.System Sequence Diagram</vt:lpstr>
      <vt:lpstr>9.System Sequence Diagram</vt:lpstr>
      <vt:lpstr>9.System 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Title</dc:title>
  <dc:creator>Muhammad Habib</dc:creator>
  <cp:lastModifiedBy>21-arid-737</cp:lastModifiedBy>
  <cp:revision>236</cp:revision>
  <dcterms:created xsi:type="dcterms:W3CDTF">2023-09-14T10:20:00Z</dcterms:created>
  <dcterms:modified xsi:type="dcterms:W3CDTF">2024-12-11T12:21:54Z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86873AE70275472BA375ECEFFBBDFDF6_12</vt:lpwstr>
  </property>
  <property fmtid="{D5CDD505-2E9C-101B-9397-08002B2CF9AE}" pid="3" name="KSOProductBuildVer">
    <vt:lpwstr>2057-12.2.0.18639</vt:lpwstr>
  </property>
</Properties>
</file>