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9" r:id="rId3"/>
    <p:sldId id="270" r:id="rId4"/>
    <p:sldId id="272" r:id="rId5"/>
    <p:sldId id="273" r:id="rId6"/>
    <p:sldId id="274" r:id="rId7"/>
    <p:sldId id="276" r:id="rId8"/>
    <p:sldId id="277" r:id="rId9"/>
    <p:sldId id="278" r:id="rId10"/>
    <p:sldId id="281" r:id="rId11"/>
    <p:sldId id="280" r:id="rId12"/>
    <p:sldId id="279" r:id="rId13"/>
    <p:sldId id="282" r:id="rId14"/>
    <p:sldId id="283" r:id="rId15"/>
    <p:sldId id="298" r:id="rId16"/>
    <p:sldId id="299" r:id="rId17"/>
    <p:sldId id="290" r:id="rId18"/>
    <p:sldId id="300" r:id="rId19"/>
    <p:sldId id="284" r:id="rId20"/>
    <p:sldId id="287" r:id="rId21"/>
    <p:sldId id="286" r:id="rId22"/>
    <p:sldId id="294" r:id="rId23"/>
    <p:sldId id="296" r:id="rId24"/>
    <p:sldId id="295" r:id="rId25"/>
    <p:sldId id="301" r:id="rId26"/>
    <p:sldId id="297" r:id="rId27"/>
    <p:sldId id="26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ABF3"/>
    <a:srgbClr val="F89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74" autoAdjust="0"/>
  </p:normalViewPr>
  <p:slideViewPr>
    <p:cSldViewPr snapToGrid="0">
      <p:cViewPr varScale="1">
        <p:scale>
          <a:sx n="75" d="100"/>
          <a:sy n="75" d="100"/>
        </p:scale>
        <p:origin x="5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6ACE9-C9FC-4287-B6B2-A985566C0C1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1591C-8B9F-454A-AEBF-720C79587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1591C-8B9F-454A-AEBF-720C795878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E079D-FA02-4D7C-A067-025B69BED90B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522E9-98FD-4107-9492-08DFF93C6D24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1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54E4-DA44-4B32-87BE-D7B31E3ECA58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61F9-3228-4C84-B7EB-9F8A722527A0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1790B155-6E1C-4814-99CE-AE4605F3A3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33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622A-4FB7-4F38-AFAB-76F70168B3E8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56DD-091F-4BC0-AA2B-F6BC69D80646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5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85785-5EDB-4737-A101-54392E9630A0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2124-0584-42D9-98DF-2C781C7767AD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8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79D91-6D40-4365-B913-ABC87F070EFF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0D12-A29D-4657-A570-DED5763DBAB4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1DB1F-5EC7-49FD-BD5D-D2AECE211981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0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94D58-688E-4B09-A302-FBEE63827EDE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0B155-6E1C-4814-99CE-AE4605F3A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2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clickfix.com/" TargetMode="External"/><Relationship Id="rId7" Type="http://schemas.openxmlformats.org/officeDocument/2006/relationships/hyperlink" Target="https://survey.stackoverflow.co/2024/" TargetMode="External"/><Relationship Id="rId2" Type="http://schemas.openxmlformats.org/officeDocument/2006/relationships/hyperlink" Target="https://www.fixmystree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ikipedia.org/" TargetMode="External"/><Relationship Id="rId5" Type="http://schemas.openxmlformats.org/officeDocument/2006/relationships/hyperlink" Target="https://web.citizenportal.gov.pk/" TargetMode="External"/><Relationship Id="rId4" Type="http://schemas.openxmlformats.org/officeDocument/2006/relationships/hyperlink" Target="https://neighborland.com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40342"/>
            <a:ext cx="9144000" cy="1330575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Constituency Connect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598" y="3213912"/>
            <a:ext cx="5359685" cy="1931542"/>
          </a:xfrm>
        </p:spPr>
        <p:txBody>
          <a:bodyPr>
            <a:normAutofit fontScale="92500" lnSpcReduction="20000"/>
          </a:bodyPr>
          <a:lstStyle/>
          <a:p>
            <a:endParaRPr lang="en-US" sz="2700" b="1" dirty="0"/>
          </a:p>
          <a:p>
            <a:r>
              <a:rPr lang="en-US" sz="2700" b="1" dirty="0"/>
              <a:t>Group Members:</a:t>
            </a:r>
          </a:p>
          <a:p>
            <a:r>
              <a:rPr lang="en-US" dirty="0"/>
              <a:t>Muhammad Ahsan  	21-ARID-737</a:t>
            </a:r>
          </a:p>
          <a:p>
            <a:r>
              <a:rPr lang="en-US" dirty="0"/>
              <a:t>Haseeb Ur Rehman  	21-ARID-715</a:t>
            </a:r>
          </a:p>
          <a:p>
            <a:r>
              <a:rPr lang="en-US" dirty="0"/>
              <a:t>Huzaifa Bin Shahzad  	21-ARID-719</a:t>
            </a:r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181635" y="3472665"/>
            <a:ext cx="4347681" cy="1672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700" b="1" dirty="0"/>
          </a:p>
          <a:p>
            <a:r>
              <a:rPr lang="en-US" sz="2700" b="1" dirty="0"/>
              <a:t>Supervised By:</a:t>
            </a:r>
          </a:p>
          <a:p>
            <a:r>
              <a:rPr lang="en-US" dirty="0"/>
              <a:t>Ms. Farkhanda Qamar</a:t>
            </a:r>
          </a:p>
        </p:txBody>
      </p:sp>
      <p:pic>
        <p:nvPicPr>
          <p:cNvPr id="8" name="Picture 7" descr="C:\Users\UIIT\Downloads\uaar logo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1" y="267128"/>
            <a:ext cx="1852827" cy="144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UIIT\Downloads\uiit log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397" y="34515"/>
            <a:ext cx="2118188" cy="211405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265992" y="6058409"/>
            <a:ext cx="9660017" cy="559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000" b="1" dirty="0">
                <a:solidFill>
                  <a:srgbClr val="F8981C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INSTITUTE OF INFORMATION TECHNOLOGY</a:t>
            </a:r>
            <a:endParaRPr lang="en-US" sz="3000" dirty="0">
              <a:solidFill>
                <a:srgbClr val="F8981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984CBB-7902-A815-01DC-7B04D778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z="1400" b="1" smtClean="0">
                <a:solidFill>
                  <a:schemeClr val="tx1"/>
                </a:solidFill>
              </a:rPr>
              <a:t>1</a:t>
            </a:fld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34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3"/>
            <a:ext cx="10332720" cy="5511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Focuses on long-term project-based collaboration rather than short-term problem reporting or complaint resolution.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Lacks real-time features such as live tracking or updates.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No Role-Based Access Control(RBAC) or performance monitoring for local representatives.</a:t>
            </a:r>
          </a:p>
          <a:p>
            <a:pPr marL="0" indent="0" algn="just">
              <a:buNone/>
            </a:pPr>
            <a:r>
              <a:rPr lang="en-US" b="1" dirty="0"/>
              <a:t>Technologies:</a:t>
            </a:r>
          </a:p>
          <a:p>
            <a:pPr algn="just"/>
            <a:r>
              <a:rPr lang="en-US" dirty="0"/>
              <a:t>Typescript</a:t>
            </a:r>
          </a:p>
          <a:p>
            <a:pPr algn="just"/>
            <a:r>
              <a:rPr lang="en-US" dirty="0"/>
              <a:t>Apollo JS</a:t>
            </a:r>
          </a:p>
          <a:p>
            <a:pPr algn="just"/>
            <a:r>
              <a:rPr lang="en-US" dirty="0"/>
              <a:t>Node JS</a:t>
            </a:r>
          </a:p>
          <a:p>
            <a:pPr algn="just"/>
            <a:r>
              <a:rPr lang="en-US" dirty="0"/>
              <a:t>Nginx</a:t>
            </a:r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9FD04-3B89-C770-47B8-3EB04EC7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0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The </a:t>
            </a:r>
            <a:r>
              <a:rPr lang="en-US" b="1" dirty="0"/>
              <a:t>PM Citizen Portal</a:t>
            </a:r>
            <a:r>
              <a:rPr lang="en-US" dirty="0"/>
              <a:t> is a government-run platform in local landscape designed for citizens to submit complaints and track their resolution by relevant departments.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</a:p>
          <a:p>
            <a:pPr algn="just"/>
            <a:r>
              <a:rPr lang="en-US" dirty="0"/>
              <a:t>Provides a single point for citizens to submit complaints on various issues.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Citizens can track the status of their complaints and receive updates when an issue is resolved.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Integrated with multiple government departments for quick resolution.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PM Citizen Portal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258406-36B8-3BF9-104F-C0D54952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95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3"/>
            <a:ext cx="10332720" cy="551191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Lacks real-time notifications and transparency features like performance dashboards for representatives.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Offers basic reporting but lacks detailed analytics and customizable reports for data-driven decision-making.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Unlike more modern platforms, it does not offer virtual meetups, or survey tools to foster direct communication between citizens and representatives.</a:t>
            </a:r>
          </a:p>
          <a:p>
            <a:pPr marL="0" indent="0" algn="just">
              <a:buNone/>
            </a:pPr>
            <a:r>
              <a:rPr lang="en-US" b="1" dirty="0"/>
              <a:t>Technologies:</a:t>
            </a:r>
          </a:p>
          <a:p>
            <a:pPr algn="just"/>
            <a:r>
              <a:rPr lang="en-US" dirty="0"/>
              <a:t>Bootstrap</a:t>
            </a:r>
          </a:p>
          <a:p>
            <a:pPr algn="just"/>
            <a:r>
              <a:rPr lang="en-US" dirty="0"/>
              <a:t>jQuery</a:t>
            </a:r>
          </a:p>
          <a:p>
            <a:pPr algn="just"/>
            <a:r>
              <a:rPr lang="en-US" dirty="0" err="1"/>
              <a:t>php</a:t>
            </a:r>
            <a:endParaRPr lang="en-US" dirty="0"/>
          </a:p>
          <a:p>
            <a:pPr algn="just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615AA-A641-474B-BF33-2B0382AA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0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While each system offers valuable civic engagement tools, none fully combine the features of real-time tracking, virtual engagement (meetups, surveys), and performance analytics.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FixMyStreet</a:t>
            </a:r>
            <a:r>
              <a:rPr lang="en-US" dirty="0"/>
              <a:t> and </a:t>
            </a:r>
            <a:r>
              <a:rPr lang="en-US" b="1" dirty="0"/>
              <a:t>SeeClickFix</a:t>
            </a:r>
            <a:r>
              <a:rPr lang="en-US" dirty="0"/>
              <a:t> focus on public service infrastructure issues but miss the broader aspects of civic engagement and representative accountability.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Neighbourland</a:t>
            </a:r>
            <a:r>
              <a:rPr lang="en-US" dirty="0"/>
              <a:t> fosters long-term collaboration on public projects but lacks features for addressing immediate concerns or complaints.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PM Citizen Portal</a:t>
            </a:r>
            <a:r>
              <a:rPr lang="en-US" dirty="0"/>
              <a:t> provides a centralized complaint system but misses out on modern features like real-time updates, detailed analytics, and dynamic civic engagement tools.</a:t>
            </a:r>
          </a:p>
          <a:p>
            <a:pPr marL="0" indent="0" algn="just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Conclusion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79CD0A-7C3A-B98F-E785-5CD9F3BA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54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Benchmarking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F2BE2C-2958-41A8-41FB-506B7431B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14506"/>
              </p:ext>
            </p:extLst>
          </p:nvPr>
        </p:nvGraphicFramePr>
        <p:xfrm>
          <a:off x="929640" y="1346085"/>
          <a:ext cx="10332720" cy="54434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8302">
                  <a:extLst>
                    <a:ext uri="{9D8B030D-6E8A-4147-A177-3AD203B41FA5}">
                      <a16:colId xmlns:a16="http://schemas.microsoft.com/office/drawing/2014/main" val="1846051769"/>
                    </a:ext>
                  </a:extLst>
                </a:gridCol>
                <a:gridCol w="1595938">
                  <a:extLst>
                    <a:ext uri="{9D8B030D-6E8A-4147-A177-3AD203B41FA5}">
                      <a16:colId xmlns:a16="http://schemas.microsoft.com/office/drawing/2014/main" val="2195972948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505003229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43625132"/>
                    </a:ext>
                  </a:extLst>
                </a:gridCol>
                <a:gridCol w="1484283">
                  <a:extLst>
                    <a:ext uri="{9D8B030D-6E8A-4147-A177-3AD203B41FA5}">
                      <a16:colId xmlns:a16="http://schemas.microsoft.com/office/drawing/2014/main" val="1501022799"/>
                    </a:ext>
                  </a:extLst>
                </a:gridCol>
                <a:gridCol w="1959957">
                  <a:extLst>
                    <a:ext uri="{9D8B030D-6E8A-4147-A177-3AD203B41FA5}">
                      <a16:colId xmlns:a16="http://schemas.microsoft.com/office/drawing/2014/main" val="582787935"/>
                    </a:ext>
                  </a:extLst>
                </a:gridCol>
              </a:tblGrid>
              <a:tr h="690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Constituency Connect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PM Citizen Portal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FixMyStreet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SeeClickFix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Neighbourland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337449"/>
                  </a:ext>
                </a:extLst>
              </a:tr>
              <a:tr h="690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Complaint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84941"/>
                  </a:ext>
                </a:extLst>
              </a:tr>
              <a:tr h="6901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Complaint Prioritization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8162553"/>
                  </a:ext>
                </a:extLst>
              </a:tr>
              <a:tr h="6829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Virtual Meetups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586111"/>
                  </a:ext>
                </a:extLst>
              </a:tr>
              <a:tr h="3900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552493"/>
                  </a:ext>
                </a:extLst>
              </a:tr>
              <a:tr h="63330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Event Calendar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631091"/>
                  </a:ext>
                </a:extLst>
              </a:tr>
              <a:tr h="90866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Multi Language Support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529050"/>
                  </a:ext>
                </a:extLst>
              </a:tr>
              <a:tr h="690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Performance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4269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E0C14-DD33-4637-9F60-F37A0079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7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73FED-4032-EFED-0370-F2D4BEA9A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75DE-89A9-AAB2-64C1-435E11EDA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F67F-88B2-6927-3F77-004124C83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6072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Although various complaint management systems exist, significant gaps remain in effectively connecting constituents with their representatives. Current communication channels often lack real-time interaction, causing delays in complaint resolution and weakening civic engagement. This results in slow problem resolution, reduced accountability, and a growing disconnect between representatives and the public. Citizens struggle to file complaints, track progress, or receive timely responses, highlighting the need for a unified solution that improves communication, transparency, and governance.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7D8B8F-6CF6-89E6-E62E-72D3BA38627E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2DDE3-6FF8-71AE-7876-F974FD7C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9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D0FA2-EB0B-8CC5-BBE9-3400724D6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04E2-0ACE-4F1C-6AC3-1D26D6187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5F6E-32B8-CF16-3210-DB1C0B02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Constituency Connect </a:t>
            </a:r>
            <a:r>
              <a:rPr lang="en-US" dirty="0"/>
              <a:t>bridges communication gaps between constituents and elected representatives by:</a:t>
            </a:r>
          </a:p>
          <a:p>
            <a:pPr algn="just"/>
            <a:r>
              <a:rPr lang="en-US" dirty="0"/>
              <a:t>Enabling constituents to submit complaints, track progress, and interact with representatives and departments.</a:t>
            </a:r>
          </a:p>
          <a:p>
            <a:pPr algn="just"/>
            <a:r>
              <a:rPr lang="en-US" dirty="0"/>
              <a:t>Providing multiple communication channels, such as virtual meetings, surveys, and complaint tracking.</a:t>
            </a:r>
          </a:p>
          <a:p>
            <a:pPr algn="just"/>
            <a:r>
              <a:rPr lang="en-US" dirty="0"/>
              <a:t>Including features like real-time notifications, performance tracking, and multi-language support.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5E0633-C581-81EC-7F45-AC069A315E6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3795DC9-653B-3C37-82BD-524652F09B48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Problem Solution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8B0A2FE-A5A1-309C-FA65-4FB81E0B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9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Proposed Solution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Model Diagram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94FC28-60E3-A6DF-0D47-F0FF42DA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17</a:t>
            </a:fld>
            <a:endParaRPr lang="en-US"/>
          </a:p>
        </p:txBody>
      </p:sp>
      <p:pic>
        <p:nvPicPr>
          <p:cNvPr id="7" name="Content Placeholder 6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E157D00D-6B2C-6CBB-D958-B83F900F4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29" y="1825624"/>
            <a:ext cx="6560341" cy="5032376"/>
          </a:xfrm>
        </p:spPr>
      </p:pic>
    </p:spTree>
    <p:extLst>
      <p:ext uri="{BB962C8B-B14F-4D97-AF65-F5344CB8AC3E}">
        <p14:creationId xmlns:p14="http://schemas.microsoft.com/office/powerpoint/2010/main" val="361970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EC1B0-EF2B-6606-9D22-204D78FC1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865F-7ED9-7624-E4DC-1F17B8B4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7654-D9C1-6818-7B23-FEAC477C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6072"/>
            <a:ext cx="10332720" cy="48678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Focus on complaint submission, tracking, and resolution.</a:t>
            </a:r>
          </a:p>
          <a:p>
            <a:pPr algn="just"/>
            <a:r>
              <a:rPr lang="en-US" dirty="0"/>
              <a:t>Supports virtual meetups and performance monitoring of representatives.</a:t>
            </a:r>
          </a:p>
          <a:p>
            <a:pPr algn="just"/>
            <a:r>
              <a:rPr lang="en-US" dirty="0"/>
              <a:t>Caters to multiple user roles: constituents, representatives, assistants, and department officials.</a:t>
            </a:r>
          </a:p>
          <a:p>
            <a:pPr algn="just"/>
            <a:r>
              <a:rPr lang="en-US" dirty="0"/>
              <a:t>Provides a bilingual interface (English and Urdu).</a:t>
            </a:r>
          </a:p>
          <a:p>
            <a:pPr algn="just"/>
            <a:r>
              <a:rPr lang="en-US" dirty="0"/>
              <a:t>Excludes features like external application integration and general-purpose community forums.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9E835C-0C22-4CE6-2F21-0EF03C06353F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257E4-CB6B-D5FA-774C-1B4659CA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71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Tools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CC21A0-2438-C164-7D0B-B65D46E7B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9640" y="2091670"/>
            <a:ext cx="1033272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 Studio Code(VS Code):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Lightweight code editor with extensions.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Figma: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Design tool for collaborative UI/UX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Miro: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</a:t>
            </a:r>
            <a:r>
              <a:rPr lang="en-US" altLang="en-US" dirty="0"/>
              <a:t>C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ollaborative whiteboard platform for mind mapping.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Draw.io: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Diagramming tool for flowcharts and architecture.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Adobe Illustrator:</a:t>
            </a:r>
            <a:b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Vector graphics editor for designs.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8A3329-BADE-3B63-48F0-A82F2D0F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91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Introduction</a:t>
            </a:r>
          </a:p>
          <a:p>
            <a:pPr algn="just"/>
            <a:r>
              <a:rPr lang="en-US" dirty="0"/>
              <a:t>Literature Review</a:t>
            </a:r>
          </a:p>
          <a:p>
            <a:pPr algn="just"/>
            <a:r>
              <a:rPr lang="en-US" dirty="0"/>
              <a:t>Benchmarking</a:t>
            </a:r>
          </a:p>
          <a:p>
            <a:pPr algn="just"/>
            <a:r>
              <a:rPr lang="en-US" dirty="0"/>
              <a:t>Problem Statement</a:t>
            </a:r>
          </a:p>
          <a:p>
            <a:pPr algn="just"/>
            <a:r>
              <a:rPr lang="en-US" dirty="0"/>
              <a:t>Proposed Model/Solution</a:t>
            </a:r>
          </a:p>
          <a:p>
            <a:pPr algn="just"/>
            <a:r>
              <a:rPr lang="en-US" dirty="0"/>
              <a:t>Scope</a:t>
            </a:r>
          </a:p>
          <a:p>
            <a:pPr algn="just"/>
            <a:r>
              <a:rPr lang="en-US" dirty="0"/>
              <a:t>Tools and Technologies</a:t>
            </a:r>
          </a:p>
          <a:p>
            <a:pPr algn="just"/>
            <a:r>
              <a:rPr lang="en-US" dirty="0"/>
              <a:t>Final Outcome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ED5A6-AF8A-1361-3104-7396EF0F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Frontend Technologies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410373-2BEE-E5A8-B72A-D0F3DB8B5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646348"/>
              </p:ext>
            </p:extLst>
          </p:nvPr>
        </p:nvGraphicFramePr>
        <p:xfrm>
          <a:off x="929640" y="2109134"/>
          <a:ext cx="10332720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15918566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211346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HTML5</a:t>
                      </a:r>
                      <a:endParaRPr lang="en-US" sz="3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React 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29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CSS3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Redux Toolkit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48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Tailwind 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Material 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634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Bootstrap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React Hook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52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TanStack Query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01116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590FB48-470E-0EC3-1487-5C8457ED9D1D}"/>
              </a:ext>
            </a:extLst>
          </p:cNvPr>
          <p:cNvSpPr txBox="1">
            <a:spLocks/>
          </p:cNvSpPr>
          <p:nvPr/>
        </p:nvSpPr>
        <p:spPr>
          <a:xfrm>
            <a:off x="929640" y="4539985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Backend Technologies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CE0A60-0211-1A2F-7439-6C2A1F7FB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56279"/>
              </p:ext>
            </p:extLst>
          </p:nvPr>
        </p:nvGraphicFramePr>
        <p:xfrm>
          <a:off x="929640" y="5499068"/>
          <a:ext cx="103327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2451291361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71425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Node JS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Express 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029020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DD7FF33-51B4-E7AB-EC74-23D96F47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26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Database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1A33728-9637-DBE7-6131-5A7FEE96FB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804648"/>
              </p:ext>
            </p:extLst>
          </p:nvPr>
        </p:nvGraphicFramePr>
        <p:xfrm>
          <a:off x="929640" y="2036843"/>
          <a:ext cx="103327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1331891827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3628667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Mongoose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00663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CF411AE-77B1-671F-4952-F0D3958ACB32}"/>
              </a:ext>
            </a:extLst>
          </p:cNvPr>
          <p:cNvSpPr txBox="1">
            <a:spLocks/>
          </p:cNvSpPr>
          <p:nvPr/>
        </p:nvSpPr>
        <p:spPr>
          <a:xfrm>
            <a:off x="929640" y="3697989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Authentication and Authorization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560694-58E8-30CB-F9B7-AA0FB6521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749177"/>
              </p:ext>
            </p:extLst>
          </p:nvPr>
        </p:nvGraphicFramePr>
        <p:xfrm>
          <a:off x="929640" y="4591685"/>
          <a:ext cx="1033272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6360">
                  <a:extLst>
                    <a:ext uri="{9D8B030D-6E8A-4147-A177-3AD203B41FA5}">
                      <a16:colId xmlns:a16="http://schemas.microsoft.com/office/drawing/2014/main" val="2453894290"/>
                    </a:ext>
                  </a:extLst>
                </a:gridCol>
                <a:gridCol w="5166360">
                  <a:extLst>
                    <a:ext uri="{9D8B030D-6E8A-4147-A177-3AD203B41FA5}">
                      <a16:colId xmlns:a16="http://schemas.microsoft.com/office/drawing/2014/main" val="322910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0" dirty="0"/>
                        <a:t>Clerk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endParaRPr lang="en-US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60527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21C84A5-791A-F1D4-66D6-C5D518F2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F5A70-39D1-E595-CD2C-2590E7454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1DBA-E6FF-4527-4967-23458A52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119F-9BBB-EA62-3C5A-F1E29CF1D0C9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D7941DAA-BCFA-0141-A661-7AA3D2E4588E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Stack Overflow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BE903-4915-17DF-CF9C-1CA39785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2121834"/>
            <a:ext cx="10332721" cy="3953081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AF0444-2315-0C9C-1BB6-896A7CF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04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C1284-1D03-D595-6AAE-B3DCCDD7C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54C7-CAC4-5633-210F-99B1942F3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85D1A8-9A90-BB9F-273E-A8416534E23B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1687ACA-D7C8-0B75-B09C-ADE4ACC88606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Stack Overflow Survey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9F58A-7C3F-5AE7-D04B-AA2888941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2116488"/>
            <a:ext cx="10332720" cy="406841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B47AA-E40C-F43E-715A-8E0B0C99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44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A19E2-3517-6463-F8BD-AEABC2F67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06E8-D19A-78C0-F62C-D55BDE24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Tools and Technologies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E37E41-66D5-E295-BA0E-ACAA534E74F7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838980E8-D34B-91A6-FCBB-2E4EDC644143}"/>
              </a:ext>
            </a:extLst>
          </p:cNvPr>
          <p:cNvSpPr txBox="1">
            <a:spLocks/>
          </p:cNvSpPr>
          <p:nvPr/>
        </p:nvSpPr>
        <p:spPr>
          <a:xfrm>
            <a:off x="929640" y="130538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Stack Overflow 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021C4-FC89-F3DD-A062-0150BA7B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1" y="2117518"/>
            <a:ext cx="10332720" cy="406738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0CE06D-EB4C-3165-187A-3D762124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23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91D3E-6517-31EA-AB98-54BDE15A7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B612-0FDF-6277-7523-B6713DFB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Final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9E6C5-3EA1-799B-7342-5940E4C2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6072"/>
            <a:ext cx="10332720" cy="48678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Streamlines communication between constituents and elected representatives.</a:t>
            </a:r>
          </a:p>
          <a:p>
            <a:pPr algn="just"/>
            <a:r>
              <a:rPr lang="en-US" dirty="0"/>
              <a:t>Facilitates real-time interactions, complaint submission, and tracking.</a:t>
            </a:r>
          </a:p>
          <a:p>
            <a:pPr algn="just"/>
            <a:r>
              <a:rPr lang="en-US" dirty="0"/>
              <a:t>Provides transparent monitoring of representatives' performance. </a:t>
            </a:r>
          </a:p>
          <a:p>
            <a:pPr algn="just"/>
            <a:r>
              <a:rPr lang="en-US" dirty="0"/>
              <a:t>Promotes transparency and accountability through real-time notifications.</a:t>
            </a:r>
          </a:p>
          <a:p>
            <a:pPr algn="just"/>
            <a:r>
              <a:rPr lang="en-US" dirty="0"/>
              <a:t>Encourages meaningful civic engagement by addressing communication gaps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7FE32-B4AF-1ED2-DA1E-E3875BB8906D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51673-8C8B-CC7D-B963-C84CB2AD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83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17E88-2BA7-19C0-D7C7-65A10C27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89A0-E7E6-7B36-E112-61028A6E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6CD5D-2F25-4E34-A8EE-A51CE4BC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06072"/>
            <a:ext cx="10332720" cy="4867834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2"/>
              </a:rPr>
              <a:t>https://www.fixmystreet.com/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3"/>
              </a:rPr>
              <a:t>https://seeclickfix.com/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4"/>
              </a:rPr>
              <a:t>https://neighborland.com/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5"/>
              </a:rPr>
              <a:t>https://web.citizenportal.gov.pk/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6"/>
              </a:rPr>
              <a:t>https://www.wikipedia.org/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>
                <a:hlinkClick r:id="rId7"/>
              </a:rPr>
              <a:t>https://survey.stackoverflow.co/2024/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17DA16-74ED-D978-B12E-3E18B981D11E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4DC48-410D-DADF-D496-22B210B1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37" y="2257425"/>
            <a:ext cx="4733925" cy="234315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89062-2EA7-7043-C8C8-08813EC9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z="1400" b="1" smtClean="0">
                <a:solidFill>
                  <a:schemeClr val="tx1"/>
                </a:solidFill>
              </a:rPr>
              <a:t>27</a:t>
            </a:fld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72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5"/>
            <a:ext cx="10332720" cy="2701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Constituency Connect is a web-based application designed to improve communication between constituents (citizens) and their elected representatives.</a:t>
            </a:r>
          </a:p>
          <a:p>
            <a:pPr algn="just"/>
            <a:r>
              <a:rPr lang="en-US" dirty="0"/>
              <a:t>The platform enables users to report complaints, participate in surveys, track performance, and engage with representatives through real-time updates and virtual meetups.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5E65B9-5C72-B453-20CA-2F0511A73FD6}"/>
              </a:ext>
            </a:extLst>
          </p:cNvPr>
          <p:cNvSpPr txBox="1">
            <a:spLocks/>
          </p:cNvSpPr>
          <p:nvPr/>
        </p:nvSpPr>
        <p:spPr>
          <a:xfrm>
            <a:off x="929639" y="4631483"/>
            <a:ext cx="10332720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Provide a seamless, transparent, and efficient channel for citizens to voice their concerns, track issues, and hold representatives accountable for actions and resolutions.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FFCC61-5DC3-8DFB-FA08-74CB9D7C9781}"/>
              </a:ext>
            </a:extLst>
          </p:cNvPr>
          <p:cNvSpPr txBox="1">
            <a:spLocks/>
          </p:cNvSpPr>
          <p:nvPr/>
        </p:nvSpPr>
        <p:spPr>
          <a:xfrm>
            <a:off x="838199" y="3836964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Core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8981C"/>
                </a:solidFill>
              </a:rPr>
              <a:t>Idea</a:t>
            </a:r>
            <a:endParaRPr lang="en-US" sz="36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E8A62C-2F22-16D8-FD33-F443855A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2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Complaint Reporting: Allows users to file complaints and track progress.</a:t>
            </a:r>
          </a:p>
          <a:p>
            <a:pPr algn="just"/>
            <a:r>
              <a:rPr lang="en-US" dirty="0"/>
              <a:t>Performance Tracking: Track the performance of representatives with data visualizations.</a:t>
            </a:r>
          </a:p>
          <a:p>
            <a:pPr algn="just"/>
            <a:r>
              <a:rPr lang="en-US" dirty="0"/>
              <a:t>Real-Time Updates: Stay informed with live updates on complaint statuses, event notifications, etc.</a:t>
            </a:r>
          </a:p>
          <a:p>
            <a:pPr algn="just"/>
            <a:r>
              <a:rPr lang="en-US" dirty="0"/>
              <a:t>Virtual Meetups: Enable citizens to engage in video conferencing sessions with representatives.</a:t>
            </a:r>
          </a:p>
          <a:p>
            <a:pPr algn="just"/>
            <a:r>
              <a:rPr lang="en-US" dirty="0"/>
              <a:t>Surveys and Polls: Gather feedback on public issues through interactive surveys and polls.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838200" y="1150051"/>
            <a:ext cx="1051560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Key Features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4061B9-A7AA-4A09-7456-E8EC9FDB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FixMyStreet</a:t>
            </a:r>
            <a:r>
              <a:rPr lang="en-US" dirty="0"/>
              <a:t> is a web-based platform that allows citizens to report public service issues (potholes, streetlights, etc.) directly to local authorities, improving local governance and transparency.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Location-based reporting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Reports are visible to everyone, encouraging public accountability.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Easy-to-use interface for submitting complaints.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Many local authorities integrate FixMyStreet into their internal systems, allowing for automated workflows and streamlined complaint handling.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FixMyStreet: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01D0F6-FC37-A84C-9AC5-4D84C969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4"/>
            <a:ext cx="10332720" cy="55119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Focus mainly on infrastructure problems, missing broader community engagement features like surveys or virtual meetups.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Does not offer real-time updates and performance tracking for representatives.</a:t>
            </a:r>
          </a:p>
          <a:p>
            <a:pPr marL="0" indent="0" algn="just">
              <a:buNone/>
            </a:pPr>
            <a:r>
              <a:rPr lang="en-US" b="1" dirty="0"/>
              <a:t>Technologies:</a:t>
            </a:r>
          </a:p>
          <a:p>
            <a:pPr algn="just"/>
            <a:r>
              <a:rPr lang="en-US" dirty="0"/>
              <a:t>jQuery</a:t>
            </a:r>
          </a:p>
          <a:p>
            <a:pPr algn="just"/>
            <a:r>
              <a:rPr lang="en-US" dirty="0" err="1"/>
              <a:t>RequireJS</a:t>
            </a:r>
            <a:endParaRPr lang="en-US" dirty="0"/>
          </a:p>
          <a:p>
            <a:pPr algn="just"/>
            <a:r>
              <a:rPr lang="en-US" dirty="0"/>
              <a:t>Nginx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00BD4-4303-E7A6-C54C-620BE6426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0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SeeClickFix</a:t>
            </a:r>
            <a:r>
              <a:rPr lang="en-US" dirty="0"/>
              <a:t> is a platform that allows citizens to report non-emergency issues in their neighborhoods and engage with local governments for resolution.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Mobile and Web App for easy access and issue reporting.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Direct interaction between citizens and officials, allowing users to receive feedback on the progress of their complaints.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Map-based tracking of problems.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SeeClickFix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57B1F4-C6BC-BE09-96C3-3705D2302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346083"/>
            <a:ext cx="10332720" cy="55119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Shortcomings: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Primarily focuses on physical infrastructure issues rather than broader civic engagement.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Lacks features for virtual engagement (like virtual meetups/surveys).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Limited feedback mechanisms for performance tracking</a:t>
            </a:r>
          </a:p>
          <a:p>
            <a:pPr marL="0" indent="0" algn="just">
              <a:buNone/>
            </a:pPr>
            <a:r>
              <a:rPr lang="en-US" b="1" dirty="0"/>
              <a:t>Technologies:</a:t>
            </a:r>
          </a:p>
          <a:p>
            <a:pPr algn="just"/>
            <a:r>
              <a:rPr lang="en-US" dirty="0"/>
              <a:t>Bootstrap</a:t>
            </a:r>
          </a:p>
          <a:p>
            <a:pPr algn="just"/>
            <a:r>
              <a:rPr lang="en-US" dirty="0"/>
              <a:t>jQuery</a:t>
            </a:r>
          </a:p>
          <a:p>
            <a:pPr algn="just"/>
            <a:r>
              <a:rPr lang="en-US" dirty="0"/>
              <a:t>Ruby on Rails</a:t>
            </a:r>
          </a:p>
          <a:p>
            <a:pPr algn="just"/>
            <a:r>
              <a:rPr lang="en-US" dirty="0"/>
              <a:t>Nginx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5AE4B-2C79-E6C7-A064-E4967B1B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86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59"/>
          </a:xfrm>
        </p:spPr>
        <p:txBody>
          <a:bodyPr/>
          <a:lstStyle/>
          <a:p>
            <a:r>
              <a:rPr lang="en-US" b="1" dirty="0">
                <a:solidFill>
                  <a:srgbClr val="36ABF3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40" y="1990166"/>
            <a:ext cx="10332720" cy="4867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Neighbourland</a:t>
            </a:r>
            <a:r>
              <a:rPr lang="en-US" dirty="0"/>
              <a:t> is a civic engagement tool that empowers residents to collaborate on ideas for improving public spaces and local governance.</a:t>
            </a:r>
          </a:p>
          <a:p>
            <a:pPr marL="0" indent="0" algn="just">
              <a:buNone/>
            </a:pPr>
            <a:r>
              <a:rPr lang="en-US" b="1" dirty="0"/>
              <a:t>Features: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Citizens can propose and discuss ideas to improve their neighborhoods, helping to shape government projects and decisions.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Surveys and polls for gathering community opinions.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Focuses on community-driven projects, allowing citizens to follow the progress of initiatives they care about.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4D56EA-8905-CAFF-FA8B-91B461D57C36}"/>
              </a:ext>
            </a:extLst>
          </p:cNvPr>
          <p:cNvCxnSpPr>
            <a:cxnSpLocks/>
          </p:cNvCxnSpPr>
          <p:nvPr/>
        </p:nvCxnSpPr>
        <p:spPr>
          <a:xfrm>
            <a:off x="929640" y="1237129"/>
            <a:ext cx="103327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ED9CE21-68A5-DE6F-C9B3-F22A1957B184}"/>
              </a:ext>
            </a:extLst>
          </p:cNvPr>
          <p:cNvSpPr txBox="1">
            <a:spLocks/>
          </p:cNvSpPr>
          <p:nvPr/>
        </p:nvSpPr>
        <p:spPr>
          <a:xfrm>
            <a:off x="929640" y="1150051"/>
            <a:ext cx="10332720" cy="959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F8981C"/>
                </a:solidFill>
              </a:rPr>
              <a:t>Neighbourland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906E69-0A3C-B9A3-85EA-7C61C411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0B155-6E1C-4814-99CE-AE4605F3A3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73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1274</Words>
  <Application>Microsoft Office PowerPoint</Application>
  <PresentationFormat>Widescreen</PresentationFormat>
  <Paragraphs>244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Bahnschrift SemiBold</vt:lpstr>
      <vt:lpstr>Calibri</vt:lpstr>
      <vt:lpstr>Calibri Light</vt:lpstr>
      <vt:lpstr>Office Theme</vt:lpstr>
      <vt:lpstr>Constituency Connect</vt:lpstr>
      <vt:lpstr>Table of Contents</vt:lpstr>
      <vt:lpstr>Introduction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Benchmarking</vt:lpstr>
      <vt:lpstr>Problem Statement</vt:lpstr>
      <vt:lpstr>Proposed Solution</vt:lpstr>
      <vt:lpstr>Proposed Solution</vt:lpstr>
      <vt:lpstr>Scope</vt:lpstr>
      <vt:lpstr>Tools and Technologies</vt:lpstr>
      <vt:lpstr>Tools and Technologies</vt:lpstr>
      <vt:lpstr>Tools and Technologies</vt:lpstr>
      <vt:lpstr>Tools and Technologies</vt:lpstr>
      <vt:lpstr>Tools and Technologies</vt:lpstr>
      <vt:lpstr>Tools and Technologies</vt:lpstr>
      <vt:lpstr>Final Outcome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</dc:title>
  <dc:creator>Muhammad Habib</dc:creator>
  <cp:lastModifiedBy>21-arid-737</cp:lastModifiedBy>
  <cp:revision>163</cp:revision>
  <dcterms:created xsi:type="dcterms:W3CDTF">2023-09-14T10:20:42Z</dcterms:created>
  <dcterms:modified xsi:type="dcterms:W3CDTF">2024-10-17T05:30:32Z</dcterms:modified>
</cp:coreProperties>
</file>