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59" r:id="rId3"/>
    <p:sldId id="260" r:id="rId4"/>
    <p:sldId id="270" r:id="rId5"/>
    <p:sldId id="272" r:id="rId6"/>
    <p:sldId id="263" r:id="rId7"/>
    <p:sldId id="273" r:id="rId8"/>
    <p:sldId id="274" r:id="rId9"/>
    <p:sldId id="276" r:id="rId10"/>
    <p:sldId id="277" r:id="rId11"/>
    <p:sldId id="278" r:id="rId12"/>
    <p:sldId id="281" r:id="rId13"/>
    <p:sldId id="280" r:id="rId14"/>
    <p:sldId id="279" r:id="rId15"/>
    <p:sldId id="282" r:id="rId16"/>
    <p:sldId id="264" r:id="rId17"/>
    <p:sldId id="283" r:id="rId18"/>
    <p:sldId id="265" r:id="rId19"/>
    <p:sldId id="288" r:id="rId20"/>
    <p:sldId id="262" r:id="rId21"/>
    <p:sldId id="289" r:id="rId22"/>
    <p:sldId id="290" r:id="rId23"/>
    <p:sldId id="266" r:id="rId24"/>
    <p:sldId id="292" r:id="rId25"/>
    <p:sldId id="267" r:id="rId26"/>
    <p:sldId id="284" r:id="rId27"/>
    <p:sldId id="287" r:id="rId28"/>
    <p:sldId id="286" r:id="rId29"/>
    <p:sldId id="268" r:id="rId30"/>
    <p:sldId id="293" r:id="rId31"/>
    <p:sldId id="261"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BF3"/>
    <a:srgbClr val="F898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6ACE9-C9FC-4287-B6B2-A985566C0C1D}"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1591C-8B9F-454A-AEBF-720C7958788B}" type="slidenum">
              <a:rPr lang="en-US" smtClean="0"/>
              <a:t>‹#›</a:t>
            </a:fld>
            <a:endParaRPr lang="en-US"/>
          </a:p>
        </p:txBody>
      </p:sp>
    </p:spTree>
    <p:extLst>
      <p:ext uri="{BB962C8B-B14F-4D97-AF65-F5344CB8AC3E}">
        <p14:creationId xmlns:p14="http://schemas.microsoft.com/office/powerpoint/2010/main" val="2028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1591C-8B9F-454A-AEBF-720C7958788B}" type="slidenum">
              <a:rPr lang="en-US" smtClean="0"/>
              <a:t>6</a:t>
            </a:fld>
            <a:endParaRPr lang="en-US"/>
          </a:p>
        </p:txBody>
      </p:sp>
    </p:spTree>
    <p:extLst>
      <p:ext uri="{BB962C8B-B14F-4D97-AF65-F5344CB8AC3E}">
        <p14:creationId xmlns:p14="http://schemas.microsoft.com/office/powerpoint/2010/main" val="656494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1591C-8B9F-454A-AEBF-720C7958788B}" type="slidenum">
              <a:rPr lang="en-US" smtClean="0"/>
              <a:t>17</a:t>
            </a:fld>
            <a:endParaRPr lang="en-US"/>
          </a:p>
        </p:txBody>
      </p:sp>
    </p:spTree>
    <p:extLst>
      <p:ext uri="{BB962C8B-B14F-4D97-AF65-F5344CB8AC3E}">
        <p14:creationId xmlns:p14="http://schemas.microsoft.com/office/powerpoint/2010/main" val="63456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5A5E6E-0E5C-41E1-A40C-15B94255FA1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333646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A5E6E-0E5C-41E1-A40C-15B94255FA1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23751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A5E6E-0E5C-41E1-A40C-15B94255FA1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183223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A5E6E-0E5C-41E1-A40C-15B94255FA1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371333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5A5E6E-0E5C-41E1-A40C-15B94255FA1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151676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5A5E6E-0E5C-41E1-A40C-15B94255FA15}"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23655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5A5E6E-0E5C-41E1-A40C-15B94255FA15}"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02661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5A5E6E-0E5C-41E1-A40C-15B94255FA15}"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370548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A5E6E-0E5C-41E1-A40C-15B94255FA15}"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61957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5A5E6E-0E5C-41E1-A40C-15B94255FA15}"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119693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5A5E6E-0E5C-41E1-A40C-15B94255FA15}"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98800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A5E6E-0E5C-41E1-A40C-15B94255FA15}" type="datetimeFigureOut">
              <a:rPr lang="en-US" smtClean="0"/>
              <a:t>9/29/2024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B155-6E1C-4814-99CE-AE4605F3A38C}" type="slidenum">
              <a:rPr lang="en-US" smtClean="0"/>
              <a:t>‹#›</a:t>
            </a:fld>
            <a:endParaRPr lang="en-US"/>
          </a:p>
        </p:txBody>
      </p:sp>
    </p:spTree>
    <p:extLst>
      <p:ext uri="{BB962C8B-B14F-4D97-AF65-F5344CB8AC3E}">
        <p14:creationId xmlns:p14="http://schemas.microsoft.com/office/powerpoint/2010/main" val="276922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16/j.aeue.2016.02.005" TargetMode="External"/><Relationship Id="rId2" Type="http://schemas.openxmlformats.org/officeDocument/2006/relationships/hyperlink" Target="http://www.deeplearning.a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0342"/>
            <a:ext cx="9144000" cy="1330575"/>
          </a:xfrm>
        </p:spPr>
        <p:txBody>
          <a:bodyPr/>
          <a:lstStyle/>
          <a:p>
            <a:r>
              <a:rPr lang="en-US" b="1" dirty="0">
                <a:solidFill>
                  <a:srgbClr val="36ABF3"/>
                </a:solidFill>
              </a:rPr>
              <a:t>Constituency Connect</a:t>
            </a:r>
          </a:p>
        </p:txBody>
      </p:sp>
      <p:sp>
        <p:nvSpPr>
          <p:cNvPr id="3" name="Subtitle 2"/>
          <p:cNvSpPr>
            <a:spLocks noGrp="1"/>
          </p:cNvSpPr>
          <p:nvPr>
            <p:ph type="subTitle" idx="1"/>
          </p:nvPr>
        </p:nvSpPr>
        <p:spPr>
          <a:xfrm>
            <a:off x="1246598" y="3213912"/>
            <a:ext cx="5359685" cy="1931542"/>
          </a:xfrm>
        </p:spPr>
        <p:txBody>
          <a:bodyPr>
            <a:normAutofit fontScale="92500" lnSpcReduction="20000"/>
          </a:bodyPr>
          <a:lstStyle/>
          <a:p>
            <a:endParaRPr lang="en-US" sz="2700" b="1" dirty="0"/>
          </a:p>
          <a:p>
            <a:r>
              <a:rPr lang="en-US" sz="2700" b="1" dirty="0"/>
              <a:t>Group Members:</a:t>
            </a:r>
          </a:p>
          <a:p>
            <a:r>
              <a:rPr lang="en-US" dirty="0"/>
              <a:t>Muhammad Ahsan  	21-ARID-737</a:t>
            </a:r>
          </a:p>
          <a:p>
            <a:r>
              <a:rPr lang="en-US" dirty="0"/>
              <a:t>Haseeb Ur Rehman  	21-ARID-715</a:t>
            </a:r>
          </a:p>
          <a:p>
            <a:r>
              <a:rPr lang="en-US" dirty="0"/>
              <a:t>Huzaifa Bin Shahzad  	21-ARID-719</a:t>
            </a:r>
          </a:p>
          <a:p>
            <a:endParaRPr lang="en-US" dirty="0"/>
          </a:p>
        </p:txBody>
      </p:sp>
      <p:sp>
        <p:nvSpPr>
          <p:cNvPr id="4" name="Subtitle 2"/>
          <p:cNvSpPr txBox="1">
            <a:spLocks/>
          </p:cNvSpPr>
          <p:nvPr/>
        </p:nvSpPr>
        <p:spPr>
          <a:xfrm>
            <a:off x="7181635" y="3472665"/>
            <a:ext cx="4347681" cy="16727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700" b="1" dirty="0"/>
          </a:p>
          <a:p>
            <a:r>
              <a:rPr lang="en-US" sz="2700" b="1" dirty="0"/>
              <a:t>Supervised By:</a:t>
            </a:r>
          </a:p>
          <a:p>
            <a:r>
              <a:rPr lang="en-US" dirty="0"/>
              <a:t>Ms. Farkhanda Qamar</a:t>
            </a:r>
          </a:p>
        </p:txBody>
      </p:sp>
      <p:pic>
        <p:nvPicPr>
          <p:cNvPr id="8" name="Picture 7" descr="C:\Users\UIIT\Downloads\uaar logo.png"/>
          <p:cNvPicPr/>
          <p:nvPr/>
        </p:nvPicPr>
        <p:blipFill>
          <a:blip r:embed="rId2">
            <a:extLst>
              <a:ext uri="{28A0092B-C50C-407E-A947-70E740481C1C}">
                <a14:useLocalDpi xmlns:a14="http://schemas.microsoft.com/office/drawing/2010/main" val="0"/>
              </a:ext>
            </a:extLst>
          </a:blip>
          <a:srcRect/>
          <a:stretch>
            <a:fillRect/>
          </a:stretch>
        </p:blipFill>
        <p:spPr bwMode="auto">
          <a:xfrm>
            <a:off x="297951" y="267128"/>
            <a:ext cx="1852827" cy="1448026"/>
          </a:xfrm>
          <a:prstGeom prst="rect">
            <a:avLst/>
          </a:prstGeom>
          <a:noFill/>
          <a:ln>
            <a:noFill/>
          </a:ln>
        </p:spPr>
      </p:pic>
      <p:pic>
        <p:nvPicPr>
          <p:cNvPr id="9" name="Picture 8" descr="C:\Users\UIIT\Downloads\uiit 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8397" y="34515"/>
            <a:ext cx="2118188" cy="2114051"/>
          </a:xfrm>
          <a:prstGeom prst="rect">
            <a:avLst/>
          </a:prstGeom>
          <a:noFill/>
          <a:ln>
            <a:noFill/>
          </a:ln>
        </p:spPr>
      </p:pic>
      <p:sp>
        <p:nvSpPr>
          <p:cNvPr id="6" name="Rectangle 5"/>
          <p:cNvSpPr/>
          <p:nvPr/>
        </p:nvSpPr>
        <p:spPr>
          <a:xfrm>
            <a:off x="1265992" y="6058409"/>
            <a:ext cx="9660017" cy="559705"/>
          </a:xfrm>
          <a:prstGeom prst="rect">
            <a:avLst/>
          </a:prstGeom>
        </p:spPr>
        <p:txBody>
          <a:bodyPr wrap="none">
            <a:spAutoFit/>
          </a:bodyPr>
          <a:lstStyle/>
          <a:p>
            <a:pPr algn="ctr">
              <a:lnSpc>
                <a:spcPct val="107000"/>
              </a:lnSpc>
              <a:spcAft>
                <a:spcPts val="800"/>
              </a:spcAft>
            </a:pPr>
            <a:r>
              <a:rPr lang="en-US" sz="3000" b="1" dirty="0">
                <a:solidFill>
                  <a:srgbClr val="F8981C"/>
                </a:solidFill>
                <a:latin typeface="Bahnschrift SemiBold" panose="020B0502040204020203" pitchFamily="34" charset="0"/>
                <a:ea typeface="Calibri" panose="020F0502020204030204" pitchFamily="34" charset="0"/>
                <a:cs typeface="Times New Roman" panose="02020603050405020304" pitchFamily="18" charset="0"/>
              </a:rPr>
              <a:t>UNIVERSITY INSTITUTE OF INFORMATION TECHNOLOGY</a:t>
            </a:r>
            <a:endParaRPr lang="en-US" sz="3000" dirty="0">
              <a:solidFill>
                <a:srgbClr val="F8981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34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3"/>
            <a:ext cx="10332720" cy="5511915"/>
          </a:xfrm>
        </p:spPr>
        <p:txBody>
          <a:bodyPr>
            <a:normAutofit/>
          </a:bodyPr>
          <a:lstStyle/>
          <a:p>
            <a:pPr marL="0" indent="0">
              <a:buNone/>
            </a:pPr>
            <a:r>
              <a:rPr lang="en-US" b="1" dirty="0"/>
              <a:t>Shortcomings:</a:t>
            </a:r>
            <a:endParaRPr lang="en-US" dirty="0"/>
          </a:p>
          <a:p>
            <a:pPr>
              <a:buFont typeface="Arial" panose="020B0604020202020204" pitchFamily="34" charset="0"/>
              <a:buChar char="•"/>
            </a:pPr>
            <a:r>
              <a:rPr lang="en-US" dirty="0"/>
              <a:t>Primarily focuses on physical infrastructure issues rather than broader civic engagement.</a:t>
            </a:r>
          </a:p>
          <a:p>
            <a:pPr>
              <a:buFont typeface="Arial" panose="020B0604020202020204" pitchFamily="34" charset="0"/>
              <a:buChar char="•"/>
            </a:pPr>
            <a:r>
              <a:rPr lang="en-US" dirty="0"/>
              <a:t>Lacks features for virtual engagement (like virtual meetup / surveys).</a:t>
            </a:r>
          </a:p>
          <a:p>
            <a:pPr>
              <a:buFont typeface="Arial" panose="020B0604020202020204" pitchFamily="34" charset="0"/>
              <a:buChar char="•"/>
            </a:pPr>
            <a:r>
              <a:rPr lang="en-US" dirty="0"/>
              <a:t>Limited feedback mechanisms for performance tracking</a:t>
            </a:r>
          </a:p>
          <a:p>
            <a:pPr marL="0" indent="0">
              <a:buNone/>
            </a:pPr>
            <a:r>
              <a:rPr lang="en-US" b="1" dirty="0"/>
              <a:t>Technologies:</a:t>
            </a:r>
          </a:p>
          <a:p>
            <a:r>
              <a:rPr lang="en-US" dirty="0"/>
              <a:t>Bootstrap</a:t>
            </a:r>
          </a:p>
          <a:p>
            <a:r>
              <a:rPr lang="en-US" dirty="0"/>
              <a:t>jQuery</a:t>
            </a:r>
          </a:p>
          <a:p>
            <a:r>
              <a:rPr lang="en-US" dirty="0"/>
              <a:t>Ruby on Rails</a:t>
            </a:r>
          </a:p>
          <a:p>
            <a:r>
              <a:rPr lang="en-US" dirty="0"/>
              <a:t>Nginx</a:t>
            </a:r>
          </a:p>
          <a:p>
            <a:pPr algn="just"/>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0978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b="1" dirty="0"/>
              <a:t>Neighbourland</a:t>
            </a:r>
            <a:r>
              <a:rPr lang="en-US" dirty="0"/>
              <a:t> is a civic engagement tool that empowers residents to collaborate on ideas for improving public spaces and local governance.</a:t>
            </a:r>
          </a:p>
          <a:p>
            <a:pPr marL="0" indent="0" algn="just">
              <a:buNone/>
            </a:pPr>
            <a:r>
              <a:rPr lang="en-US" b="1" dirty="0"/>
              <a:t>Features:</a:t>
            </a:r>
            <a:endParaRPr lang="en-US" dirty="0"/>
          </a:p>
          <a:p>
            <a:pPr algn="just">
              <a:buFont typeface="Arial" panose="020B0604020202020204" pitchFamily="34" charset="0"/>
              <a:buChar char="•"/>
            </a:pPr>
            <a:r>
              <a:rPr lang="en-US" dirty="0"/>
              <a:t>Citizens can propose and discuss ideas to improve their neighborhoods, helping to shape government projects and decisions.</a:t>
            </a:r>
          </a:p>
          <a:p>
            <a:pPr algn="just">
              <a:buFont typeface="Arial" panose="020B0604020202020204" pitchFamily="34" charset="0"/>
              <a:buChar char="•"/>
            </a:pPr>
            <a:r>
              <a:rPr lang="en-US" dirty="0"/>
              <a:t>Surveys and polls for gathering community opinions.</a:t>
            </a:r>
          </a:p>
          <a:p>
            <a:pPr algn="just">
              <a:buFont typeface="Arial" panose="020B0604020202020204" pitchFamily="34" charset="0"/>
              <a:buChar char="•"/>
            </a:pPr>
            <a:r>
              <a:rPr lang="en-US" dirty="0"/>
              <a:t>Focuses on community-driven projects, allowing citizens to follow the progress of initiatives they care about.</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Neighbourland</a:t>
            </a:r>
          </a:p>
        </p:txBody>
      </p:sp>
    </p:spTree>
    <p:extLst>
      <p:ext uri="{BB962C8B-B14F-4D97-AF65-F5344CB8AC3E}">
        <p14:creationId xmlns:p14="http://schemas.microsoft.com/office/powerpoint/2010/main" val="404527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3"/>
            <a:ext cx="10332720" cy="5511915"/>
          </a:xfrm>
        </p:spPr>
        <p:txBody>
          <a:bodyPr>
            <a:normAutofit/>
          </a:bodyPr>
          <a:lstStyle/>
          <a:p>
            <a:pPr marL="0" indent="0">
              <a:buNone/>
            </a:pPr>
            <a:r>
              <a:rPr lang="en-US" b="1" dirty="0"/>
              <a:t>Shortcomings:</a:t>
            </a:r>
            <a:endParaRPr lang="en-US" dirty="0"/>
          </a:p>
          <a:p>
            <a:pPr>
              <a:buFont typeface="Arial" panose="020B0604020202020204" pitchFamily="34" charset="0"/>
              <a:buChar char="•"/>
            </a:pPr>
            <a:r>
              <a:rPr lang="en-US" dirty="0"/>
              <a:t>Focuses more on long-term project-based collaboration rather than short-term problem reporting or complaint resolution.</a:t>
            </a:r>
          </a:p>
          <a:p>
            <a:pPr>
              <a:buFont typeface="Arial" panose="020B0604020202020204" pitchFamily="34" charset="0"/>
              <a:buChar char="•"/>
            </a:pPr>
            <a:r>
              <a:rPr lang="en-US" dirty="0"/>
              <a:t>Lacks real-time features such as live tracking or updates.</a:t>
            </a:r>
          </a:p>
          <a:p>
            <a:pPr>
              <a:buFont typeface="Arial" panose="020B0604020202020204" pitchFamily="34" charset="0"/>
              <a:buChar char="•"/>
            </a:pPr>
            <a:r>
              <a:rPr lang="en-US" dirty="0"/>
              <a:t>No Role-Based Access Control(RBAC) or performance monitoring for local representatives.</a:t>
            </a:r>
          </a:p>
          <a:p>
            <a:pPr marL="0" indent="0">
              <a:buNone/>
            </a:pPr>
            <a:r>
              <a:rPr lang="en-US" b="1" dirty="0"/>
              <a:t>Technologies:</a:t>
            </a:r>
          </a:p>
          <a:p>
            <a:r>
              <a:rPr lang="en-US" dirty="0"/>
              <a:t>Typescript</a:t>
            </a:r>
          </a:p>
          <a:p>
            <a:r>
              <a:rPr lang="en-US" dirty="0"/>
              <a:t>Apollo JS</a:t>
            </a:r>
          </a:p>
          <a:p>
            <a:r>
              <a:rPr lang="en-US" dirty="0"/>
              <a:t>Node JS</a:t>
            </a:r>
          </a:p>
          <a:p>
            <a:r>
              <a:rPr lang="en-US" dirty="0"/>
              <a:t>Nginx</a:t>
            </a:r>
          </a:p>
          <a:p>
            <a:pPr algn="just"/>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5570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dirty="0"/>
              <a:t>The </a:t>
            </a:r>
            <a:r>
              <a:rPr lang="en-US" b="1" dirty="0"/>
              <a:t>PM Citizen Portal</a:t>
            </a:r>
            <a:r>
              <a:rPr lang="en-US" dirty="0"/>
              <a:t> is a government-run platform in local landscape designed for citizens to submit complaints and track their resolution by relevant departments.</a:t>
            </a:r>
          </a:p>
          <a:p>
            <a:pPr marL="0" indent="0" algn="just">
              <a:buNone/>
            </a:pPr>
            <a:r>
              <a:rPr lang="en-US" b="1" dirty="0"/>
              <a:t>Features:</a:t>
            </a:r>
          </a:p>
          <a:p>
            <a:pPr algn="just"/>
            <a:r>
              <a:rPr lang="en-US" dirty="0"/>
              <a:t>Provides a single point for citizens to submit complaints on various issues.</a:t>
            </a:r>
          </a:p>
          <a:p>
            <a:pPr algn="just">
              <a:buFont typeface="Arial" panose="020B0604020202020204" pitchFamily="34" charset="0"/>
              <a:buChar char="•"/>
            </a:pPr>
            <a:r>
              <a:rPr lang="en-US" dirty="0"/>
              <a:t>Citizens can track the status of their complaints and receive updates when an issue is resolved.</a:t>
            </a:r>
          </a:p>
          <a:p>
            <a:pPr algn="just">
              <a:buFont typeface="Arial" panose="020B0604020202020204" pitchFamily="34" charset="0"/>
              <a:buChar char="•"/>
            </a:pPr>
            <a:r>
              <a:rPr lang="en-US" dirty="0"/>
              <a:t>Integrated with multiple government departments for quick resolution.</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PM Citizen Portal</a:t>
            </a:r>
          </a:p>
        </p:txBody>
      </p:sp>
    </p:spTree>
    <p:extLst>
      <p:ext uri="{BB962C8B-B14F-4D97-AF65-F5344CB8AC3E}">
        <p14:creationId xmlns:p14="http://schemas.microsoft.com/office/powerpoint/2010/main" val="255089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3"/>
            <a:ext cx="10332720" cy="5511915"/>
          </a:xfrm>
        </p:spPr>
        <p:txBody>
          <a:bodyPr>
            <a:normAutofit lnSpcReduction="10000"/>
          </a:bodyPr>
          <a:lstStyle/>
          <a:p>
            <a:pPr marL="0" indent="0">
              <a:buNone/>
            </a:pPr>
            <a:r>
              <a:rPr lang="en-US" b="1" dirty="0"/>
              <a:t>Shortcomings:</a:t>
            </a:r>
            <a:endParaRPr lang="en-US" dirty="0"/>
          </a:p>
          <a:p>
            <a:pPr>
              <a:buFont typeface="Arial" panose="020B0604020202020204" pitchFamily="34" charset="0"/>
              <a:buChar char="•"/>
            </a:pPr>
            <a:r>
              <a:rPr lang="en-US" dirty="0"/>
              <a:t>Lacks real-time notifications and transparency features like performance dashboards for representatives.</a:t>
            </a:r>
          </a:p>
          <a:p>
            <a:pPr>
              <a:buFont typeface="Arial" panose="020B0604020202020204" pitchFamily="34" charset="0"/>
              <a:buChar char="•"/>
            </a:pPr>
            <a:r>
              <a:rPr lang="en-US" dirty="0"/>
              <a:t>Offers basic reporting but lacks detailed analytics and customizable reports for data-driven decision-making.</a:t>
            </a:r>
          </a:p>
          <a:p>
            <a:pPr>
              <a:buFont typeface="Arial" panose="020B0604020202020204" pitchFamily="34" charset="0"/>
              <a:buChar char="•"/>
            </a:pPr>
            <a:r>
              <a:rPr lang="en-US" dirty="0"/>
              <a:t>Unlike more modern platforms, it does not offer virtual meetups, or survey tools to foster direct communication between citizens and representatives.</a:t>
            </a:r>
          </a:p>
          <a:p>
            <a:pPr marL="0" indent="0">
              <a:buNone/>
            </a:pPr>
            <a:r>
              <a:rPr lang="en-US" b="1" dirty="0"/>
              <a:t>Technologies:</a:t>
            </a:r>
          </a:p>
          <a:p>
            <a:r>
              <a:rPr lang="en-US" dirty="0"/>
              <a:t>Bootstrap</a:t>
            </a:r>
          </a:p>
          <a:p>
            <a:r>
              <a:rPr lang="en-US" dirty="0"/>
              <a:t>jQuery</a:t>
            </a:r>
          </a:p>
          <a:p>
            <a:r>
              <a:rPr lang="en-US" dirty="0" err="1"/>
              <a:t>php</a:t>
            </a:r>
            <a:endParaRPr lang="en-US" dirty="0"/>
          </a:p>
          <a:p>
            <a:pPr algn="just"/>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10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a:buFont typeface="Arial" panose="020B0604020202020204" pitchFamily="34" charset="0"/>
              <a:buChar char="•"/>
            </a:pPr>
            <a:r>
              <a:rPr lang="en-US" dirty="0"/>
              <a:t>While each system offers valuable civic engagement tools, none fully combine the features of real-time tracking, virtual engagement (meetups, surveys), and performance analytics.</a:t>
            </a:r>
          </a:p>
          <a:p>
            <a:pPr>
              <a:buFont typeface="Arial" panose="020B0604020202020204" pitchFamily="34" charset="0"/>
              <a:buChar char="•"/>
            </a:pPr>
            <a:r>
              <a:rPr lang="en-US" b="1" dirty="0"/>
              <a:t>FixMyStreet</a:t>
            </a:r>
            <a:r>
              <a:rPr lang="en-US" dirty="0"/>
              <a:t> and </a:t>
            </a:r>
            <a:r>
              <a:rPr lang="en-US" b="1" dirty="0"/>
              <a:t>SeeClickFix</a:t>
            </a:r>
            <a:r>
              <a:rPr lang="en-US" dirty="0"/>
              <a:t> focus on public service infrastructure issues but miss the broader aspects of civic engagement and representative accountability.</a:t>
            </a:r>
          </a:p>
          <a:p>
            <a:pPr>
              <a:buFont typeface="Arial" panose="020B0604020202020204" pitchFamily="34" charset="0"/>
              <a:buChar char="•"/>
            </a:pPr>
            <a:r>
              <a:rPr lang="en-US" b="1" dirty="0"/>
              <a:t>Neighbourland</a:t>
            </a:r>
            <a:r>
              <a:rPr lang="en-US" dirty="0"/>
              <a:t> fosters long-term collaboration on public projects but lacks features for addressing immediate concerns or complaints.</a:t>
            </a:r>
          </a:p>
          <a:p>
            <a:pPr>
              <a:buFont typeface="Arial" panose="020B0604020202020204" pitchFamily="34" charset="0"/>
              <a:buChar char="•"/>
            </a:pPr>
            <a:r>
              <a:rPr lang="en-US" b="1" dirty="0"/>
              <a:t>PM Citizen Portal</a:t>
            </a:r>
            <a:r>
              <a:rPr lang="en-US" dirty="0"/>
              <a:t> provides a centralized complaint system but misses out on modern features like real-time updates, detailed analytics, and dynamic civic engagement tools.</a:t>
            </a:r>
          </a:p>
          <a:p>
            <a:pPr marL="0" indent="0" algn="just">
              <a:buNone/>
            </a:pPr>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Conclusion</a:t>
            </a:r>
          </a:p>
        </p:txBody>
      </p:sp>
    </p:spTree>
    <p:extLst>
      <p:ext uri="{BB962C8B-B14F-4D97-AF65-F5344CB8AC3E}">
        <p14:creationId xmlns:p14="http://schemas.microsoft.com/office/powerpoint/2010/main" val="336315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Benchmarking</a:t>
            </a:r>
          </a:p>
        </p:txBody>
      </p:sp>
      <p:sp>
        <p:nvSpPr>
          <p:cNvPr id="3" name="Content Placeholder 2"/>
          <p:cNvSpPr>
            <a:spLocks noGrp="1"/>
          </p:cNvSpPr>
          <p:nvPr>
            <p:ph idx="1"/>
          </p:nvPr>
        </p:nvSpPr>
        <p:spPr/>
        <p:txBody>
          <a:bodyPr/>
          <a:lstStyle/>
          <a:p>
            <a:pPr algn="just"/>
            <a:r>
              <a:rPr lang="en-US" dirty="0"/>
              <a:t>Once you cover basic understanding of problem, now you will map them in the form of a </a:t>
            </a:r>
            <a:r>
              <a:rPr lang="en-US" b="1" dirty="0"/>
              <a:t>table</a:t>
            </a:r>
            <a:r>
              <a:rPr lang="en-US" dirty="0"/>
              <a:t> to narrow down your problem.</a:t>
            </a:r>
          </a:p>
        </p:txBody>
      </p:sp>
      <p:pic>
        <p:nvPicPr>
          <p:cNvPr id="4" name="Picture 3"/>
          <p:cNvPicPr>
            <a:picLocks noChangeAspect="1"/>
          </p:cNvPicPr>
          <p:nvPr/>
        </p:nvPicPr>
        <p:blipFill>
          <a:blip r:embed="rId2"/>
          <a:stretch>
            <a:fillRect/>
          </a:stretch>
        </p:blipFill>
        <p:spPr>
          <a:xfrm>
            <a:off x="3308279" y="2978076"/>
            <a:ext cx="6078608" cy="3492341"/>
          </a:xfrm>
          <a:prstGeom prst="rect">
            <a:avLst/>
          </a:prstGeom>
        </p:spPr>
      </p:pic>
    </p:spTree>
    <p:extLst>
      <p:ext uri="{BB962C8B-B14F-4D97-AF65-F5344CB8AC3E}">
        <p14:creationId xmlns:p14="http://schemas.microsoft.com/office/powerpoint/2010/main" val="131897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Benchmarking</a:t>
            </a:r>
          </a:p>
        </p:txBody>
      </p:sp>
      <p:graphicFrame>
        <p:nvGraphicFramePr>
          <p:cNvPr id="5" name="Content Placeholder 4">
            <a:extLst>
              <a:ext uri="{FF2B5EF4-FFF2-40B4-BE49-F238E27FC236}">
                <a16:creationId xmlns:a16="http://schemas.microsoft.com/office/drawing/2014/main" id="{82F2BE2C-2958-41A8-41FB-506B7431BA4D}"/>
              </a:ext>
            </a:extLst>
          </p:cNvPr>
          <p:cNvGraphicFramePr>
            <a:graphicFrameLocks noGrp="1"/>
          </p:cNvGraphicFramePr>
          <p:nvPr>
            <p:ph idx="1"/>
            <p:extLst>
              <p:ext uri="{D42A27DB-BD31-4B8C-83A1-F6EECF244321}">
                <p14:modId xmlns:p14="http://schemas.microsoft.com/office/powerpoint/2010/main" val="3394945558"/>
              </p:ext>
            </p:extLst>
          </p:nvPr>
        </p:nvGraphicFramePr>
        <p:xfrm>
          <a:off x="929640" y="1346084"/>
          <a:ext cx="10332720" cy="5557502"/>
        </p:xfrm>
        <a:graphic>
          <a:graphicData uri="http://schemas.openxmlformats.org/drawingml/2006/table">
            <a:tbl>
              <a:tblPr firstRow="1" bandRow="1">
                <a:tableStyleId>{21E4AEA4-8DFA-4A89-87EB-49C32662AFE0}</a:tableStyleId>
              </a:tblPr>
              <a:tblGrid>
                <a:gridCol w="1848302">
                  <a:extLst>
                    <a:ext uri="{9D8B030D-6E8A-4147-A177-3AD203B41FA5}">
                      <a16:colId xmlns:a16="http://schemas.microsoft.com/office/drawing/2014/main" val="1846051769"/>
                    </a:ext>
                  </a:extLst>
                </a:gridCol>
                <a:gridCol w="1595938">
                  <a:extLst>
                    <a:ext uri="{9D8B030D-6E8A-4147-A177-3AD203B41FA5}">
                      <a16:colId xmlns:a16="http://schemas.microsoft.com/office/drawing/2014/main" val="2195972948"/>
                    </a:ext>
                  </a:extLst>
                </a:gridCol>
                <a:gridCol w="1722120">
                  <a:extLst>
                    <a:ext uri="{9D8B030D-6E8A-4147-A177-3AD203B41FA5}">
                      <a16:colId xmlns:a16="http://schemas.microsoft.com/office/drawing/2014/main" val="2505003229"/>
                    </a:ext>
                  </a:extLst>
                </a:gridCol>
                <a:gridCol w="1722120">
                  <a:extLst>
                    <a:ext uri="{9D8B030D-6E8A-4147-A177-3AD203B41FA5}">
                      <a16:colId xmlns:a16="http://schemas.microsoft.com/office/drawing/2014/main" val="443625132"/>
                    </a:ext>
                  </a:extLst>
                </a:gridCol>
                <a:gridCol w="1484283">
                  <a:extLst>
                    <a:ext uri="{9D8B030D-6E8A-4147-A177-3AD203B41FA5}">
                      <a16:colId xmlns:a16="http://schemas.microsoft.com/office/drawing/2014/main" val="1501022799"/>
                    </a:ext>
                  </a:extLst>
                </a:gridCol>
                <a:gridCol w="1959957">
                  <a:extLst>
                    <a:ext uri="{9D8B030D-6E8A-4147-A177-3AD203B41FA5}">
                      <a16:colId xmlns:a16="http://schemas.microsoft.com/office/drawing/2014/main" val="582787935"/>
                    </a:ext>
                  </a:extLst>
                </a:gridCol>
              </a:tblGrid>
              <a:tr h="714224">
                <a:tc>
                  <a:txBody>
                    <a:bodyPr/>
                    <a:lstStyle/>
                    <a:p>
                      <a:pPr algn="ctr"/>
                      <a:r>
                        <a:rPr lang="en-US" sz="2000" dirty="0"/>
                        <a:t>Features</a:t>
                      </a:r>
                    </a:p>
                  </a:txBody>
                  <a:tcPr anchor="ctr"/>
                </a:tc>
                <a:tc>
                  <a:txBody>
                    <a:bodyPr/>
                    <a:lstStyle/>
                    <a:p>
                      <a:pPr algn="ctr"/>
                      <a:r>
                        <a:rPr lang="en-US" sz="2000" dirty="0"/>
                        <a:t>Constituency Connect</a:t>
                      </a:r>
                    </a:p>
                  </a:txBody>
                  <a:tcPr anchor="ctr"/>
                </a:tc>
                <a:tc>
                  <a:txBody>
                    <a:bodyPr/>
                    <a:lstStyle/>
                    <a:p>
                      <a:pPr algn="ctr"/>
                      <a:r>
                        <a:rPr lang="en-US" sz="2000" dirty="0"/>
                        <a:t>PM Citizen Portal</a:t>
                      </a:r>
                    </a:p>
                  </a:txBody>
                  <a:tcPr anchor="ctr"/>
                </a:tc>
                <a:tc>
                  <a:txBody>
                    <a:bodyPr/>
                    <a:lstStyle/>
                    <a:p>
                      <a:pPr algn="ctr"/>
                      <a:r>
                        <a:rPr lang="en-US" sz="1800" b="1" kern="1200">
                          <a:solidFill>
                            <a:schemeClr val="lt1"/>
                          </a:solidFill>
                          <a:effectLst/>
                          <a:latin typeface="+mn-lt"/>
                          <a:ea typeface="+mn-ea"/>
                          <a:cs typeface="+mn-cs"/>
                        </a:rPr>
                        <a:t>FixMyStreet</a:t>
                      </a:r>
                      <a:endParaRPr lang="en-US" sz="2000" dirty="0"/>
                    </a:p>
                  </a:txBody>
                  <a:tcPr anchor="ctr"/>
                </a:tc>
                <a:tc>
                  <a:txBody>
                    <a:bodyPr/>
                    <a:lstStyle/>
                    <a:p>
                      <a:pPr algn="ctr"/>
                      <a:r>
                        <a:rPr lang="en-US" sz="1800" b="1" kern="1200" dirty="0">
                          <a:solidFill>
                            <a:schemeClr val="lt1"/>
                          </a:solidFill>
                          <a:effectLst/>
                          <a:latin typeface="+mn-lt"/>
                          <a:ea typeface="+mn-ea"/>
                          <a:cs typeface="+mn-cs"/>
                        </a:rPr>
                        <a:t>SeeClickFix</a:t>
                      </a:r>
                      <a:endParaRPr lang="en-US" sz="2000" dirty="0"/>
                    </a:p>
                  </a:txBody>
                  <a:tcPr anchor="ctr"/>
                </a:tc>
                <a:tc>
                  <a:txBody>
                    <a:bodyPr/>
                    <a:lstStyle/>
                    <a:p>
                      <a:pPr algn="ctr"/>
                      <a:r>
                        <a:rPr lang="en-US" sz="2000" dirty="0"/>
                        <a:t>Neighbourland</a:t>
                      </a:r>
                    </a:p>
                  </a:txBody>
                  <a:tcPr anchor="ctr"/>
                </a:tc>
                <a:extLst>
                  <a:ext uri="{0D108BD9-81ED-4DB2-BD59-A6C34878D82A}">
                    <a16:rowId xmlns:a16="http://schemas.microsoft.com/office/drawing/2014/main" val="1793337449"/>
                  </a:ext>
                </a:extLst>
              </a:tr>
              <a:tr h="714224">
                <a:tc>
                  <a:txBody>
                    <a:bodyPr/>
                    <a:lstStyle/>
                    <a:p>
                      <a:pPr algn="ctr"/>
                      <a:r>
                        <a:rPr lang="en-US" sz="2000" dirty="0"/>
                        <a:t>Complaint Reporting</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No</a:t>
                      </a:r>
                    </a:p>
                  </a:txBody>
                  <a:tcPr anchor="ctr"/>
                </a:tc>
                <a:extLst>
                  <a:ext uri="{0D108BD9-81ED-4DB2-BD59-A6C34878D82A}">
                    <a16:rowId xmlns:a16="http://schemas.microsoft.com/office/drawing/2014/main" val="247484941"/>
                  </a:ext>
                </a:extLst>
              </a:tr>
              <a:tr h="714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Complaint Prioritization</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3478162553"/>
                  </a:ext>
                </a:extLst>
              </a:tr>
              <a:tr h="655448">
                <a:tc>
                  <a:txBody>
                    <a:bodyPr/>
                    <a:lstStyle/>
                    <a:p>
                      <a:pPr algn="ctr"/>
                      <a:r>
                        <a:rPr lang="en-US" sz="2000" dirty="0"/>
                        <a:t>Virtual Meetups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Yes</a:t>
                      </a:r>
                    </a:p>
                  </a:txBody>
                  <a:tcPr anchor="ctr"/>
                </a:tc>
                <a:extLst>
                  <a:ext uri="{0D108BD9-81ED-4DB2-BD59-A6C34878D82A}">
                    <a16:rowId xmlns:a16="http://schemas.microsoft.com/office/drawing/2014/main" val="3443586111"/>
                  </a:ext>
                </a:extLst>
              </a:tr>
              <a:tr h="403692">
                <a:tc>
                  <a:txBody>
                    <a:bodyPr/>
                    <a:lstStyle/>
                    <a:p>
                      <a:pPr algn="ctr"/>
                      <a:r>
                        <a:rPr lang="en-US" sz="2000" dirty="0"/>
                        <a:t>Surveys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Yes</a:t>
                      </a:r>
                    </a:p>
                  </a:txBody>
                  <a:tcPr anchor="ctr"/>
                </a:tc>
                <a:extLst>
                  <a:ext uri="{0D108BD9-81ED-4DB2-BD59-A6C34878D82A}">
                    <a16:rowId xmlns:a16="http://schemas.microsoft.com/office/drawing/2014/main" val="711552493"/>
                  </a:ext>
                </a:extLst>
              </a:tr>
              <a:tr h="655448">
                <a:tc>
                  <a:txBody>
                    <a:bodyPr/>
                    <a:lstStyle/>
                    <a:p>
                      <a:pPr algn="ctr"/>
                      <a:r>
                        <a:rPr lang="en-US" sz="2000" dirty="0"/>
                        <a:t>Event Calendar</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4142631091"/>
                  </a:ext>
                </a:extLst>
              </a:tr>
              <a:tr h="940426">
                <a:tc>
                  <a:txBody>
                    <a:bodyPr/>
                    <a:lstStyle/>
                    <a:p>
                      <a:pPr algn="ctr"/>
                      <a:r>
                        <a:rPr lang="en-US" sz="2000" dirty="0"/>
                        <a:t>Multi Language Support </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1316529050"/>
                  </a:ext>
                </a:extLst>
              </a:tr>
              <a:tr h="714224">
                <a:tc>
                  <a:txBody>
                    <a:bodyPr/>
                    <a:lstStyle/>
                    <a:p>
                      <a:pPr algn="ctr"/>
                      <a:r>
                        <a:rPr lang="en-US" sz="2000" dirty="0"/>
                        <a:t>Performance Metrics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174174269"/>
                  </a:ext>
                </a:extLst>
              </a:tr>
            </a:tbl>
          </a:graphicData>
        </a:graphic>
      </p:graphicFrame>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955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Problem Statement</a:t>
            </a:r>
          </a:p>
        </p:txBody>
      </p:sp>
      <p:sp>
        <p:nvSpPr>
          <p:cNvPr id="3" name="Content Placeholder 2"/>
          <p:cNvSpPr>
            <a:spLocks noGrp="1"/>
          </p:cNvSpPr>
          <p:nvPr>
            <p:ph idx="1"/>
          </p:nvPr>
        </p:nvSpPr>
        <p:spPr/>
        <p:txBody>
          <a:bodyPr/>
          <a:lstStyle/>
          <a:p>
            <a:pPr algn="just"/>
            <a:r>
              <a:rPr lang="en-US" dirty="0"/>
              <a:t>Define your problem in one paragraph keep in mind your literature review limitations and the gaps identified in the benchmarking table.</a:t>
            </a:r>
          </a:p>
        </p:txBody>
      </p:sp>
    </p:spTree>
    <p:extLst>
      <p:ext uri="{BB962C8B-B14F-4D97-AF65-F5344CB8AC3E}">
        <p14:creationId xmlns:p14="http://schemas.microsoft.com/office/powerpoint/2010/main" val="2109580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Problem Statement</a:t>
            </a:r>
          </a:p>
        </p:txBody>
      </p:sp>
      <p:sp>
        <p:nvSpPr>
          <p:cNvPr id="3" name="Content Placeholder 2"/>
          <p:cNvSpPr>
            <a:spLocks noGrp="1"/>
          </p:cNvSpPr>
          <p:nvPr>
            <p:ph idx="1"/>
          </p:nvPr>
        </p:nvSpPr>
        <p:spPr>
          <a:xfrm>
            <a:off x="929640" y="1506072"/>
            <a:ext cx="10332720" cy="4867834"/>
          </a:xfrm>
        </p:spPr>
        <p:txBody>
          <a:bodyPr>
            <a:normAutofit/>
          </a:bodyPr>
          <a:lstStyle/>
          <a:p>
            <a:pPr marL="0" indent="0" algn="just">
              <a:buNone/>
            </a:pPr>
            <a:r>
              <a:rPr lang="en-US" dirty="0"/>
              <a:t>Although various complaint management systems exist, significant gaps persist in effectively connecting constituents with their representatives. Current communication channels often lack real-time interaction features, leading to delays in complaint resolution and insufficient civic engagement. This results in delayed problem resolution, reduced accountability, and a growing disconnect between representatives and the public. Citizens face challenges in engaging with their representatives, easily filing complaints, tracking their progress, or receiving timely responses. Consequently, there is a pressing need for a unified solution that fosters better communication, transparency, and efficient governance.</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898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6ABF3"/>
                </a:solidFill>
              </a:rPr>
              <a:t>Table of Contents</a:t>
            </a:r>
          </a:p>
        </p:txBody>
      </p:sp>
      <p:sp>
        <p:nvSpPr>
          <p:cNvPr id="3" name="Content Placeholder 2"/>
          <p:cNvSpPr>
            <a:spLocks noGrp="1"/>
          </p:cNvSpPr>
          <p:nvPr>
            <p:ph idx="1"/>
          </p:nvPr>
        </p:nvSpPr>
        <p:spPr/>
        <p:txBody>
          <a:bodyPr>
            <a:normAutofit/>
          </a:bodyPr>
          <a:lstStyle/>
          <a:p>
            <a:r>
              <a:rPr lang="en-US" dirty="0"/>
              <a:t>Introduction</a:t>
            </a:r>
          </a:p>
          <a:p>
            <a:r>
              <a:rPr lang="en-US" dirty="0"/>
              <a:t>Literature Review</a:t>
            </a:r>
          </a:p>
          <a:p>
            <a:r>
              <a:rPr lang="en-US" dirty="0"/>
              <a:t>Benchmarking</a:t>
            </a:r>
          </a:p>
          <a:p>
            <a:r>
              <a:rPr lang="en-US" dirty="0"/>
              <a:t>Problem Statement</a:t>
            </a:r>
          </a:p>
          <a:p>
            <a:r>
              <a:rPr lang="en-US" dirty="0"/>
              <a:t>Proposed Model/Solution</a:t>
            </a:r>
          </a:p>
          <a:p>
            <a:r>
              <a:rPr lang="en-US" dirty="0"/>
              <a:t>Scope</a:t>
            </a:r>
          </a:p>
          <a:p>
            <a:r>
              <a:rPr lang="en-US" dirty="0"/>
              <a:t>Tools and Technologies (Market Based)</a:t>
            </a:r>
          </a:p>
          <a:p>
            <a:r>
              <a:rPr lang="en-US" dirty="0"/>
              <a:t>Final Outcome</a:t>
            </a:r>
          </a:p>
        </p:txBody>
      </p:sp>
    </p:spTree>
    <p:extLst>
      <p:ext uri="{BB962C8B-B14F-4D97-AF65-F5344CB8AC3E}">
        <p14:creationId xmlns:p14="http://schemas.microsoft.com/office/powerpoint/2010/main" val="23459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Proposed Model</a:t>
            </a:r>
          </a:p>
        </p:txBody>
      </p:sp>
      <p:sp>
        <p:nvSpPr>
          <p:cNvPr id="3" name="Content Placeholder 2"/>
          <p:cNvSpPr>
            <a:spLocks noGrp="1"/>
          </p:cNvSpPr>
          <p:nvPr>
            <p:ph idx="1"/>
          </p:nvPr>
        </p:nvSpPr>
        <p:spPr/>
        <p:txBody>
          <a:bodyPr/>
          <a:lstStyle/>
          <a:p>
            <a:pPr algn="just"/>
            <a:r>
              <a:rPr lang="en-US" dirty="0"/>
              <a:t>Write down abstract idea of your project, and add its model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814" y="2849960"/>
            <a:ext cx="6598710" cy="3093793"/>
          </a:xfrm>
          <a:prstGeom prst="rect">
            <a:avLst/>
          </a:prstGeom>
        </p:spPr>
      </p:pic>
    </p:spTree>
    <p:extLst>
      <p:ext uri="{BB962C8B-B14F-4D97-AF65-F5344CB8AC3E}">
        <p14:creationId xmlns:p14="http://schemas.microsoft.com/office/powerpoint/2010/main" val="4175500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Proposed Solution</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dirty="0"/>
              <a:t>Constituency Connect aims to bridge the communication gap between constituents and their elected representatives by providing a sophisticated platform for transparent, efficient, and real-time communication. The platform enables constituents to submit complaints, track their progress, and interact directly with representatives and relevant departments. It offers multiple channels for communication, including virtual meetups, surveys, and complaint resolution tracking. By integrating features like real-time notifications, detailed performance tracking, and multi-language support, the system empowers citizens, enhances transparency, and encourage civic engagement.</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Problem Solution </a:t>
            </a:r>
          </a:p>
        </p:txBody>
      </p:sp>
    </p:spTree>
    <p:extLst>
      <p:ext uri="{BB962C8B-B14F-4D97-AF65-F5344CB8AC3E}">
        <p14:creationId xmlns:p14="http://schemas.microsoft.com/office/powerpoint/2010/main" val="1661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Proposed Solution</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Model Diagram</a:t>
            </a:r>
          </a:p>
        </p:txBody>
      </p:sp>
    </p:spTree>
    <p:extLst>
      <p:ext uri="{BB962C8B-B14F-4D97-AF65-F5344CB8AC3E}">
        <p14:creationId xmlns:p14="http://schemas.microsoft.com/office/powerpoint/2010/main" val="361970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Scope of your Project</a:t>
            </a:r>
          </a:p>
        </p:txBody>
      </p:sp>
      <p:sp>
        <p:nvSpPr>
          <p:cNvPr id="3" name="Content Placeholder 2"/>
          <p:cNvSpPr>
            <a:spLocks noGrp="1"/>
          </p:cNvSpPr>
          <p:nvPr>
            <p:ph idx="1"/>
          </p:nvPr>
        </p:nvSpPr>
        <p:spPr/>
        <p:txBody>
          <a:bodyPr/>
          <a:lstStyle/>
          <a:p>
            <a:pPr algn="just"/>
            <a:r>
              <a:rPr lang="en-US" dirty="0"/>
              <a:t>Properly write the scope of your project. Avoid general solutions. </a:t>
            </a:r>
          </a:p>
        </p:txBody>
      </p:sp>
    </p:spTree>
    <p:extLst>
      <p:ext uri="{BB962C8B-B14F-4D97-AF65-F5344CB8AC3E}">
        <p14:creationId xmlns:p14="http://schemas.microsoft.com/office/powerpoint/2010/main" val="123633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Scope</a:t>
            </a:r>
          </a:p>
        </p:txBody>
      </p:sp>
      <p:sp>
        <p:nvSpPr>
          <p:cNvPr id="3" name="Content Placeholder 2"/>
          <p:cNvSpPr>
            <a:spLocks noGrp="1"/>
          </p:cNvSpPr>
          <p:nvPr>
            <p:ph idx="1"/>
          </p:nvPr>
        </p:nvSpPr>
        <p:spPr>
          <a:xfrm>
            <a:off x="929640" y="1506072"/>
            <a:ext cx="10332720" cy="4867834"/>
          </a:xfrm>
        </p:spPr>
        <p:txBody>
          <a:bodyPr>
            <a:normAutofit/>
          </a:bodyPr>
          <a:lstStyle/>
          <a:p>
            <a:pPr marL="0" indent="0" algn="just">
              <a:buNone/>
            </a:pPr>
            <a:r>
              <a:rPr lang="en-US" dirty="0"/>
              <a:t>Constituency Connect aims to streamline communication between constituents and their elected representatives, with a primary emphasis on complaint submission, tracking, and resolution. The system will support virtual meetups and enable performance monitoring of representatives. It will cater to multiple user roles, including constituents, representatives, assistants, and department officials, each with distinct access levels and functionalities. The platform will offer a bilingual interface (English and Urdu), concentrating specifically on complaint management and civic engagement. Features such as external application integration, payment processing, or general-purpose community forums are beyond the scope of the project.</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991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Tools and Technologies (Market Base)</a:t>
            </a:r>
          </a:p>
        </p:txBody>
      </p:sp>
      <p:sp>
        <p:nvSpPr>
          <p:cNvPr id="3" name="Content Placeholder 2"/>
          <p:cNvSpPr>
            <a:spLocks noGrp="1"/>
          </p:cNvSpPr>
          <p:nvPr>
            <p:ph idx="1"/>
          </p:nvPr>
        </p:nvSpPr>
        <p:spPr/>
        <p:txBody>
          <a:bodyPr/>
          <a:lstStyle/>
          <a:p>
            <a:pPr algn="just"/>
            <a:r>
              <a:rPr lang="en-US" dirty="0"/>
              <a:t>List down tools and technologies, you want to use for development purposes. Avoid old ones, explore market oriented tools and technologies. </a:t>
            </a:r>
          </a:p>
        </p:txBody>
      </p:sp>
    </p:spTree>
    <p:extLst>
      <p:ext uri="{BB962C8B-B14F-4D97-AF65-F5344CB8AC3E}">
        <p14:creationId xmlns:p14="http://schemas.microsoft.com/office/powerpoint/2010/main" val="103459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Tools and Technologies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30538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Tools</a:t>
            </a:r>
          </a:p>
        </p:txBody>
      </p:sp>
      <p:sp>
        <p:nvSpPr>
          <p:cNvPr id="6" name="Rectangle 2">
            <a:extLst>
              <a:ext uri="{FF2B5EF4-FFF2-40B4-BE49-F238E27FC236}">
                <a16:creationId xmlns:a16="http://schemas.microsoft.com/office/drawing/2014/main" id="{BBCC21A0-2438-C164-7D0B-B65D46E7BE94}"/>
              </a:ext>
            </a:extLst>
          </p:cNvPr>
          <p:cNvSpPr>
            <a:spLocks noGrp="1" noChangeArrowheads="1"/>
          </p:cNvSpPr>
          <p:nvPr>
            <p:ph idx="1"/>
          </p:nvPr>
        </p:nvSpPr>
        <p:spPr bwMode="auto">
          <a:xfrm>
            <a:off x="929640" y="2223761"/>
            <a:ext cx="1033272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Visual Studio Code(VS Code):</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Lightweight code editor with extensions.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Figma:</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Design tool for collaborative UI/UX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Miro:</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a:t>
            </a:r>
            <a:r>
              <a:rPr lang="en-US" altLang="en-US" dirty="0"/>
              <a:t>C</a:t>
            </a:r>
            <a:r>
              <a:rPr kumimoji="0" lang="en-US" altLang="en-US" i="0" u="none" strike="noStrike" cap="none" normalizeH="0" baseline="0" dirty="0">
                <a:ln>
                  <a:noFill/>
                </a:ln>
                <a:solidFill>
                  <a:schemeClr val="tx1"/>
                </a:solidFill>
                <a:effectLst/>
              </a:rPr>
              <a:t>ollaborative whiteboard platform for mind mapping.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Draw.io:</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Diagramming tool for flowcharts and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Adobe Illustrator:</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Vector graphics editor for designs.</a:t>
            </a:r>
          </a:p>
        </p:txBody>
      </p:sp>
    </p:spTree>
    <p:extLst>
      <p:ext uri="{BB962C8B-B14F-4D97-AF65-F5344CB8AC3E}">
        <p14:creationId xmlns:p14="http://schemas.microsoft.com/office/powerpoint/2010/main" val="1158291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Tools and Technologies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30538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Frontend Technologies</a:t>
            </a:r>
          </a:p>
        </p:txBody>
      </p:sp>
      <p:graphicFrame>
        <p:nvGraphicFramePr>
          <p:cNvPr id="5" name="Content Placeholder 4">
            <a:extLst>
              <a:ext uri="{FF2B5EF4-FFF2-40B4-BE49-F238E27FC236}">
                <a16:creationId xmlns:a16="http://schemas.microsoft.com/office/drawing/2014/main" id="{82410373-2BEE-E5A8-B72A-D0F3DB8B5D3C}"/>
              </a:ext>
            </a:extLst>
          </p:cNvPr>
          <p:cNvGraphicFramePr>
            <a:graphicFrameLocks noGrp="1"/>
          </p:cNvGraphicFramePr>
          <p:nvPr>
            <p:ph idx="1"/>
            <p:extLst>
              <p:ext uri="{D42A27DB-BD31-4B8C-83A1-F6EECF244321}">
                <p14:modId xmlns:p14="http://schemas.microsoft.com/office/powerpoint/2010/main" val="3878925464"/>
              </p:ext>
            </p:extLst>
          </p:nvPr>
        </p:nvGraphicFramePr>
        <p:xfrm>
          <a:off x="929640" y="2109134"/>
          <a:ext cx="10332720" cy="259080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15918566"/>
                    </a:ext>
                  </a:extLst>
                </a:gridCol>
                <a:gridCol w="5166360">
                  <a:extLst>
                    <a:ext uri="{9D8B030D-6E8A-4147-A177-3AD203B41FA5}">
                      <a16:colId xmlns:a16="http://schemas.microsoft.com/office/drawing/2014/main" val="211346087"/>
                    </a:ext>
                  </a:extLst>
                </a:gridCol>
              </a:tblGrid>
              <a:tr h="370840">
                <a:tc>
                  <a:txBody>
                    <a:bodyPr/>
                    <a:lstStyle/>
                    <a:p>
                      <a:pPr marL="457200" indent="-457200" algn="l">
                        <a:buFont typeface="Arial" panose="020B0604020202020204" pitchFamily="34" charset="0"/>
                        <a:buChar char="•"/>
                      </a:pPr>
                      <a:r>
                        <a:rPr lang="en-US" sz="2800" b="0" dirty="0"/>
                        <a:t>HTML5</a:t>
                      </a:r>
                      <a:endParaRPr lang="en-US" sz="3600" b="0" dirty="0"/>
                    </a:p>
                  </a:txBody>
                  <a:tcPr anchor="ctr"/>
                </a:tc>
                <a:tc>
                  <a:txBody>
                    <a:bodyPr/>
                    <a:lstStyle/>
                    <a:p>
                      <a:pPr marL="457200" indent="-457200" algn="l">
                        <a:buFont typeface="Arial" panose="020B0604020202020204" pitchFamily="34" charset="0"/>
                        <a:buChar char="•"/>
                      </a:pPr>
                      <a:r>
                        <a:rPr lang="en-US" sz="2800" b="0" dirty="0"/>
                        <a:t>React JS</a:t>
                      </a:r>
                    </a:p>
                  </a:txBody>
                  <a:tcPr anchor="ctr"/>
                </a:tc>
                <a:extLst>
                  <a:ext uri="{0D108BD9-81ED-4DB2-BD59-A6C34878D82A}">
                    <a16:rowId xmlns:a16="http://schemas.microsoft.com/office/drawing/2014/main" val="1617297119"/>
                  </a:ext>
                </a:extLst>
              </a:tr>
              <a:tr h="370840">
                <a:tc>
                  <a:txBody>
                    <a:bodyPr/>
                    <a:lstStyle/>
                    <a:p>
                      <a:pPr marL="457200" indent="-457200" algn="l">
                        <a:buFont typeface="Arial" panose="020B0604020202020204" pitchFamily="34" charset="0"/>
                        <a:buChar char="•"/>
                      </a:pPr>
                      <a:r>
                        <a:rPr lang="en-US" sz="2800" b="0" dirty="0"/>
                        <a:t>CSS3</a:t>
                      </a:r>
                    </a:p>
                  </a:txBody>
                  <a:tcPr anchor="ctr"/>
                </a:tc>
                <a:tc>
                  <a:txBody>
                    <a:bodyPr/>
                    <a:lstStyle/>
                    <a:p>
                      <a:pPr marL="457200" indent="-457200" algn="l">
                        <a:buFont typeface="Arial" panose="020B0604020202020204" pitchFamily="34" charset="0"/>
                        <a:buChar char="•"/>
                      </a:pPr>
                      <a:r>
                        <a:rPr lang="en-US" sz="2800" b="0" dirty="0"/>
                        <a:t>Redux To0lkit</a:t>
                      </a:r>
                    </a:p>
                  </a:txBody>
                  <a:tcPr anchor="ctr"/>
                </a:tc>
                <a:extLst>
                  <a:ext uri="{0D108BD9-81ED-4DB2-BD59-A6C34878D82A}">
                    <a16:rowId xmlns:a16="http://schemas.microsoft.com/office/drawing/2014/main" val="3851489381"/>
                  </a:ext>
                </a:extLst>
              </a:tr>
              <a:tr h="370840">
                <a:tc>
                  <a:txBody>
                    <a:bodyPr/>
                    <a:lstStyle/>
                    <a:p>
                      <a:pPr marL="457200" indent="-457200" algn="l">
                        <a:buFont typeface="Arial" panose="020B0604020202020204" pitchFamily="34" charset="0"/>
                        <a:buChar char="•"/>
                      </a:pPr>
                      <a:r>
                        <a:rPr lang="en-US" sz="2800" b="0" dirty="0"/>
                        <a:t>Tailwind CSS</a:t>
                      </a:r>
                    </a:p>
                  </a:txBody>
                  <a:tcPr anchor="ctr"/>
                </a:tc>
                <a:tc>
                  <a:txBody>
                    <a:bodyPr/>
                    <a:lstStyle/>
                    <a:p>
                      <a:pPr marL="457200" indent="-457200" algn="l">
                        <a:buFont typeface="Arial" panose="020B0604020202020204" pitchFamily="34" charset="0"/>
                        <a:buChar char="•"/>
                      </a:pPr>
                      <a:r>
                        <a:rPr lang="en-US" sz="2800" b="0" dirty="0"/>
                        <a:t>Material UI</a:t>
                      </a:r>
                    </a:p>
                  </a:txBody>
                  <a:tcPr anchor="ctr"/>
                </a:tc>
                <a:extLst>
                  <a:ext uri="{0D108BD9-81ED-4DB2-BD59-A6C34878D82A}">
                    <a16:rowId xmlns:a16="http://schemas.microsoft.com/office/drawing/2014/main" val="1206340285"/>
                  </a:ext>
                </a:extLst>
              </a:tr>
              <a:tr h="370840">
                <a:tc>
                  <a:txBody>
                    <a:bodyPr/>
                    <a:lstStyle/>
                    <a:p>
                      <a:pPr marL="457200" indent="-457200" algn="l">
                        <a:buFont typeface="Arial" panose="020B0604020202020204" pitchFamily="34" charset="0"/>
                        <a:buChar char="•"/>
                      </a:pPr>
                      <a:r>
                        <a:rPr lang="en-US" sz="2800" b="0" dirty="0"/>
                        <a:t>Bootstrap</a:t>
                      </a:r>
                    </a:p>
                  </a:txBody>
                  <a:tcPr anchor="ctr"/>
                </a:tc>
                <a:tc>
                  <a:txBody>
                    <a:bodyPr/>
                    <a:lstStyle/>
                    <a:p>
                      <a:pPr marL="457200" indent="-457200" algn="l">
                        <a:buFont typeface="Arial" panose="020B0604020202020204" pitchFamily="34" charset="0"/>
                        <a:buChar char="•"/>
                      </a:pPr>
                      <a:r>
                        <a:rPr lang="en-US" sz="2800" b="0" dirty="0"/>
                        <a:t>React Hook Form</a:t>
                      </a:r>
                    </a:p>
                  </a:txBody>
                  <a:tcPr anchor="ctr"/>
                </a:tc>
                <a:extLst>
                  <a:ext uri="{0D108BD9-81ED-4DB2-BD59-A6C34878D82A}">
                    <a16:rowId xmlns:a16="http://schemas.microsoft.com/office/drawing/2014/main" val="4280524363"/>
                  </a:ext>
                </a:extLst>
              </a:tr>
              <a:tr h="370840">
                <a:tc>
                  <a:txBody>
                    <a:bodyPr/>
                    <a:lstStyle/>
                    <a:p>
                      <a:pPr marL="457200" indent="-457200" algn="l">
                        <a:buFont typeface="Arial" panose="020B0604020202020204" pitchFamily="34" charset="0"/>
                        <a:buChar char="•"/>
                      </a:pPr>
                      <a:r>
                        <a:rPr lang="en-US" sz="2800" b="0" dirty="0"/>
                        <a:t>JavaScript</a:t>
                      </a:r>
                    </a:p>
                  </a:txBody>
                  <a:tcPr anchor="ctr"/>
                </a:tc>
                <a:tc>
                  <a:txBody>
                    <a:bodyPr/>
                    <a:lstStyle/>
                    <a:p>
                      <a:pPr marL="457200" indent="-457200" algn="l">
                        <a:buFont typeface="Arial" panose="020B0604020202020204" pitchFamily="34" charset="0"/>
                        <a:buChar char="•"/>
                      </a:pPr>
                      <a:r>
                        <a:rPr lang="en-US" sz="2800" b="0" dirty="0"/>
                        <a:t>TanStack Query</a:t>
                      </a:r>
                    </a:p>
                  </a:txBody>
                  <a:tcPr anchor="ctr"/>
                </a:tc>
                <a:extLst>
                  <a:ext uri="{0D108BD9-81ED-4DB2-BD59-A6C34878D82A}">
                    <a16:rowId xmlns:a16="http://schemas.microsoft.com/office/drawing/2014/main" val="3620011164"/>
                  </a:ext>
                </a:extLst>
              </a:tr>
            </a:tbl>
          </a:graphicData>
        </a:graphic>
      </p:graphicFrame>
      <p:sp>
        <p:nvSpPr>
          <p:cNvPr id="7" name="Title 1">
            <a:extLst>
              <a:ext uri="{FF2B5EF4-FFF2-40B4-BE49-F238E27FC236}">
                <a16:creationId xmlns:a16="http://schemas.microsoft.com/office/drawing/2014/main" id="{B590FB48-470E-0EC3-1487-5C8457ED9D1D}"/>
              </a:ext>
            </a:extLst>
          </p:cNvPr>
          <p:cNvSpPr txBox="1">
            <a:spLocks/>
          </p:cNvSpPr>
          <p:nvPr/>
        </p:nvSpPr>
        <p:spPr>
          <a:xfrm>
            <a:off x="929640" y="4539985"/>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Backend Technologies</a:t>
            </a:r>
          </a:p>
        </p:txBody>
      </p:sp>
      <p:graphicFrame>
        <p:nvGraphicFramePr>
          <p:cNvPr id="9" name="Table 8">
            <a:extLst>
              <a:ext uri="{FF2B5EF4-FFF2-40B4-BE49-F238E27FC236}">
                <a16:creationId xmlns:a16="http://schemas.microsoft.com/office/drawing/2014/main" id="{61CE0A60-0211-1A2F-7439-6C2A1F7FBE7A}"/>
              </a:ext>
            </a:extLst>
          </p:cNvPr>
          <p:cNvGraphicFramePr>
            <a:graphicFrameLocks noGrp="1"/>
          </p:cNvGraphicFramePr>
          <p:nvPr>
            <p:extLst>
              <p:ext uri="{D42A27DB-BD31-4B8C-83A1-F6EECF244321}">
                <p14:modId xmlns:p14="http://schemas.microsoft.com/office/powerpoint/2010/main" val="3521456279"/>
              </p:ext>
            </p:extLst>
          </p:nvPr>
        </p:nvGraphicFramePr>
        <p:xfrm>
          <a:off x="929640" y="5499068"/>
          <a:ext cx="10332720" cy="51816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2451291361"/>
                    </a:ext>
                  </a:extLst>
                </a:gridCol>
                <a:gridCol w="5166360">
                  <a:extLst>
                    <a:ext uri="{9D8B030D-6E8A-4147-A177-3AD203B41FA5}">
                      <a16:colId xmlns:a16="http://schemas.microsoft.com/office/drawing/2014/main" val="71425336"/>
                    </a:ext>
                  </a:extLst>
                </a:gridCol>
              </a:tblGrid>
              <a:tr h="370840">
                <a:tc>
                  <a:txBody>
                    <a:bodyPr/>
                    <a:lstStyle/>
                    <a:p>
                      <a:pPr marL="457200" indent="-457200">
                        <a:buFont typeface="Arial" panose="020B0604020202020204" pitchFamily="34" charset="0"/>
                        <a:buChar char="•"/>
                      </a:pPr>
                      <a:r>
                        <a:rPr lang="en-US" sz="2800" b="0" dirty="0"/>
                        <a:t>Node JS</a:t>
                      </a:r>
                    </a:p>
                  </a:txBody>
                  <a:tcPr anchor="ctr"/>
                </a:tc>
                <a:tc>
                  <a:txBody>
                    <a:bodyPr/>
                    <a:lstStyle/>
                    <a:p>
                      <a:pPr marL="457200" indent="-457200">
                        <a:buFont typeface="Arial" panose="020B0604020202020204" pitchFamily="34" charset="0"/>
                        <a:buChar char="•"/>
                      </a:pPr>
                      <a:r>
                        <a:rPr lang="en-US" sz="2800" b="0" dirty="0"/>
                        <a:t>Express JS</a:t>
                      </a:r>
                    </a:p>
                  </a:txBody>
                  <a:tcPr anchor="ctr"/>
                </a:tc>
                <a:extLst>
                  <a:ext uri="{0D108BD9-81ED-4DB2-BD59-A6C34878D82A}">
                    <a16:rowId xmlns:a16="http://schemas.microsoft.com/office/drawing/2014/main" val="988029020"/>
                  </a:ext>
                </a:extLst>
              </a:tr>
            </a:tbl>
          </a:graphicData>
        </a:graphic>
      </p:graphicFrame>
    </p:spTree>
    <p:extLst>
      <p:ext uri="{BB962C8B-B14F-4D97-AF65-F5344CB8AC3E}">
        <p14:creationId xmlns:p14="http://schemas.microsoft.com/office/powerpoint/2010/main" val="711526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Tools and Technologies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30538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Database</a:t>
            </a:r>
          </a:p>
        </p:txBody>
      </p:sp>
      <p:graphicFrame>
        <p:nvGraphicFramePr>
          <p:cNvPr id="5" name="Content Placeholder 4">
            <a:extLst>
              <a:ext uri="{FF2B5EF4-FFF2-40B4-BE49-F238E27FC236}">
                <a16:creationId xmlns:a16="http://schemas.microsoft.com/office/drawing/2014/main" id="{F1A33728-9637-DBE7-6131-5A7FEE96FB96}"/>
              </a:ext>
            </a:extLst>
          </p:cNvPr>
          <p:cNvGraphicFramePr>
            <a:graphicFrameLocks noGrp="1"/>
          </p:cNvGraphicFramePr>
          <p:nvPr>
            <p:ph idx="1"/>
            <p:extLst>
              <p:ext uri="{D42A27DB-BD31-4B8C-83A1-F6EECF244321}">
                <p14:modId xmlns:p14="http://schemas.microsoft.com/office/powerpoint/2010/main" val="980804648"/>
              </p:ext>
            </p:extLst>
          </p:nvPr>
        </p:nvGraphicFramePr>
        <p:xfrm>
          <a:off x="929640" y="2036843"/>
          <a:ext cx="10332720" cy="51816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1331891827"/>
                    </a:ext>
                  </a:extLst>
                </a:gridCol>
                <a:gridCol w="5166360">
                  <a:extLst>
                    <a:ext uri="{9D8B030D-6E8A-4147-A177-3AD203B41FA5}">
                      <a16:colId xmlns:a16="http://schemas.microsoft.com/office/drawing/2014/main" val="3628667460"/>
                    </a:ext>
                  </a:extLst>
                </a:gridCol>
              </a:tblGrid>
              <a:tr h="370840">
                <a:tc>
                  <a:txBody>
                    <a:bodyPr/>
                    <a:lstStyle/>
                    <a:p>
                      <a:pPr marL="457200" indent="-457200">
                        <a:buFont typeface="Arial" panose="020B0604020202020204" pitchFamily="34" charset="0"/>
                        <a:buChar char="•"/>
                      </a:pPr>
                      <a:r>
                        <a:rPr lang="en-US" sz="2800" b="0" dirty="0"/>
                        <a:t>MongoDB</a:t>
                      </a:r>
                    </a:p>
                  </a:txBody>
                  <a:tcPr/>
                </a:tc>
                <a:tc>
                  <a:txBody>
                    <a:bodyPr/>
                    <a:lstStyle/>
                    <a:p>
                      <a:pPr marL="457200" indent="-457200">
                        <a:buFont typeface="Arial" panose="020B0604020202020204" pitchFamily="34" charset="0"/>
                        <a:buChar char="•"/>
                      </a:pPr>
                      <a:r>
                        <a:rPr lang="en-US" sz="2800" b="0" dirty="0"/>
                        <a:t>Mongoose</a:t>
                      </a:r>
                    </a:p>
                  </a:txBody>
                  <a:tcPr/>
                </a:tc>
                <a:extLst>
                  <a:ext uri="{0D108BD9-81ED-4DB2-BD59-A6C34878D82A}">
                    <a16:rowId xmlns:a16="http://schemas.microsoft.com/office/drawing/2014/main" val="674006637"/>
                  </a:ext>
                </a:extLst>
              </a:tr>
            </a:tbl>
          </a:graphicData>
        </a:graphic>
      </p:graphicFrame>
      <p:sp>
        <p:nvSpPr>
          <p:cNvPr id="3" name="Title 1">
            <a:extLst>
              <a:ext uri="{FF2B5EF4-FFF2-40B4-BE49-F238E27FC236}">
                <a16:creationId xmlns:a16="http://schemas.microsoft.com/office/drawing/2014/main" id="{1CF411AE-77B1-671F-4952-F0D3958ACB32}"/>
              </a:ext>
            </a:extLst>
          </p:cNvPr>
          <p:cNvSpPr txBox="1">
            <a:spLocks/>
          </p:cNvSpPr>
          <p:nvPr/>
        </p:nvSpPr>
        <p:spPr>
          <a:xfrm>
            <a:off x="929640" y="3697989"/>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Authentication and Authorization</a:t>
            </a:r>
          </a:p>
        </p:txBody>
      </p:sp>
      <p:graphicFrame>
        <p:nvGraphicFramePr>
          <p:cNvPr id="8" name="Table 7">
            <a:extLst>
              <a:ext uri="{FF2B5EF4-FFF2-40B4-BE49-F238E27FC236}">
                <a16:creationId xmlns:a16="http://schemas.microsoft.com/office/drawing/2014/main" id="{D1560694-58E8-30CB-F9B7-AA0FB6521A7E}"/>
              </a:ext>
            </a:extLst>
          </p:cNvPr>
          <p:cNvGraphicFramePr>
            <a:graphicFrameLocks noGrp="1"/>
          </p:cNvGraphicFramePr>
          <p:nvPr>
            <p:extLst>
              <p:ext uri="{D42A27DB-BD31-4B8C-83A1-F6EECF244321}">
                <p14:modId xmlns:p14="http://schemas.microsoft.com/office/powerpoint/2010/main" val="4085749177"/>
              </p:ext>
            </p:extLst>
          </p:nvPr>
        </p:nvGraphicFramePr>
        <p:xfrm>
          <a:off x="929640" y="4591685"/>
          <a:ext cx="10332720" cy="51816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2453894290"/>
                    </a:ext>
                  </a:extLst>
                </a:gridCol>
                <a:gridCol w="5166360">
                  <a:extLst>
                    <a:ext uri="{9D8B030D-6E8A-4147-A177-3AD203B41FA5}">
                      <a16:colId xmlns:a16="http://schemas.microsoft.com/office/drawing/2014/main" val="3229102298"/>
                    </a:ext>
                  </a:extLst>
                </a:gridCol>
              </a:tblGrid>
              <a:tr h="370840">
                <a:tc>
                  <a:txBody>
                    <a:bodyPr/>
                    <a:lstStyle/>
                    <a:p>
                      <a:pPr marL="457200" indent="-457200">
                        <a:buFont typeface="Arial" panose="020B0604020202020204" pitchFamily="34" charset="0"/>
                        <a:buChar char="•"/>
                      </a:pPr>
                      <a:r>
                        <a:rPr lang="en-US" sz="2800" b="0" dirty="0"/>
                        <a:t>Clerk</a:t>
                      </a:r>
                    </a:p>
                  </a:txBody>
                  <a:tcPr/>
                </a:tc>
                <a:tc>
                  <a:txBody>
                    <a:bodyPr/>
                    <a:lstStyle/>
                    <a:p>
                      <a:pPr marL="457200" indent="-457200">
                        <a:buFont typeface="Arial" panose="020B0604020202020204" pitchFamily="34" charset="0"/>
                        <a:buChar char="•"/>
                      </a:pPr>
                      <a:endParaRPr lang="en-US" sz="2800" b="0" dirty="0"/>
                    </a:p>
                  </a:txBody>
                  <a:tcPr/>
                </a:tc>
                <a:extLst>
                  <a:ext uri="{0D108BD9-81ED-4DB2-BD59-A6C34878D82A}">
                    <a16:rowId xmlns:a16="http://schemas.microsoft.com/office/drawing/2014/main" val="3119260527"/>
                  </a:ext>
                </a:extLst>
              </a:tr>
            </a:tbl>
          </a:graphicData>
        </a:graphic>
      </p:graphicFrame>
    </p:spTree>
    <p:extLst>
      <p:ext uri="{BB962C8B-B14F-4D97-AF65-F5344CB8AC3E}">
        <p14:creationId xmlns:p14="http://schemas.microsoft.com/office/powerpoint/2010/main" val="2090728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Final Outcome</a:t>
            </a:r>
          </a:p>
        </p:txBody>
      </p:sp>
      <p:sp>
        <p:nvSpPr>
          <p:cNvPr id="3" name="Content Placeholder 2"/>
          <p:cNvSpPr>
            <a:spLocks noGrp="1"/>
          </p:cNvSpPr>
          <p:nvPr>
            <p:ph idx="1"/>
          </p:nvPr>
        </p:nvSpPr>
        <p:spPr/>
        <p:txBody>
          <a:bodyPr/>
          <a:lstStyle/>
          <a:p>
            <a:pPr algn="just"/>
            <a:r>
              <a:rPr lang="en-US" dirty="0"/>
              <a:t>Describe shortly the nature of your project outcome. </a:t>
            </a:r>
          </a:p>
          <a:p>
            <a:pPr algn="just"/>
            <a:r>
              <a:rPr lang="en-US" dirty="0"/>
              <a:t>Whether it’s a Advance Technology/ Product / Framework/ Solution to the existing Problem or a novel research, etc. </a:t>
            </a:r>
          </a:p>
        </p:txBody>
      </p:sp>
    </p:spTree>
    <p:extLst>
      <p:ext uri="{BB962C8B-B14F-4D97-AF65-F5344CB8AC3E}">
        <p14:creationId xmlns:p14="http://schemas.microsoft.com/office/powerpoint/2010/main" val="185740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Introduction</a:t>
            </a:r>
          </a:p>
        </p:txBody>
      </p:sp>
      <p:sp>
        <p:nvSpPr>
          <p:cNvPr id="3" name="Content Placeholder 2"/>
          <p:cNvSpPr>
            <a:spLocks noGrp="1"/>
          </p:cNvSpPr>
          <p:nvPr>
            <p:ph idx="1"/>
          </p:nvPr>
        </p:nvSpPr>
        <p:spPr/>
        <p:txBody>
          <a:bodyPr/>
          <a:lstStyle/>
          <a:p>
            <a:pPr algn="just"/>
            <a:r>
              <a:rPr lang="en-US" dirty="0"/>
              <a:t>Prepare at-least two (2) slides to briefly describe your project idea.</a:t>
            </a:r>
          </a:p>
          <a:p>
            <a:pPr algn="just"/>
            <a:r>
              <a:rPr lang="en-US" dirty="0"/>
              <a:t>Properly reference [1] previously used tools and technologies.</a:t>
            </a:r>
          </a:p>
          <a:p>
            <a:pPr algn="just"/>
            <a:r>
              <a:rPr lang="en-US" dirty="0"/>
              <a:t>If your FYP is related to research oriented properly add references of the paper [2]. </a:t>
            </a:r>
          </a:p>
        </p:txBody>
      </p:sp>
    </p:spTree>
    <p:extLst>
      <p:ext uri="{BB962C8B-B14F-4D97-AF65-F5344CB8AC3E}">
        <p14:creationId xmlns:p14="http://schemas.microsoft.com/office/powerpoint/2010/main" val="1281242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Final Outcome</a:t>
            </a:r>
          </a:p>
        </p:txBody>
      </p:sp>
      <p:sp>
        <p:nvSpPr>
          <p:cNvPr id="3" name="Content Placeholder 2"/>
          <p:cNvSpPr>
            <a:spLocks noGrp="1"/>
          </p:cNvSpPr>
          <p:nvPr>
            <p:ph idx="1"/>
          </p:nvPr>
        </p:nvSpPr>
        <p:spPr>
          <a:xfrm>
            <a:off x="929640" y="1506072"/>
            <a:ext cx="10332720" cy="4867834"/>
          </a:xfrm>
        </p:spPr>
        <p:txBody>
          <a:bodyPr>
            <a:normAutofit/>
          </a:bodyPr>
          <a:lstStyle/>
          <a:p>
            <a:pPr marL="0" indent="0" algn="just">
              <a:buNone/>
            </a:pPr>
            <a:r>
              <a:rPr lang="en-US" dirty="0"/>
              <a:t>Constituency Connect is a targeted solution designed to improve communication between citizens and their elected representatives. The platform tackles existing communication inefficiencies by facilitating  real-time interactions, complaint submissions, tracking, and transparent monitoring of representative performance, all while streamlining complaint management and providing tools for virtual meetings. With real-time notifications and role-specific access, it promotes transparency, accountability, and increased civic engagement. This platform effectively addresses existing gaps by offering an efficient solution for complaint management, empowering both constituents and representatives to engage more meaningfully and enhance civic </a:t>
            </a:r>
            <a:r>
              <a:rPr lang="en-US"/>
              <a:t>participation.</a:t>
            </a:r>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5584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References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hlinkClick r:id="rId2"/>
              </a:rPr>
              <a:t>www.deeplearning.ai</a:t>
            </a:r>
            <a:r>
              <a:rPr lang="en-US" dirty="0"/>
              <a:t> (Last visit date 13-09-2024)</a:t>
            </a:r>
          </a:p>
          <a:p>
            <a:pPr marL="514350" indent="-514350">
              <a:buFont typeface="+mj-lt"/>
              <a:buAutoNum type="arabicPeriod"/>
            </a:pPr>
            <a:r>
              <a:rPr lang="en-US" dirty="0"/>
              <a:t>M. Habib, A. Hussain, S. Rasheed, M. Ali, Adaptive fuzzy inference system based directional median filter for impulse noise removal, AEU - International Journal of Electronics and Communications, 70 (5), 2016, 689-697, </a:t>
            </a:r>
            <a:r>
              <a:rPr lang="en-US" dirty="0">
                <a:hlinkClick r:id="rId3"/>
              </a:rPr>
              <a:t>https://doi.org/10.1016/j.aeue.2016.02.005</a:t>
            </a:r>
            <a:r>
              <a:rPr lang="en-US" dirty="0"/>
              <a:t>.</a:t>
            </a:r>
          </a:p>
          <a:p>
            <a:pPr marL="514350" indent="-514350">
              <a:buFont typeface="+mj-lt"/>
              <a:buAutoNum type="arabicPeriod"/>
            </a:pPr>
            <a:r>
              <a:rPr lang="en-US" dirty="0"/>
              <a:t>…</a:t>
            </a:r>
          </a:p>
        </p:txBody>
      </p:sp>
    </p:spTree>
    <p:extLst>
      <p:ext uri="{BB962C8B-B14F-4D97-AF65-F5344CB8AC3E}">
        <p14:creationId xmlns:p14="http://schemas.microsoft.com/office/powerpoint/2010/main" val="2002503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29037" y="2257425"/>
            <a:ext cx="4733925" cy="2343150"/>
          </a:xfrm>
          <a:prstGeom prst="rect">
            <a:avLst/>
          </a:prstGeom>
        </p:spPr>
      </p:pic>
    </p:spTree>
    <p:extLst>
      <p:ext uri="{BB962C8B-B14F-4D97-AF65-F5344CB8AC3E}">
        <p14:creationId xmlns:p14="http://schemas.microsoft.com/office/powerpoint/2010/main" val="64272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Introduction</a:t>
            </a:r>
          </a:p>
        </p:txBody>
      </p:sp>
      <p:sp>
        <p:nvSpPr>
          <p:cNvPr id="3" name="Content Placeholder 2"/>
          <p:cNvSpPr>
            <a:spLocks noGrp="1"/>
          </p:cNvSpPr>
          <p:nvPr>
            <p:ph idx="1"/>
          </p:nvPr>
        </p:nvSpPr>
        <p:spPr>
          <a:xfrm>
            <a:off x="929640" y="1346085"/>
            <a:ext cx="10332720" cy="2970422"/>
          </a:xfrm>
        </p:spPr>
        <p:txBody>
          <a:bodyPr>
            <a:normAutofit/>
          </a:bodyPr>
          <a:lstStyle/>
          <a:p>
            <a:pPr algn="just"/>
            <a:r>
              <a:rPr lang="en-US" dirty="0"/>
              <a:t>Constituency Connect is a web-based application designed to improve communication between constituents (citizens) and their elected representatives.</a:t>
            </a:r>
          </a:p>
          <a:p>
            <a:pPr algn="just"/>
            <a:r>
              <a:rPr lang="en-US" dirty="0"/>
              <a:t>The platform enables users to report complaints, participate in surveys, track performance, and engage with representatives through real-time updates and virtual meetups.</a:t>
            </a:r>
          </a:p>
          <a:p>
            <a:pPr algn="just"/>
            <a:endParaRPr lang="en-US" dirty="0"/>
          </a:p>
          <a:p>
            <a:pPr algn="just"/>
            <a:endParaRPr lang="en-US" dirty="0"/>
          </a:p>
        </p:txBody>
      </p:sp>
      <p:sp>
        <p:nvSpPr>
          <p:cNvPr id="6" name="Content Placeholder 2">
            <a:extLst>
              <a:ext uri="{FF2B5EF4-FFF2-40B4-BE49-F238E27FC236}">
                <a16:creationId xmlns:a16="http://schemas.microsoft.com/office/drawing/2014/main" id="{BD5E65B9-5C72-B453-20CA-2F0511A73FD6}"/>
              </a:ext>
            </a:extLst>
          </p:cNvPr>
          <p:cNvSpPr txBox="1">
            <a:spLocks/>
          </p:cNvSpPr>
          <p:nvPr/>
        </p:nvSpPr>
        <p:spPr>
          <a:xfrm>
            <a:off x="929639" y="4631483"/>
            <a:ext cx="1033272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Provide a seamless, transparent, and efficient channel for citizens to voice their concerns, track issues, and hold representatives accountable for actions and resolutions.</a:t>
            </a:r>
          </a:p>
        </p:txBody>
      </p:sp>
      <p:sp>
        <p:nvSpPr>
          <p:cNvPr id="8" name="Title 1">
            <a:extLst>
              <a:ext uri="{FF2B5EF4-FFF2-40B4-BE49-F238E27FC236}">
                <a16:creationId xmlns:a16="http://schemas.microsoft.com/office/drawing/2014/main" id="{D4FFCC61-5DC3-8DFB-FA08-74CB9D7C9781}"/>
              </a:ext>
            </a:extLst>
          </p:cNvPr>
          <p:cNvSpPr txBox="1">
            <a:spLocks/>
          </p:cNvSpPr>
          <p:nvPr/>
        </p:nvSpPr>
        <p:spPr>
          <a:xfrm>
            <a:off x="838199" y="3836964"/>
            <a:ext cx="1051560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Core</a:t>
            </a:r>
            <a:r>
              <a:rPr lang="en-US" sz="3600" b="1" dirty="0"/>
              <a:t> </a:t>
            </a:r>
            <a:r>
              <a:rPr lang="en-US" sz="3600" b="1" dirty="0">
                <a:solidFill>
                  <a:srgbClr val="F8981C"/>
                </a:solidFill>
              </a:rPr>
              <a:t>Idea</a:t>
            </a:r>
            <a:endParaRPr lang="en-US" sz="3600" b="1"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8422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Introduction</a:t>
            </a:r>
          </a:p>
        </p:txBody>
      </p:sp>
      <p:sp>
        <p:nvSpPr>
          <p:cNvPr id="3" name="Content Placeholder 2"/>
          <p:cNvSpPr>
            <a:spLocks noGrp="1"/>
          </p:cNvSpPr>
          <p:nvPr>
            <p:ph idx="1"/>
          </p:nvPr>
        </p:nvSpPr>
        <p:spPr>
          <a:xfrm>
            <a:off x="929640" y="1990166"/>
            <a:ext cx="10332720" cy="4867834"/>
          </a:xfrm>
        </p:spPr>
        <p:txBody>
          <a:bodyPr>
            <a:normAutofit/>
          </a:bodyPr>
          <a:lstStyle/>
          <a:p>
            <a:pPr algn="just"/>
            <a:r>
              <a:rPr lang="en-US" dirty="0"/>
              <a:t>Complaint Reporting: Allows users to file complaints and track progress.</a:t>
            </a:r>
          </a:p>
          <a:p>
            <a:pPr algn="just"/>
            <a:r>
              <a:rPr lang="en-US" dirty="0"/>
              <a:t>Performance Tracking: Track the performance of representatives with data visualizations.</a:t>
            </a:r>
          </a:p>
          <a:p>
            <a:pPr algn="just"/>
            <a:r>
              <a:rPr lang="en-US" dirty="0"/>
              <a:t>Real-Time Updates: Stay informed with live updates on complaint statuses, event notifications, etc.</a:t>
            </a:r>
          </a:p>
          <a:p>
            <a:pPr algn="just"/>
            <a:r>
              <a:rPr lang="en-US" dirty="0"/>
              <a:t>Virtual Meetups: Enable citizens to engage in video conferencing sessions with representatives.</a:t>
            </a:r>
          </a:p>
          <a:p>
            <a:pPr algn="just"/>
            <a:r>
              <a:rPr lang="en-US" dirty="0"/>
              <a:t>Surveys and Polls: Gather feedback on public issues through interactive surveys and polls.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838200" y="1150051"/>
            <a:ext cx="1051560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Key Features</a:t>
            </a:r>
          </a:p>
        </p:txBody>
      </p:sp>
    </p:spTree>
    <p:extLst>
      <p:ext uri="{BB962C8B-B14F-4D97-AF65-F5344CB8AC3E}">
        <p14:creationId xmlns:p14="http://schemas.microsoft.com/office/powerpoint/2010/main" val="183370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Literature Review</a:t>
            </a:r>
          </a:p>
        </p:txBody>
      </p:sp>
      <p:sp>
        <p:nvSpPr>
          <p:cNvPr id="3" name="Content Placeholder 2"/>
          <p:cNvSpPr>
            <a:spLocks noGrp="1"/>
          </p:cNvSpPr>
          <p:nvPr>
            <p:ph idx="1"/>
          </p:nvPr>
        </p:nvSpPr>
        <p:spPr/>
        <p:txBody>
          <a:bodyPr/>
          <a:lstStyle/>
          <a:p>
            <a:pPr algn="just"/>
            <a:r>
              <a:rPr lang="en-US" dirty="0"/>
              <a:t>Prepare at-least five (5) slides and develop a base for your project starting from initial technology/research. </a:t>
            </a:r>
          </a:p>
          <a:p>
            <a:pPr algn="just"/>
            <a:r>
              <a:rPr lang="en-US" dirty="0"/>
              <a:t>Properly reference previously used tools and technologies [3].</a:t>
            </a:r>
          </a:p>
        </p:txBody>
      </p:sp>
    </p:spTree>
    <p:extLst>
      <p:ext uri="{BB962C8B-B14F-4D97-AF65-F5344CB8AC3E}">
        <p14:creationId xmlns:p14="http://schemas.microsoft.com/office/powerpoint/2010/main" val="124963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b="1" dirty="0"/>
              <a:t>FixMyStreet</a:t>
            </a:r>
            <a:r>
              <a:rPr lang="en-US" dirty="0"/>
              <a:t> is a web-based platform that allows citizens to report public service issues (potholes, streetlights, etc.) directly to local authorities, improving local governance and transparency.</a:t>
            </a:r>
          </a:p>
          <a:p>
            <a:pPr marL="0" indent="0" algn="just">
              <a:buNone/>
            </a:pPr>
            <a:r>
              <a:rPr lang="en-US" b="1" dirty="0"/>
              <a:t>Features:</a:t>
            </a:r>
            <a:endParaRPr lang="en-US" dirty="0"/>
          </a:p>
          <a:p>
            <a:pPr algn="just">
              <a:buFont typeface="Arial" panose="020B0604020202020204" pitchFamily="34" charset="0"/>
              <a:buChar char="•"/>
            </a:pPr>
            <a:r>
              <a:rPr lang="en-US" dirty="0"/>
              <a:t>Location-based reporting</a:t>
            </a:r>
          </a:p>
          <a:p>
            <a:pPr algn="just">
              <a:buFont typeface="Arial" panose="020B0604020202020204" pitchFamily="34" charset="0"/>
              <a:buChar char="•"/>
            </a:pPr>
            <a:r>
              <a:rPr lang="en-US" dirty="0"/>
              <a:t>Reports are visible to everyone, encouraging public accountability.</a:t>
            </a:r>
          </a:p>
          <a:p>
            <a:pPr algn="just">
              <a:buFont typeface="Arial" panose="020B0604020202020204" pitchFamily="34" charset="0"/>
              <a:buChar char="•"/>
            </a:pPr>
            <a:r>
              <a:rPr lang="en-US" dirty="0"/>
              <a:t>Easy-to-use interface for submitting complaints. </a:t>
            </a:r>
          </a:p>
          <a:p>
            <a:pPr algn="just">
              <a:buFont typeface="Arial" panose="020B0604020202020204" pitchFamily="34" charset="0"/>
              <a:buChar char="•"/>
            </a:pPr>
            <a:r>
              <a:rPr lang="en-US" dirty="0"/>
              <a:t>Many local authorities integrate FixMyStreet into their internal systems, allowing for automated workflows and streamlined complaint handling.</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FixMyStreet:</a:t>
            </a:r>
          </a:p>
        </p:txBody>
      </p:sp>
    </p:spTree>
    <p:extLst>
      <p:ext uri="{BB962C8B-B14F-4D97-AF65-F5344CB8AC3E}">
        <p14:creationId xmlns:p14="http://schemas.microsoft.com/office/powerpoint/2010/main" val="398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4"/>
            <a:ext cx="10332720" cy="5511916"/>
          </a:xfrm>
        </p:spPr>
        <p:txBody>
          <a:bodyPr>
            <a:normAutofit/>
          </a:bodyPr>
          <a:lstStyle/>
          <a:p>
            <a:pPr marL="0" indent="0">
              <a:buNone/>
            </a:pPr>
            <a:r>
              <a:rPr lang="en-US" b="1" dirty="0"/>
              <a:t>Shortcomings:</a:t>
            </a:r>
            <a:endParaRPr lang="en-US" dirty="0"/>
          </a:p>
          <a:p>
            <a:pPr>
              <a:buFont typeface="Arial" panose="020B0604020202020204" pitchFamily="34" charset="0"/>
              <a:buChar char="•"/>
            </a:pPr>
            <a:r>
              <a:rPr lang="en-US" dirty="0"/>
              <a:t>Focus mainly on infrastructure problems, missing broader community engagement features like surveys or virtual meetups.</a:t>
            </a:r>
          </a:p>
          <a:p>
            <a:pPr>
              <a:buFont typeface="Arial" panose="020B0604020202020204" pitchFamily="34" charset="0"/>
              <a:buChar char="•"/>
            </a:pPr>
            <a:r>
              <a:rPr lang="en-US" dirty="0"/>
              <a:t>Does not offer real-time updates and performance tracking for representatives.</a:t>
            </a:r>
          </a:p>
          <a:p>
            <a:pPr marL="0" indent="0">
              <a:buNone/>
            </a:pPr>
            <a:r>
              <a:rPr lang="en-US" b="1" dirty="0"/>
              <a:t>Technologies:</a:t>
            </a:r>
          </a:p>
          <a:p>
            <a:r>
              <a:rPr lang="en-US" dirty="0"/>
              <a:t>jQuery</a:t>
            </a:r>
          </a:p>
          <a:p>
            <a:r>
              <a:rPr lang="en-US" dirty="0" err="1"/>
              <a:t>RequireJS</a:t>
            </a:r>
            <a:endParaRPr lang="en-US" dirty="0"/>
          </a:p>
          <a:p>
            <a:r>
              <a:rPr lang="en-US" dirty="0"/>
              <a:t>Nginx</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360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b="1" dirty="0"/>
              <a:t>SeeClickFix</a:t>
            </a:r>
            <a:r>
              <a:rPr lang="en-US" dirty="0"/>
              <a:t> is a platform that allows citizens to report non-emergency issues in their neighborhoods and engage with local governments for resolution.</a:t>
            </a:r>
          </a:p>
          <a:p>
            <a:pPr marL="0" indent="0" algn="just">
              <a:buNone/>
            </a:pPr>
            <a:r>
              <a:rPr lang="en-US" b="1" dirty="0"/>
              <a:t>Features:</a:t>
            </a:r>
            <a:endParaRPr lang="en-US" dirty="0"/>
          </a:p>
          <a:p>
            <a:pPr algn="just">
              <a:buFont typeface="Arial" panose="020B0604020202020204" pitchFamily="34" charset="0"/>
              <a:buChar char="•"/>
            </a:pPr>
            <a:r>
              <a:rPr lang="en-US" dirty="0"/>
              <a:t>Mobile and Web App for easy access and issue reporting.</a:t>
            </a:r>
          </a:p>
          <a:p>
            <a:pPr algn="just">
              <a:buFont typeface="Arial" panose="020B0604020202020204" pitchFamily="34" charset="0"/>
              <a:buChar char="•"/>
            </a:pPr>
            <a:r>
              <a:rPr lang="en-US" dirty="0"/>
              <a:t>Direct interaction between citizens and officials, allowing users to receive feedback on the progress of their complaints. </a:t>
            </a:r>
          </a:p>
          <a:p>
            <a:pPr algn="just">
              <a:buFont typeface="Arial" panose="020B0604020202020204" pitchFamily="34" charset="0"/>
              <a:buChar char="•"/>
            </a:pPr>
            <a:r>
              <a:rPr lang="en-US" dirty="0"/>
              <a:t>Map-based tracking of problems.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SeeClickFix</a:t>
            </a:r>
          </a:p>
        </p:txBody>
      </p:sp>
    </p:spTree>
    <p:extLst>
      <p:ext uri="{BB962C8B-B14F-4D97-AF65-F5344CB8AC3E}">
        <p14:creationId xmlns:p14="http://schemas.microsoft.com/office/powerpoint/2010/main" val="4035673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TotalTime>
  <Words>1646</Words>
  <Application>Microsoft Office PowerPoint</Application>
  <PresentationFormat>Widescreen</PresentationFormat>
  <Paragraphs>217</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Arial</vt:lpstr>
      <vt:lpstr>Bahnschrift SemiBold</vt:lpstr>
      <vt:lpstr>Calibri</vt:lpstr>
      <vt:lpstr>Calibri Light</vt:lpstr>
      <vt:lpstr>Office Theme</vt:lpstr>
      <vt:lpstr>Constituency Connect</vt:lpstr>
      <vt:lpstr>Table of Contents</vt:lpstr>
      <vt:lpstr>Introduction</vt:lpstr>
      <vt:lpstr>Introduction</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Benchmarking</vt:lpstr>
      <vt:lpstr>Benchmarking</vt:lpstr>
      <vt:lpstr>Problem Statement</vt:lpstr>
      <vt:lpstr>Problem Statement</vt:lpstr>
      <vt:lpstr>Proposed Model</vt:lpstr>
      <vt:lpstr>Proposed Solution</vt:lpstr>
      <vt:lpstr>Proposed Solution</vt:lpstr>
      <vt:lpstr>Scope of your Project</vt:lpstr>
      <vt:lpstr>Scope</vt:lpstr>
      <vt:lpstr>Tools and Technologies (Market Base)</vt:lpstr>
      <vt:lpstr>Tools and Technologies</vt:lpstr>
      <vt:lpstr>Tools and Technologies</vt:lpstr>
      <vt:lpstr>Tools and Technologies</vt:lpstr>
      <vt:lpstr>Final Outcome</vt:lpstr>
      <vt:lpstr>Final Outcome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Title</dc:title>
  <dc:creator>Muhammad Habib</dc:creator>
  <cp:lastModifiedBy>21-arid-737</cp:lastModifiedBy>
  <cp:revision>117</cp:revision>
  <dcterms:created xsi:type="dcterms:W3CDTF">2023-09-14T10:20:42Z</dcterms:created>
  <dcterms:modified xsi:type="dcterms:W3CDTF">2024-09-28T20:34:37Z</dcterms:modified>
</cp:coreProperties>
</file>