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72" r:id="rId6"/>
    <p:sldId id="273" r:id="rId7"/>
    <p:sldId id="274" r:id="rId8"/>
    <p:sldId id="263" r:id="rId9"/>
    <p:sldId id="275" r:id="rId10"/>
    <p:sldId id="276" r:id="rId11"/>
    <p:sldId id="277" r:id="rId12"/>
    <p:sldId id="278" r:id="rId13"/>
    <p:sldId id="279" r:id="rId14"/>
    <p:sldId id="264" r:id="rId15"/>
    <p:sldId id="280" r:id="rId16"/>
    <p:sldId id="265" r:id="rId17"/>
    <p:sldId id="281" r:id="rId18"/>
    <p:sldId id="262" r:id="rId19"/>
    <p:sldId id="266" r:id="rId20"/>
    <p:sldId id="286" r:id="rId21"/>
    <p:sldId id="287" r:id="rId22"/>
    <p:sldId id="288" r:id="rId23"/>
    <p:sldId id="267" r:id="rId24"/>
    <p:sldId id="282" r:id="rId25"/>
    <p:sldId id="283" r:id="rId26"/>
    <p:sldId id="284" r:id="rId27"/>
    <p:sldId id="268" r:id="rId28"/>
    <p:sldId id="285" r:id="rId29"/>
    <p:sldId id="261"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5A5E6E-0E5C-41E1-A40C-15B94255FA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F5A5E6E-0E5C-41E1-A40C-15B94255FA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F5A5E6E-0E5C-41E1-A40C-15B94255FA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F5A5E6E-0E5C-41E1-A40C-15B94255FA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F5A5E6E-0E5C-41E1-A40C-15B94255FA1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F5A5E6E-0E5C-41E1-A40C-15B94255FA1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F5A5E6E-0E5C-41E1-A40C-15B94255FA1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5A5E6E-0E5C-41E1-A40C-15B94255FA1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A5E6E-0E5C-41E1-A40C-15B94255FA1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F5A5E6E-0E5C-41E1-A40C-15B94255FA1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F5A5E6E-0E5C-41E1-A40C-15B94255FA1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A5E6E-0E5C-41E1-A40C-15B94255FA1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B155-6E1C-4814-99CE-AE4605F3A38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i.org/10.1016/j.aeue.2016.02.005" TargetMode="External"/><Relationship Id="rId1" Type="http://schemas.openxmlformats.org/officeDocument/2006/relationships/hyperlink" Target="http://www.deeplearning.ai/"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342"/>
            <a:ext cx="9144000" cy="1330575"/>
          </a:xfrm>
        </p:spPr>
        <p:txBody>
          <a:bodyPr/>
          <a:lstStyle/>
          <a:p>
            <a:r>
              <a:rPr lang="en-US" b="1" dirty="0" smtClean="0">
                <a:solidFill>
                  <a:schemeClr val="accent1">
                    <a:lumMod val="75000"/>
                  </a:schemeClr>
                </a:solidFill>
              </a:rPr>
              <a:t>Constituency Connect</a:t>
            </a:r>
            <a:endParaRPr lang="en-US" b="1" dirty="0" smtClean="0">
              <a:solidFill>
                <a:schemeClr val="accent1">
                  <a:lumMod val="75000"/>
                </a:schemeClr>
              </a:solidFill>
            </a:endParaRPr>
          </a:p>
        </p:txBody>
      </p:sp>
      <p:sp>
        <p:nvSpPr>
          <p:cNvPr id="3" name="Subtitle 2"/>
          <p:cNvSpPr>
            <a:spLocks noGrp="1"/>
          </p:cNvSpPr>
          <p:nvPr>
            <p:ph type="subTitle" idx="1"/>
          </p:nvPr>
        </p:nvSpPr>
        <p:spPr>
          <a:xfrm>
            <a:off x="1246598" y="3213912"/>
            <a:ext cx="5359685" cy="1931542"/>
          </a:xfrm>
        </p:spPr>
        <p:txBody>
          <a:bodyPr>
            <a:normAutofit fontScale="72500"/>
          </a:bodyPr>
          <a:lstStyle/>
          <a:p>
            <a:endParaRPr lang="en-US" sz="2700" b="1" dirty="0" smtClean="0"/>
          </a:p>
          <a:p>
            <a:r>
              <a:rPr lang="en-US" sz="2700" b="1" dirty="0" smtClean="0"/>
              <a:t>Group Members:</a:t>
            </a:r>
            <a:endParaRPr lang="en-US" sz="2700" b="1" dirty="0" smtClean="0"/>
          </a:p>
          <a:p>
            <a:r>
              <a:rPr lang="en-US" dirty="0" smtClean="0"/>
              <a:t>Muhammad Ahsan  21-Arid-737</a:t>
            </a:r>
            <a:endParaRPr lang="en-US" dirty="0" smtClean="0"/>
          </a:p>
          <a:p>
            <a:r>
              <a:rPr lang="en-US" dirty="0" smtClean="0"/>
              <a:t>Huzaifa Bin shahzad  21-Arid-719</a:t>
            </a:r>
            <a:endParaRPr lang="en-US" dirty="0" smtClean="0"/>
          </a:p>
          <a:p>
            <a:r>
              <a:rPr lang="en-US" dirty="0" smtClean="0"/>
              <a:t>Haseeb ur Rehman  21-Arid-715</a:t>
            </a:r>
            <a:endParaRPr lang="en-US" dirty="0" smtClean="0"/>
          </a:p>
          <a:p>
            <a:endParaRPr lang="en-US" dirty="0"/>
          </a:p>
        </p:txBody>
      </p:sp>
      <p:sp>
        <p:nvSpPr>
          <p:cNvPr id="4" name="Subtitle 2"/>
          <p:cNvSpPr txBox="1"/>
          <p:nvPr/>
        </p:nvSpPr>
        <p:spPr>
          <a:xfrm>
            <a:off x="7181635" y="3472665"/>
            <a:ext cx="4347681" cy="16727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700" b="1" dirty="0" smtClean="0"/>
          </a:p>
          <a:p>
            <a:r>
              <a:rPr lang="en-US" sz="2700" b="1" dirty="0" smtClean="0"/>
              <a:t>Supervised By:</a:t>
            </a:r>
            <a:endParaRPr lang="en-US" sz="2700" b="1" dirty="0" smtClean="0"/>
          </a:p>
          <a:p>
            <a:r>
              <a:rPr lang="en-US" smtClean="0"/>
              <a:t>Ms. Farkhanda Qamar</a:t>
            </a:r>
            <a:endParaRPr lang="en-US" smtClean="0"/>
          </a:p>
        </p:txBody>
      </p:sp>
      <p:pic>
        <p:nvPicPr>
          <p:cNvPr id="8" name="Picture 7" descr="C:\Users\UIIT\Downloads\uaar logo.png"/>
          <p:cNvPicPr/>
          <p:nvPr/>
        </p:nvPicPr>
        <p:blipFill>
          <a:blip r:embed="rId1">
            <a:extLst>
              <a:ext uri="{28A0092B-C50C-407E-A947-70E740481C1C}">
                <a14:useLocalDpi xmlns:a14="http://schemas.microsoft.com/office/drawing/2010/main" val="0"/>
              </a:ext>
            </a:extLst>
          </a:blip>
          <a:srcRect/>
          <a:stretch>
            <a:fillRect/>
          </a:stretch>
        </p:blipFill>
        <p:spPr bwMode="auto">
          <a:xfrm>
            <a:off x="297951" y="267128"/>
            <a:ext cx="1852827" cy="1448026"/>
          </a:xfrm>
          <a:prstGeom prst="rect">
            <a:avLst/>
          </a:prstGeom>
          <a:noFill/>
          <a:ln>
            <a:noFill/>
          </a:ln>
        </p:spPr>
      </p:pic>
      <p:pic>
        <p:nvPicPr>
          <p:cNvPr id="9" name="Picture 8" descr="C:\Users\UIIT\Downloads\uiit logo.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8397" y="34515"/>
            <a:ext cx="2118188" cy="2114051"/>
          </a:xfrm>
          <a:prstGeom prst="rect">
            <a:avLst/>
          </a:prstGeom>
          <a:noFill/>
          <a:ln>
            <a:noFill/>
          </a:ln>
        </p:spPr>
      </p:pic>
      <p:sp>
        <p:nvSpPr>
          <p:cNvPr id="6" name="Rectangle 5"/>
          <p:cNvSpPr/>
          <p:nvPr/>
        </p:nvSpPr>
        <p:spPr>
          <a:xfrm>
            <a:off x="1265992" y="6058409"/>
            <a:ext cx="9660017" cy="559705"/>
          </a:xfrm>
          <a:prstGeom prst="rect">
            <a:avLst/>
          </a:prstGeom>
        </p:spPr>
        <p:txBody>
          <a:bodyPr wrap="none">
            <a:spAutoFit/>
          </a:bodyPr>
          <a:lstStyle/>
          <a:p>
            <a:pPr algn="ctr">
              <a:lnSpc>
                <a:spcPct val="107000"/>
              </a:lnSpc>
              <a:spcAft>
                <a:spcPts val="800"/>
              </a:spcAft>
            </a:pPr>
            <a:r>
              <a:rPr lang="en-US" sz="3000" b="1" dirty="0">
                <a:solidFill>
                  <a:schemeClr val="accent6">
                    <a:lumMod val="50000"/>
                  </a:schemeClr>
                </a:solidFill>
                <a:latin typeface="Bahnschrift SemiBold" panose="020B0502040204020203" pitchFamily="34" charset="0"/>
                <a:ea typeface="Calibri" panose="020F0502020204030204" pitchFamily="34" charset="0"/>
                <a:cs typeface="Times New Roman" panose="02020603050405020304" pitchFamily="18" charset="0"/>
              </a:rPr>
              <a:t>UNIVERSITY INSTITUTE OF INFORMATION TECHNOLOGY</a:t>
            </a:r>
            <a:endParaRPr lang="en-US" sz="30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Literature Review</a:t>
            </a:r>
            <a:br>
              <a:rPr lang="en-US" b="1" dirty="0" smtClean="0">
                <a:solidFill>
                  <a:schemeClr val="accent1">
                    <a:lumMod val="75000"/>
                  </a:schemeClr>
                </a:solidFill>
              </a:rPr>
            </a:br>
            <a:r>
              <a:rPr lang="en-US" sz="2800" b="1" dirty="0" smtClean="0">
                <a:solidFill>
                  <a:schemeClr val="accent1">
                    <a:lumMod val="75000"/>
                  </a:schemeClr>
                </a:solidFill>
              </a:rPr>
              <a:t>Literature on Citizen Engagement Platforms</a:t>
            </a:r>
            <a:endParaRPr lang="en-US" sz="2800" b="1" dirty="0" smtClean="0">
              <a:solidFill>
                <a:schemeClr val="accent1">
                  <a:lumMod val="75000"/>
                </a:schemeClr>
              </a:solidFill>
            </a:endParaRPr>
          </a:p>
        </p:txBody>
      </p:sp>
      <p:sp>
        <p:nvSpPr>
          <p:cNvPr id="3" name="Content Placeholder 2"/>
          <p:cNvSpPr>
            <a:spLocks noGrp="1"/>
          </p:cNvSpPr>
          <p:nvPr>
            <p:ph idx="1"/>
          </p:nvPr>
        </p:nvSpPr>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Research Context: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Studies indicate that technology enhances citizen engagement and feedback in governance.</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Successful platforms emphasize user-centric design, ensuring accessibility and ease of use. </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Key Features Identified:</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Complaint reporting and tracking.</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Surveys and polls for gathering public opinion.</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Virtual interactions and community-building efforts.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Existing Gaps: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Limited platforms address multilingual support and anonymous reporting effectively.</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Literature Review</a:t>
            </a:r>
            <a:br>
              <a:rPr lang="en-US" b="1" dirty="0" smtClean="0">
                <a:solidFill>
                  <a:schemeClr val="accent1">
                    <a:lumMod val="75000"/>
                  </a:schemeClr>
                </a:solidFill>
              </a:rPr>
            </a:br>
            <a:r>
              <a:rPr lang="en-US" sz="2800" b="1" dirty="0" smtClean="0">
                <a:solidFill>
                  <a:schemeClr val="accent1">
                    <a:lumMod val="75000"/>
                  </a:schemeClr>
                </a:solidFill>
              </a:rPr>
              <a:t>Features and Their Importance</a:t>
            </a:r>
            <a:endParaRPr lang="en-US" sz="2800" b="1" dirty="0" smtClean="0">
              <a:solidFill>
                <a:schemeClr val="accent1">
                  <a:lumMod val="75000"/>
                </a:schemeClr>
              </a:solidFill>
            </a:endParaRPr>
          </a:p>
        </p:txBody>
      </p:sp>
      <p:sp>
        <p:nvSpPr>
          <p:cNvPr id="3" name="Content Placeholder 2"/>
          <p:cNvSpPr>
            <a:spLocks noGrp="1"/>
          </p:cNvSpPr>
          <p:nvPr>
            <p:ph idx="1"/>
          </p:nvPr>
        </p:nvSpPr>
        <p:spPr>
          <a:xfrm>
            <a:off x="838200" y="1624965"/>
            <a:ext cx="10515600" cy="5153025"/>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Complaint Reporting:</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Provides a direct channel for constituents to voice issues, ensuring transparency and accountability.</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Real-time Statistics:</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Enhances decision-making for representatives by providing insights into community needs and concerns.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Anonymous Reporting:</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Encourages more users to participate without fear of repercussions, leading to higher engagement rates.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Virtual Meetups:</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Fosters direct interaction between constituents and representatives, building trust and community involvement.</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Literature Review</a:t>
            </a:r>
            <a:br>
              <a:rPr lang="en-US" b="1" dirty="0" smtClean="0">
                <a:solidFill>
                  <a:schemeClr val="accent1">
                    <a:lumMod val="75000"/>
                  </a:schemeClr>
                </a:solidFill>
              </a:rPr>
            </a:br>
            <a:r>
              <a:rPr lang="en-US" sz="2800" b="1" dirty="0" smtClean="0">
                <a:solidFill>
                  <a:schemeClr val="accent1">
                    <a:lumMod val="75000"/>
                  </a:schemeClr>
                </a:solidFill>
              </a:rPr>
              <a:t>Refrences</a:t>
            </a:r>
            <a:endParaRPr lang="en-US" sz="2800" b="1" dirty="0" smtClean="0">
              <a:solidFill>
                <a:schemeClr val="accent1">
                  <a:lumMod val="75000"/>
                </a:schemeClr>
              </a:solidFill>
            </a:endParaRPr>
          </a:p>
        </p:txBody>
      </p:sp>
      <p:sp>
        <p:nvSpPr>
          <p:cNvPr id="3" name="Content Placeholder 2"/>
          <p:cNvSpPr>
            <a:spLocks noGrp="1"/>
          </p:cNvSpPr>
          <p:nvPr>
            <p:ph idx="1"/>
          </p:nvPr>
        </p:nvSpPr>
        <p:spPr>
          <a:xfrm>
            <a:off x="838200" y="1624965"/>
            <a:ext cx="10515600" cy="5153025"/>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Initial Technologies: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React Documentation. (2024). [Link to React docs].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Node.js Documentation. (2024). [Link to Node.js docs].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MongoDB Documentation. (2024). [Link to MongoDB docs].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Additional Resources: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Articles on user engagement strategies in digital platforms.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Case studies of successful citizen engagement initiatives.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Benchmarking</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Once you cover basic understanding of problem, now you will map them in the form of a </a:t>
            </a:r>
            <a:r>
              <a:rPr lang="en-US" b="1" dirty="0" smtClean="0"/>
              <a:t>table</a:t>
            </a:r>
            <a:r>
              <a:rPr lang="en-US" dirty="0" smtClean="0"/>
              <a:t> to narrow down your problem.</a:t>
            </a:r>
            <a:endParaRPr lang="en-US" dirty="0" smtClean="0"/>
          </a:p>
        </p:txBody>
      </p:sp>
      <p:pic>
        <p:nvPicPr>
          <p:cNvPr id="4" name="Picture 3"/>
          <p:cNvPicPr>
            <a:picLocks noChangeAspect="1"/>
          </p:cNvPicPr>
          <p:nvPr/>
        </p:nvPicPr>
        <p:blipFill>
          <a:blip r:embed="rId1"/>
          <a:stretch>
            <a:fillRect/>
          </a:stretch>
        </p:blipFill>
        <p:spPr>
          <a:xfrm>
            <a:off x="3308279" y="2978076"/>
            <a:ext cx="6078608" cy="34923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840"/>
            <a:ext cx="10515600" cy="1325563"/>
          </a:xfrm>
        </p:spPr>
        <p:txBody>
          <a:bodyPr/>
          <a:lstStyle/>
          <a:p>
            <a:r>
              <a:rPr lang="en-US" b="1" dirty="0" smtClean="0">
                <a:solidFill>
                  <a:schemeClr val="accent1">
                    <a:lumMod val="75000"/>
                  </a:schemeClr>
                </a:solidFill>
              </a:rPr>
              <a:t>Benchmarking</a:t>
            </a:r>
            <a:endParaRPr lang="en-US" b="1" dirty="0">
              <a:solidFill>
                <a:schemeClr val="accent1">
                  <a:lumMod val="75000"/>
                </a:schemeClr>
              </a:solidFill>
            </a:endParaRPr>
          </a:p>
        </p:txBody>
      </p:sp>
      <p:graphicFrame>
        <p:nvGraphicFramePr>
          <p:cNvPr id="5" name="Content Placeholder 4"/>
          <p:cNvGraphicFramePr/>
          <p:nvPr>
            <p:ph idx="1"/>
          </p:nvPr>
        </p:nvGraphicFramePr>
        <p:xfrm>
          <a:off x="838200" y="1110615"/>
          <a:ext cx="10773410" cy="5593080"/>
        </p:xfrm>
        <a:graphic>
          <a:graphicData uri="http://schemas.openxmlformats.org/drawingml/2006/table">
            <a:tbl>
              <a:tblPr firstRow="1" bandRow="1">
                <a:tableStyleId>{5C22544A-7EE6-4342-B048-85BDC9FD1C3A}</a:tableStyleId>
              </a:tblPr>
              <a:tblGrid>
                <a:gridCol w="3007995"/>
                <a:gridCol w="2282190"/>
                <a:gridCol w="1800225"/>
                <a:gridCol w="1870075"/>
                <a:gridCol w="1812925"/>
              </a:tblGrid>
              <a:tr h="381000">
                <a:tc>
                  <a:txBody>
                    <a:bodyPr/>
                    <a:p>
                      <a:pPr algn="ctr">
                        <a:buNone/>
                      </a:pPr>
                      <a:r>
                        <a:rPr lang="en-US" sz="1600">
                          <a:latin typeface="Times New Roman" panose="02020603050405020304" pitchFamily="18" charset="0"/>
                          <a:cs typeface="Times New Roman" panose="02020603050405020304" pitchFamily="18" charset="0"/>
                        </a:rPr>
                        <a:t>Feature	</a:t>
                      </a:r>
                      <a:endParaRPr lang="en-US" sz="1600">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p>
                      <a:pPr algn="l">
                        <a:buNone/>
                      </a:pPr>
                      <a:r>
                        <a:rPr lang="en-US" sz="1600">
                          <a:latin typeface="Times New Roman" panose="02020603050405020304" pitchFamily="18" charset="0"/>
                          <a:cs typeface="Times New Roman" panose="02020603050405020304" pitchFamily="18" charset="0"/>
                        </a:rPr>
                        <a:t>Constituency Connect	</a:t>
                      </a:r>
                      <a:endParaRPr lang="en-US" sz="1600">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p>
                      <a:pPr>
                        <a:buNone/>
                      </a:pPr>
                      <a:r>
                        <a:rPr lang="en-US" sz="1600">
                          <a:latin typeface="Times New Roman" panose="02020603050405020304" pitchFamily="18" charset="0"/>
                          <a:cs typeface="Times New Roman" panose="02020603050405020304" pitchFamily="18" charset="0"/>
                        </a:rPr>
                        <a:t>Existing Solution A	</a:t>
                      </a:r>
                      <a:endParaRPr lang="en-US" sz="1600">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p>
                      <a:pPr>
                        <a:buNone/>
                      </a:pPr>
                      <a:r>
                        <a:rPr lang="en-US" sz="1600">
                          <a:latin typeface="Times New Roman" panose="02020603050405020304" pitchFamily="18" charset="0"/>
                          <a:cs typeface="Times New Roman" panose="02020603050405020304" pitchFamily="18" charset="0"/>
                        </a:rPr>
                        <a:t>Existing Solution B	</a:t>
                      </a:r>
                      <a:endParaRPr lang="en-US" sz="1600">
                        <a:latin typeface="Times New Roman" panose="02020603050405020304" pitchFamily="18" charset="0"/>
                        <a:cs typeface="Times New Roman" panose="02020603050405020304" pitchFamily="18" charset="0"/>
                      </a:endParaRPr>
                    </a:p>
                  </a:txBody>
                  <a:tcPr>
                    <a:solidFill>
                      <a:schemeClr val="bg2">
                        <a:lumMod val="75000"/>
                      </a:schemeClr>
                    </a:solidFill>
                  </a:tcPr>
                </a:tc>
                <a:tc>
                  <a:txBody>
                    <a:bodyPr/>
                    <a:p>
                      <a:pPr>
                        <a:buNone/>
                      </a:pPr>
                      <a:r>
                        <a:rPr lang="en-US" sz="1600">
                          <a:latin typeface="Times New Roman" panose="02020603050405020304" pitchFamily="18" charset="0"/>
                          <a:cs typeface="Times New Roman" panose="02020603050405020304" pitchFamily="18" charset="0"/>
                        </a:rPr>
                        <a:t>Existing Solution C</a:t>
                      </a:r>
                      <a:endParaRPr lang="en-US" sz="1600">
                        <a:latin typeface="Times New Roman" panose="02020603050405020304" pitchFamily="18" charset="0"/>
                        <a:cs typeface="Times New Roman" panose="02020603050405020304" pitchFamily="18" charset="0"/>
                      </a:endParaRPr>
                    </a:p>
                  </a:txBody>
                  <a:tcPr>
                    <a:solidFill>
                      <a:schemeClr val="bg2">
                        <a:lumMod val="75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Complaint Reporting</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Complaint Forwarding</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Complaint Prioritization</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Surveys and Polls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Real-time Statistics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Complaint Tracking Dashboard</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Anonymous Reporting</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Feedback Mechanism</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Virtual Meetups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Event Calendar</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sym typeface="+mn-ea"/>
                        </a:rPr>
                        <a:t>Yes</a:t>
                      </a:r>
                      <a:endParaRPr lang="en-US" sz="1600">
                        <a:latin typeface="Times New Roman" panose="02020603050405020304" pitchFamily="18" charset="0"/>
                        <a:cs typeface="Times New Roman" panose="02020603050405020304" pitchFamily="18" charset="0"/>
                        <a:sym typeface="+mn-ea"/>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Push Notifications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Multi-Language Support</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r h="381000">
                <a:tc>
                  <a:txBody>
                    <a:bodyPr/>
                    <a:p>
                      <a:pPr>
                        <a:buNone/>
                      </a:pPr>
                      <a:r>
                        <a:rPr lang="en-US" sz="1600">
                          <a:latin typeface="Times New Roman" panose="02020603050405020304" pitchFamily="18" charset="0"/>
                          <a:cs typeface="Times New Roman" panose="02020603050405020304" pitchFamily="18" charset="0"/>
                        </a:rPr>
                        <a:t>Mobile Accessibility</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No</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c>
                  <a:txBody>
                    <a:bodyPr/>
                    <a:p>
                      <a:pPr algn="ctr">
                        <a:buNone/>
                      </a:pPr>
                      <a:r>
                        <a:rPr lang="en-US" sz="1600">
                          <a:latin typeface="Times New Roman" panose="02020603050405020304" pitchFamily="18" charset="0"/>
                          <a:cs typeface="Times New Roman" panose="02020603050405020304" pitchFamily="18" charset="0"/>
                        </a:rPr>
                        <a:t>Yes</a:t>
                      </a:r>
                      <a:endParaRPr lang="en-US" sz="1600">
                        <a:latin typeface="Times New Roman" panose="02020603050405020304" pitchFamily="18" charset="0"/>
                        <a:cs typeface="Times New Roman" panose="02020603050405020304" pitchFamily="18" charset="0"/>
                      </a:endParaRPr>
                    </a:p>
                  </a:txBody>
                  <a:tcPr>
                    <a:solidFill>
                      <a:schemeClr val="bg2">
                        <a:lumMod val="90000"/>
                      </a:schemeClr>
                    </a:solidFill>
                  </a:tcPr>
                </a:tc>
              </a:tr>
            </a:tbl>
          </a:graphicData>
        </a:graphic>
      </p:graphicFrame>
      <p:sp>
        <p:nvSpPr>
          <p:cNvPr id="7" name="Multiply 6"/>
          <p:cNvSpPr/>
          <p:nvPr/>
        </p:nvSpPr>
        <p:spPr>
          <a:xfrm>
            <a:off x="7163435" y="596074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Multiply 7"/>
          <p:cNvSpPr/>
          <p:nvPr/>
        </p:nvSpPr>
        <p:spPr>
          <a:xfrm>
            <a:off x="7157085" y="559244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Multiply 8"/>
          <p:cNvSpPr/>
          <p:nvPr/>
        </p:nvSpPr>
        <p:spPr>
          <a:xfrm>
            <a:off x="7179310" y="485267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Multiply 9"/>
          <p:cNvSpPr/>
          <p:nvPr/>
        </p:nvSpPr>
        <p:spPr>
          <a:xfrm>
            <a:off x="7160260" y="407162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Multiply 10"/>
          <p:cNvSpPr/>
          <p:nvPr/>
        </p:nvSpPr>
        <p:spPr>
          <a:xfrm>
            <a:off x="7172960" y="331279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2" name="Multiply 11"/>
          <p:cNvSpPr/>
          <p:nvPr/>
        </p:nvSpPr>
        <p:spPr>
          <a:xfrm>
            <a:off x="7157085" y="254444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Multiply 12"/>
          <p:cNvSpPr/>
          <p:nvPr/>
        </p:nvSpPr>
        <p:spPr>
          <a:xfrm>
            <a:off x="8979535" y="215709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Multiply 13"/>
          <p:cNvSpPr/>
          <p:nvPr/>
        </p:nvSpPr>
        <p:spPr>
          <a:xfrm>
            <a:off x="8992235" y="406527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Multiply 14"/>
          <p:cNvSpPr/>
          <p:nvPr/>
        </p:nvSpPr>
        <p:spPr>
          <a:xfrm>
            <a:off x="8995410" y="520192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Multiply 15"/>
          <p:cNvSpPr/>
          <p:nvPr/>
        </p:nvSpPr>
        <p:spPr>
          <a:xfrm>
            <a:off x="8998585" y="633857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Multiply 16"/>
          <p:cNvSpPr/>
          <p:nvPr/>
        </p:nvSpPr>
        <p:spPr>
          <a:xfrm>
            <a:off x="10849610" y="177927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Multiply 17"/>
          <p:cNvSpPr/>
          <p:nvPr/>
        </p:nvSpPr>
        <p:spPr>
          <a:xfrm>
            <a:off x="10824210" y="2534920"/>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Multiply 18"/>
          <p:cNvSpPr/>
          <p:nvPr/>
        </p:nvSpPr>
        <p:spPr>
          <a:xfrm>
            <a:off x="10827385" y="368109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0" name="Multiply 19"/>
          <p:cNvSpPr/>
          <p:nvPr/>
        </p:nvSpPr>
        <p:spPr>
          <a:xfrm>
            <a:off x="10830560" y="443674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Multiply 20"/>
          <p:cNvSpPr/>
          <p:nvPr/>
        </p:nvSpPr>
        <p:spPr>
          <a:xfrm>
            <a:off x="10843260" y="4811395"/>
            <a:ext cx="200660" cy="200660"/>
          </a:xfrm>
          <a:prstGeom prst="mathMultiply">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Problem Statement</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Define your problem in one paragraph keep in mind your literature review limitations and the gaps identified in the benchmarking table.</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Problem Statement</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fontScale="90000" lnSpcReduction="10000"/>
          </a:bodyPr>
          <a:lstStyle/>
          <a:p>
            <a:pPr algn="just"/>
            <a:r>
              <a:rPr lang="en-US" sz="2665" dirty="0" smtClean="0">
                <a:latin typeface="Times New Roman" panose="02020603050405020304" pitchFamily="18" charset="0"/>
                <a:cs typeface="Times New Roman" panose="02020603050405020304" pitchFamily="18" charset="0"/>
              </a:rPr>
              <a:t>Despite the increasing digitization of public services, many existing platforms for constituent engagement fail to effectively address the diverse needs of users when it comes to reporting issues and interacting with elected representatives. Current solutions often lack essential features such as comprehensive complaint </a:t>
            </a:r>
            <a:r>
              <a:rPr lang="en-US" sz="2665" dirty="0" smtClean="0">
                <a:latin typeface="Times New Roman" panose="02020603050405020304" pitchFamily="18" charset="0"/>
                <a:cs typeface="Times New Roman" panose="02020603050405020304" pitchFamily="18" charset="0"/>
              </a:rPr>
              <a:t>tracking, real-time updates, and anonymous reporting, which discourage constituents from voicing their concerns. Furthermore, the absence of user-friendly interfaces and multi-language support limits accessibility for a broader audience. The "Constituency Connect" project aims to fill these gaps by providing a robust, transparent platform that enhances communication between constituents and their representatives, facilitates issue reporting, and promotes community engagement through features like virtual meetups and surveys. This initiative seeks to empower constituents by ensuring their voices are heard and acted upon while improving the overall efficiency of public service responsiveness.</a:t>
            </a:r>
            <a:endParaRPr lang="en-US" sz="2665"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Proposed Model</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Write down abstract idea of your project, and add its model diagram</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78814" y="2849960"/>
            <a:ext cx="6598710" cy="30937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Scope of your Project</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Properly write the scope of your project. Avoid general solutions. </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Scope of your Project</a:t>
            </a:r>
            <a:endParaRPr lang="en-US" b="1" dirty="0">
              <a:solidFill>
                <a:schemeClr val="accent1">
                  <a:lumMod val="75000"/>
                </a:schemeClr>
              </a:solidFill>
            </a:endParaRPr>
          </a:p>
        </p:txBody>
      </p:sp>
      <p:sp>
        <p:nvSpPr>
          <p:cNvPr id="3" name="Content Placeholder 2"/>
          <p:cNvSpPr>
            <a:spLocks noGrp="1"/>
          </p:cNvSpPr>
          <p:nvPr>
            <p:ph idx="1"/>
          </p:nvPr>
        </p:nvSpPr>
        <p:spPr>
          <a:xfrm>
            <a:off x="838200" y="1463040"/>
            <a:ext cx="10515600" cy="4351338"/>
          </a:xfrm>
        </p:spPr>
        <p:txBody>
          <a:bodyPr>
            <a:noAutofit/>
          </a:bodyPr>
          <a:lstStyle/>
          <a:p>
            <a:pPr marL="0" indent="0" algn="just">
              <a:buNone/>
            </a:pPr>
            <a:r>
              <a:rPr lang="en-US" sz="1900" dirty="0" smtClean="0">
                <a:latin typeface="Times New Roman" panose="02020603050405020304" pitchFamily="18" charset="0"/>
                <a:cs typeface="Times New Roman" panose="02020603050405020304" pitchFamily="18" charset="0"/>
              </a:rPr>
              <a:t>The Constituency Connect project focuses on enhancing the communication and interaction between constituents and their elected representatives through a specialized web-based application. The scope is defined by the following key elements:</a:t>
            </a:r>
            <a:endParaRPr lang="en-US" sz="1900" dirty="0" smtClean="0">
              <a:latin typeface="Times New Roman" panose="02020603050405020304" pitchFamily="18" charset="0"/>
              <a:cs typeface="Times New Roman" panose="02020603050405020304" pitchFamily="18" charset="0"/>
            </a:endParaRPr>
          </a:p>
          <a:p>
            <a:pPr algn="just"/>
            <a:endParaRPr lang="en-US" sz="1900" dirty="0" smtClean="0">
              <a:latin typeface="Times New Roman" panose="02020603050405020304" pitchFamily="18" charset="0"/>
              <a:cs typeface="Times New Roman" panose="02020603050405020304" pitchFamily="18" charset="0"/>
            </a:endParaRPr>
          </a:p>
          <a:p>
            <a:pPr marL="0" indent="0" algn="just">
              <a:buNone/>
            </a:pPr>
            <a:r>
              <a:rPr lang="en-US" sz="1900" dirty="0" smtClean="0">
                <a:latin typeface="Times New Roman" panose="02020603050405020304" pitchFamily="18" charset="0"/>
                <a:cs typeface="Times New Roman" panose="02020603050405020304" pitchFamily="18" charset="0"/>
              </a:rPr>
              <a:t>1.    Complaint Management System:</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platform allows users to submit complaints with multimedia support (text, images, videos) to ensure comprehensive documentation.</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Complaints will be categorized by type and prioritized based on urgency, ensuring that critical issues receive prompt attention.</a:t>
            </a:r>
            <a:endParaRPr lang="en-US" sz="1900" dirty="0" smtClean="0">
              <a:latin typeface="Times New Roman" panose="02020603050405020304" pitchFamily="18" charset="0"/>
              <a:cs typeface="Times New Roman" panose="02020603050405020304" pitchFamily="18" charset="0"/>
            </a:endParaRPr>
          </a:p>
          <a:p>
            <a:pPr algn="just"/>
            <a:endParaRPr lang="en-US" sz="1900" dirty="0" smtClean="0">
              <a:latin typeface="Times New Roman" panose="02020603050405020304" pitchFamily="18" charset="0"/>
              <a:cs typeface="Times New Roman" panose="02020603050405020304" pitchFamily="18" charset="0"/>
            </a:endParaRPr>
          </a:p>
          <a:p>
            <a:pPr marL="0" indent="0" algn="just">
              <a:buNone/>
            </a:pPr>
            <a:r>
              <a:rPr lang="en-US" sz="1900" dirty="0" smtClean="0">
                <a:latin typeface="Times New Roman" panose="02020603050405020304" pitchFamily="18" charset="0"/>
                <a:cs typeface="Times New Roman" panose="02020603050405020304" pitchFamily="18" charset="0"/>
              </a:rPr>
              <a:t>2.    Real-Time Monitoring and Tracking:</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Users can access a dedicated dashboard to track the status of their complaints, including updates and actions taken by the relevant departments.</a:t>
            </a:r>
            <a:endParaRPr lang="en-US" sz="1900" dirty="0" smtClean="0">
              <a:latin typeface="Times New Roman" panose="02020603050405020304" pitchFamily="18" charset="0"/>
              <a:cs typeface="Times New Roman" panose="02020603050405020304" pitchFamily="18" charset="0"/>
            </a:endParaRPr>
          </a:p>
          <a:p>
            <a:pPr algn="just"/>
            <a:r>
              <a:rPr lang="en-US" sz="1900" dirty="0" smtClean="0">
                <a:latin typeface="Times New Roman" panose="02020603050405020304" pitchFamily="18" charset="0"/>
                <a:cs typeface="Times New Roman" panose="02020603050405020304" pitchFamily="18" charset="0"/>
              </a:rPr>
              <a:t>The application will provide real-time statistics on complaint submissions, resolutions, and overall performance metrics. </a:t>
            </a:r>
            <a:endParaRPr lang="en-US" sz="19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Table of Contents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dirty="0" smtClean="0"/>
              <a:t>Introduction</a:t>
            </a:r>
            <a:endParaRPr lang="en-US" dirty="0" smtClean="0"/>
          </a:p>
          <a:p>
            <a:r>
              <a:rPr lang="en-US" dirty="0" smtClean="0"/>
              <a:t>Literature Review</a:t>
            </a:r>
            <a:endParaRPr lang="en-US" dirty="0" smtClean="0"/>
          </a:p>
          <a:p>
            <a:r>
              <a:rPr lang="en-US" dirty="0" smtClean="0"/>
              <a:t>Benchmarking</a:t>
            </a:r>
            <a:endParaRPr lang="en-US" dirty="0" smtClean="0"/>
          </a:p>
          <a:p>
            <a:r>
              <a:rPr lang="en-US" dirty="0" smtClean="0"/>
              <a:t>Problem Statement</a:t>
            </a:r>
            <a:endParaRPr lang="en-US" dirty="0" smtClean="0"/>
          </a:p>
          <a:p>
            <a:r>
              <a:rPr lang="en-US" dirty="0" smtClean="0"/>
              <a:t>Proposed Model/Solution</a:t>
            </a:r>
            <a:endParaRPr lang="en-US" dirty="0" smtClean="0"/>
          </a:p>
          <a:p>
            <a:r>
              <a:rPr lang="en-US" dirty="0" smtClean="0"/>
              <a:t>Scope</a:t>
            </a:r>
            <a:endParaRPr lang="en-US" dirty="0" smtClean="0"/>
          </a:p>
          <a:p>
            <a:r>
              <a:rPr lang="en-US" dirty="0" smtClean="0"/>
              <a:t>Tools </a:t>
            </a:r>
            <a:r>
              <a:rPr lang="en-US" dirty="0" smtClean="0"/>
              <a:t>and </a:t>
            </a:r>
            <a:r>
              <a:rPr lang="en-US" dirty="0" smtClean="0"/>
              <a:t>Technologies (Market Based)</a:t>
            </a:r>
            <a:endParaRPr lang="en-US" dirty="0" smtClean="0"/>
          </a:p>
          <a:p>
            <a:r>
              <a:rPr lang="en-US" dirty="0" smtClean="0"/>
              <a:t>Final Outcome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Scope of your Project</a:t>
            </a:r>
            <a:endParaRPr lang="en-US" b="1" dirty="0">
              <a:solidFill>
                <a:schemeClr val="accent1">
                  <a:lumMod val="75000"/>
                </a:schemeClr>
              </a:solidFill>
            </a:endParaRPr>
          </a:p>
        </p:txBody>
      </p:sp>
      <p:sp>
        <p:nvSpPr>
          <p:cNvPr id="3" name="Content Placeholder 2"/>
          <p:cNvSpPr>
            <a:spLocks noGrp="1"/>
          </p:cNvSpPr>
          <p:nvPr>
            <p:ph idx="1"/>
          </p:nvPr>
        </p:nvSpPr>
        <p:spPr>
          <a:xfrm>
            <a:off x="838200" y="1396365"/>
            <a:ext cx="10515600" cy="4351338"/>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1.    Engagement Features: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application will include features for creating surveys , polls and virtual meetups to gather public opinions on community issues, proposed initiatives, or events.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   Feedback Mechanism:</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 structured feedback system will allow constituents to evaluate the complaint resolution process and suggest improvements, fostering accountability.</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3.   Multi-Language Support: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To ensure accessibility for a diverse user base, the platform will support multiple languages, catering to different linguistic communities.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4.   Event Management: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project will include an event calendar where representatives can post upcoming community activities, ensuring constituents remain informed and engaged.</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Scope of your Project</a:t>
            </a:r>
            <a:endParaRPr lang="en-US" b="1" dirty="0">
              <a:solidFill>
                <a:schemeClr val="accent1">
                  <a:lumMod val="75000"/>
                </a:schemeClr>
              </a:solidFill>
            </a:endParaRPr>
          </a:p>
        </p:txBody>
      </p:sp>
      <p:sp>
        <p:nvSpPr>
          <p:cNvPr id="3" name="Content Placeholder 2"/>
          <p:cNvSpPr>
            <a:spLocks noGrp="1"/>
          </p:cNvSpPr>
          <p:nvPr>
            <p:ph idx="1"/>
          </p:nvPr>
        </p:nvSpPr>
        <p:spPr>
          <a:xfrm>
            <a:off x="838200" y="1691005"/>
            <a:ext cx="10515600" cy="4351338"/>
          </a:xfrm>
        </p:spPr>
        <p:txBody>
          <a:bodyPr>
            <a:noAutofit/>
          </a:bodyPr>
          <a:lstStyle/>
          <a:p>
            <a:pPr marL="0" indent="0" algn="just">
              <a:buNone/>
            </a:pPr>
            <a:r>
              <a:rPr lang="en-US" sz="3200" dirty="0" smtClean="0">
                <a:latin typeface="Times New Roman" panose="02020603050405020304" pitchFamily="18" charset="0"/>
                <a:cs typeface="Times New Roman" panose="02020603050405020304" pitchFamily="18" charset="0"/>
              </a:rPr>
              <a:t>Limitations:</a:t>
            </a:r>
            <a:endParaRPr lang="en-US" sz="32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project will initially focus on a specific geographic constituency, with future scalability planned to expand its reach.</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While the platform will integrate with existing government databases, it will not replace existing governmental complaint management systems but rather enhance them.</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Tools and Technologies (Market Base)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List down tools and technologies, you want to use for development purposes. Avoid old ones, explore market oriented tools and technologies. </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Tools and Technologies (Market Base)</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marL="457200" indent="-457200" algn="just">
              <a:buAutoNum type="arabicPeriod"/>
            </a:pPr>
            <a:r>
              <a:rPr lang="en-US" sz="2000" dirty="0" smtClean="0">
                <a:latin typeface="Times New Roman" panose="02020603050405020304" pitchFamily="18" charset="0"/>
                <a:cs typeface="Times New Roman" panose="02020603050405020304" pitchFamily="18" charset="0"/>
              </a:rPr>
              <a:t>Frontend Development: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React.js: A popular JavaScript library for building user interfaces, particularly single-page applications, that allows for efficient component-based architecture and state management.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Tailwind CSS: A utility-first CSS framework that enables rapid UI development with a responsive design approach.</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Redux Toolkit: A state management library that helps manage application state efficiently, making it easier to share data between components.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2.    Backend Development: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Node.js: A JavaScript runtime built on Chrome's V8 engine, enabling the development of scalable and high-performance server-side applications.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Express.js: A minimal and flexible Node.js web application framework that provides a robust set of features for building APIs and web applications. </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Tools and Technologies (Market Base)</a:t>
            </a:r>
            <a:endParaRPr lang="en-US" b="1" dirty="0">
              <a:solidFill>
                <a:schemeClr val="accent1">
                  <a:lumMod val="75000"/>
                </a:schemeClr>
              </a:solidFill>
            </a:endParaRPr>
          </a:p>
        </p:txBody>
      </p:sp>
      <p:sp>
        <p:nvSpPr>
          <p:cNvPr id="3" name="Content Placeholder 2"/>
          <p:cNvSpPr>
            <a:spLocks noGrp="1"/>
          </p:cNvSpPr>
          <p:nvPr>
            <p:ph idx="1"/>
          </p:nvPr>
        </p:nvSpPr>
        <p:spPr>
          <a:xfrm>
            <a:off x="838200" y="1397000"/>
            <a:ext cx="10515600" cy="5229225"/>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3.     Database Management: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MongoDB: A NoSQL database that stores data in flexible, JSON-like documents, allowing for easy scalability and efficient querying, which is ideal for handling various complaint records.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4.     API Management:</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GraphQL: A query language for APIs that provides a more efficient and flexible alternative to REST, allowing clients to request only the data they need.</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Postman: A collaboration platform for API development that enables testing, monitoring, and documenting APIs.</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5.     Deployment and DevOps: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Docker: A platform for developing, shipping, and running applications in containers, ensuring consistency across environments.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Heroku: A cloud platform that enables developers to build, run, and operate applications entirely in the cloud, facilitating easy deployment and scaling.</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Tools and Technologies (Market Base)</a:t>
            </a:r>
            <a:endParaRPr lang="en-US" b="1" dirty="0">
              <a:solidFill>
                <a:schemeClr val="accent1">
                  <a:lumMod val="75000"/>
                </a:schemeClr>
              </a:solidFill>
            </a:endParaRPr>
          </a:p>
        </p:txBody>
      </p:sp>
      <p:sp>
        <p:nvSpPr>
          <p:cNvPr id="3" name="Content Placeholder 2"/>
          <p:cNvSpPr>
            <a:spLocks noGrp="1"/>
          </p:cNvSpPr>
          <p:nvPr>
            <p:ph idx="1"/>
          </p:nvPr>
        </p:nvSpPr>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6.    Real-time Communication:</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Socket.IO: A library for real-time web applications that enables bi-directional communication between web clients and servers, ideal for implementing features like live updates for complaints.</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7.    Analytics and Monitoring:</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Google Analytics: A web analytics service that tracks and reports website traffic, allowing for data-driven decisions to enhance user experience.</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Sentry: An error tracking tool that helps monitor application performance and errors in real-time.</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8.    User Authentication:</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Firebase Authentication: A comprehensive identity solution that provides authentication services, including email/password, social login, and anonymous login.</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Final Outcome</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Describe shortly the nature of your project outcome. </a:t>
            </a:r>
            <a:endParaRPr lang="en-US" dirty="0" smtClean="0"/>
          </a:p>
          <a:p>
            <a:pPr algn="just"/>
            <a:r>
              <a:rPr lang="en-US" dirty="0" smtClean="0"/>
              <a:t>Whether it’s a Advance Technology/ Product / Framework/ Solution to the existing Problem or a novel research, etc. </a:t>
            </a: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Final Outcome</a:t>
            </a:r>
            <a:endParaRPr lang="en-US" b="1" dirty="0">
              <a:solidFill>
                <a:schemeClr val="accent1">
                  <a:lumMod val="75000"/>
                </a:schemeClr>
              </a:solidFill>
            </a:endParaRPr>
          </a:p>
        </p:txBody>
      </p:sp>
      <p:sp>
        <p:nvSpPr>
          <p:cNvPr id="3" name="Content Placeholder 2"/>
          <p:cNvSpPr>
            <a:spLocks noGrp="1"/>
          </p:cNvSpPr>
          <p:nvPr>
            <p:ph idx="1"/>
          </p:nvPr>
        </p:nvSpPr>
        <p:spPr>
          <a:xfrm>
            <a:off x="838200" y="1425575"/>
            <a:ext cx="10515600" cy="520954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The final outcome of this project is a comprehensive web-based application called Constituency Connect, designed to enhance communication between elected representatives and their constituents. This solution leverages advanced technologies and frameworks to create an efficient platform for complaint reporting, tracking, and engagement.</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Key Features: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Multimedia Complaint Reporting: Users can submit complaints through various media formats, ensuring comprehensive documentation of issues.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Real-time Tracking Dashboard: Constituents can monitor the status of their complaints, fostering transparency and accountability.</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Virtual Meetups and Video Conferencing: Facilitates direct communication between constituents and representatives, promoting community involvement and feedback.</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Surveys and Polls: Allows representatives to gather public opinions and improve decision-making processes based on community input.</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Constituency Connect aims to set a new standard for civic engagement platforms.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References</a:t>
            </a:r>
            <a:endParaRPr lang="en-US"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hlinkClick r:id="rId1"/>
              </a:rPr>
              <a:t>www.deeplearning.ai</a:t>
            </a:r>
            <a:r>
              <a:rPr lang="en-US" dirty="0" smtClean="0"/>
              <a:t> (Last visit date 13-09-2024)</a:t>
            </a:r>
            <a:endParaRPr lang="en-US" dirty="0" smtClean="0"/>
          </a:p>
          <a:p>
            <a:pPr marL="514350" indent="-514350">
              <a:buFont typeface="+mj-lt"/>
              <a:buAutoNum type="arabicPeriod"/>
            </a:pPr>
            <a:r>
              <a:rPr lang="en-US" dirty="0" smtClean="0"/>
              <a:t>M. Habib, A. Hussain</a:t>
            </a:r>
            <a:r>
              <a:rPr lang="en-US" dirty="0"/>
              <a:t>, </a:t>
            </a:r>
            <a:r>
              <a:rPr lang="en-US" dirty="0" smtClean="0"/>
              <a:t>S. </a:t>
            </a:r>
            <a:r>
              <a:rPr lang="en-US" dirty="0"/>
              <a:t>Rasheed, </a:t>
            </a:r>
            <a:r>
              <a:rPr lang="en-US" dirty="0" smtClean="0"/>
              <a:t>M. </a:t>
            </a:r>
            <a:r>
              <a:rPr lang="en-US" dirty="0"/>
              <a:t>Ali</a:t>
            </a:r>
            <a:r>
              <a:rPr lang="en-US" dirty="0" smtClean="0"/>
              <a:t>, Adaptive </a:t>
            </a:r>
            <a:r>
              <a:rPr lang="en-US" dirty="0"/>
              <a:t>fuzzy inference system based directional median filter for impulse noise removal</a:t>
            </a:r>
            <a:r>
              <a:rPr lang="en-US" dirty="0" smtClean="0"/>
              <a:t>, AEU </a:t>
            </a:r>
            <a:r>
              <a:rPr lang="en-US" dirty="0"/>
              <a:t>- International Journal of Electronics and </a:t>
            </a:r>
            <a:r>
              <a:rPr lang="en-US" dirty="0" smtClean="0"/>
              <a:t>Communications, 70 (5), 2016, </a:t>
            </a:r>
            <a:r>
              <a:rPr lang="en-US" dirty="0"/>
              <a:t>689-697</a:t>
            </a:r>
            <a:r>
              <a:rPr lang="en-US" dirty="0" smtClean="0"/>
              <a:t>, </a:t>
            </a:r>
            <a:r>
              <a:rPr lang="en-US" dirty="0" smtClean="0">
                <a:hlinkClick r:id="rId2"/>
              </a:rPr>
              <a:t>https</a:t>
            </a:r>
            <a:r>
              <a:rPr lang="en-US" dirty="0">
                <a:hlinkClick r:id="rId2"/>
              </a:rPr>
              <a:t>://</a:t>
            </a:r>
            <a:r>
              <a:rPr lang="en-US" dirty="0" smtClean="0">
                <a:hlinkClick r:id="rId2"/>
              </a:rPr>
              <a:t>doi.org/10.1016/j.aeue.2016.02.005</a:t>
            </a:r>
            <a:r>
              <a:rPr lang="en-US" dirty="0" smtClean="0"/>
              <a:t>.</a:t>
            </a:r>
            <a:endParaRPr lang="en-US" dirty="0" smtClean="0"/>
          </a:p>
          <a:p>
            <a:pPr marL="514350" indent="-514350">
              <a:buFont typeface="+mj-lt"/>
              <a:buAutoNum type="arabicPeriod"/>
            </a:pP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729037" y="2257425"/>
            <a:ext cx="4733925" cy="23431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Prepare at-least </a:t>
            </a:r>
            <a:r>
              <a:rPr lang="en-US" dirty="0" smtClean="0"/>
              <a:t>two (2) slides to briefly describe your project idea.</a:t>
            </a:r>
            <a:endParaRPr lang="en-US" dirty="0" smtClean="0"/>
          </a:p>
          <a:p>
            <a:pPr algn="just"/>
            <a:r>
              <a:rPr lang="en-US" dirty="0" smtClean="0"/>
              <a:t>Properly reference [1] previously used tools and technologies.</a:t>
            </a:r>
            <a:endParaRPr lang="en-US" dirty="0" smtClean="0"/>
          </a:p>
          <a:p>
            <a:pPr algn="just"/>
            <a:r>
              <a:rPr lang="en-US" dirty="0" smtClean="0"/>
              <a:t>If your FYP is related to research oriented properly add references of the paper [2].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idx="1"/>
          </p:nvPr>
        </p:nvSpPr>
        <p:spPr>
          <a:xfrm>
            <a:off x="838200" y="1691005"/>
            <a:ext cx="10515600" cy="4486275"/>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Constituency Connect is a web-based platform designed to enhance the communication and engagement between constituents and their elected representatives. This application enables constituents to report complaints using multimedia formats such as text, audio, video, pictures, and voice notes. These complaints are forwarded to the respective departments and prioritized based on the issue's sensitivity. A complaint tracking dashboard allows users to monitor the status and resolution of their reported issues. Additional features include survey and polling systems, virtual meetups for video conferencing, interactive maps for complaint mapping, anonymous reporting, and feedback systems. Constituency Connect ensures better transparency and responsiveness in governance, making it easier for representatives to address citizens' concerns effectively.</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Tools and Technologies</a:t>
            </a:r>
            <a:endParaRPr lang="en-US" b="1" dirty="0">
              <a:solidFill>
                <a:schemeClr val="accent1">
                  <a:lumMod val="75000"/>
                </a:schemeClr>
              </a:solidFill>
            </a:endParaRPr>
          </a:p>
        </p:txBody>
      </p:sp>
      <p:sp>
        <p:nvSpPr>
          <p:cNvPr id="3" name="Content Placeholder 2"/>
          <p:cNvSpPr>
            <a:spLocks noGrp="1"/>
          </p:cNvSpPr>
          <p:nvPr>
            <p:ph idx="1"/>
          </p:nvPr>
        </p:nvSpPr>
        <p:spPr>
          <a:xfrm>
            <a:off x="838200" y="1532255"/>
            <a:ext cx="10515600" cy="5125720"/>
          </a:xfrm>
        </p:spPr>
        <p:txBody>
          <a:bodyPr>
            <a:noAutofit/>
          </a:bodyPr>
          <a:lstStyle/>
          <a:p>
            <a:pPr marL="0" indent="0" algn="just">
              <a:buNone/>
            </a:pPr>
            <a:r>
              <a:rPr lang="en-US" sz="2300" dirty="0" smtClean="0">
                <a:latin typeface="Times New Roman" panose="02020603050405020304" pitchFamily="18" charset="0"/>
                <a:cs typeface="Times New Roman" panose="02020603050405020304" pitchFamily="18" charset="0"/>
              </a:rPr>
              <a:t>The Frontend of the project will utilize:</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HTML5: For structuring the content.</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CSS3: To style and layout the web pages with animations and responsive design.</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Tailwind CSS and Bootstrap: For a utility-first approach and responsive grid systems to speed up UI development.</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JavaScript and React JS: To handle logic and build the user interface of the application.</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Redux Toolkit: To manage the state of the application in a centralized and efficient manner.</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Material UI: For modern and consistent UI components.</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React Hook Form: To handle and validate forms effortlessly.</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React Router: For smooth navigation between different sections of the application.</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React Query: To efficiently manage and synchronize API data.</a:t>
            </a:r>
            <a:endParaRPr lang="en-US" sz="2300" dirty="0" smtClean="0">
              <a:latin typeface="Times New Roman" panose="02020603050405020304" pitchFamily="18" charset="0"/>
              <a:cs typeface="Times New Roman" panose="02020603050405020304" pitchFamily="18" charset="0"/>
            </a:endParaRPr>
          </a:p>
          <a:p>
            <a:pPr marL="0" indent="0" algn="just">
              <a:buNone/>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Tools and Technologies</a:t>
            </a:r>
            <a:endParaRPr lang="en-US" b="1" dirty="0">
              <a:solidFill>
                <a:schemeClr val="accent1">
                  <a:lumMod val="75000"/>
                </a:schemeClr>
              </a:solidFill>
            </a:endParaRPr>
          </a:p>
        </p:txBody>
      </p:sp>
      <p:sp>
        <p:nvSpPr>
          <p:cNvPr id="3" name="Content Placeholder 2"/>
          <p:cNvSpPr>
            <a:spLocks noGrp="1"/>
          </p:cNvSpPr>
          <p:nvPr>
            <p:ph idx="1"/>
          </p:nvPr>
        </p:nvSpPr>
        <p:spPr>
          <a:xfrm>
            <a:off x="838200" y="1691005"/>
            <a:ext cx="10515600" cy="4486275"/>
          </a:xfrm>
        </p:spPr>
        <p:txBody>
          <a:bodyPr>
            <a:normAutofit/>
          </a:bodyPr>
          <a:lstStyle/>
          <a:p>
            <a:pPr marL="0" indent="0" algn="just">
              <a:buNone/>
            </a:pPr>
            <a:r>
              <a:rPr lang="en-US" sz="2300" dirty="0" smtClean="0">
                <a:latin typeface="Times New Roman" panose="02020603050405020304" pitchFamily="18" charset="0"/>
                <a:cs typeface="Times New Roman" panose="02020603050405020304" pitchFamily="18" charset="0"/>
              </a:rPr>
              <a:t>The Backend will incorporate:</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Node JS and Express JS: To build the server-side functionality, providing a non-blocking architecture for scalability.</a:t>
            </a:r>
            <a:endParaRPr lang="en-US" sz="2300" dirty="0" smtClean="0">
              <a:latin typeface="Times New Roman" panose="02020603050405020304" pitchFamily="18" charset="0"/>
              <a:cs typeface="Times New Roman" panose="02020603050405020304" pitchFamily="18" charset="0"/>
            </a:endParaRPr>
          </a:p>
          <a:p>
            <a:pPr algn="just"/>
            <a:r>
              <a:rPr lang="en-US" sz="2300" dirty="0" smtClean="0">
                <a:latin typeface="Times New Roman" panose="02020603050405020304" pitchFamily="18" charset="0"/>
                <a:cs typeface="Times New Roman" panose="02020603050405020304" pitchFamily="18" charset="0"/>
              </a:rPr>
              <a:t>MongoDB and Mongoose: For handling unstructured data, offering flexibility and high performance at scale.</a:t>
            </a: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Literature Review</a:t>
            </a:r>
            <a:endParaRPr lang="en-US" b="1" dirty="0">
              <a:solidFill>
                <a:schemeClr val="accent1">
                  <a:lumMod val="75000"/>
                </a:schemeClr>
              </a:solidFill>
            </a:endParaRPr>
          </a:p>
        </p:txBody>
      </p:sp>
      <p:sp>
        <p:nvSpPr>
          <p:cNvPr id="3" name="Content Placeholder 2"/>
          <p:cNvSpPr>
            <a:spLocks noGrp="1"/>
          </p:cNvSpPr>
          <p:nvPr>
            <p:ph idx="1"/>
          </p:nvPr>
        </p:nvSpPr>
        <p:spPr/>
        <p:txBody>
          <a:bodyPr/>
          <a:lstStyle/>
          <a:p>
            <a:pPr algn="just"/>
            <a:r>
              <a:rPr lang="en-US" dirty="0" smtClean="0"/>
              <a:t>Prepare at-least </a:t>
            </a:r>
            <a:r>
              <a:rPr lang="en-US" dirty="0" smtClean="0"/>
              <a:t>five (5) slides and </a:t>
            </a:r>
            <a:r>
              <a:rPr lang="en-US" dirty="0" smtClean="0"/>
              <a:t>develop a base for your project starting from initial technology/research. </a:t>
            </a:r>
            <a:endParaRPr lang="en-US" dirty="0" smtClean="0"/>
          </a:p>
          <a:p>
            <a:pPr algn="just"/>
            <a:r>
              <a:rPr lang="en-US" dirty="0" smtClean="0"/>
              <a:t>Properly reference previously used tools and technologies [3].</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Literature Review</a:t>
            </a:r>
            <a:br>
              <a:rPr lang="en-US" b="1" dirty="0" smtClean="0">
                <a:solidFill>
                  <a:schemeClr val="accent1">
                    <a:lumMod val="75000"/>
                  </a:schemeClr>
                </a:solidFill>
              </a:rPr>
            </a:br>
            <a:r>
              <a:rPr lang="en-US" sz="2800" b="1" dirty="0" smtClean="0">
                <a:solidFill>
                  <a:schemeClr val="accent1">
                    <a:lumMod val="75000"/>
                  </a:schemeClr>
                </a:solidFill>
              </a:rPr>
              <a:t>Introduction to Constituency Connect</a:t>
            </a:r>
            <a:endParaRPr lang="en-US" sz="2800" b="1" dirty="0" smtClean="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Objective: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Enhance communication between elected representatives and constituents through a digital platform.</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Facilitate issue reporting, engagement, and transparency in governance.</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Significance: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Address gaps in traditional complaint resolution systems.</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Foster a sense of community and accountability among stakeholders.</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1">
                    <a:lumMod val="75000"/>
                  </a:schemeClr>
                </a:solidFill>
              </a:rPr>
              <a:t>Literature Review</a:t>
            </a:r>
            <a:br>
              <a:rPr lang="en-US" b="1" dirty="0" smtClean="0">
                <a:solidFill>
                  <a:schemeClr val="accent1">
                    <a:lumMod val="75000"/>
                  </a:schemeClr>
                </a:solidFill>
              </a:rPr>
            </a:br>
            <a:r>
              <a:rPr lang="en-US" sz="2800" b="1" dirty="0" smtClean="0">
                <a:solidFill>
                  <a:schemeClr val="accent1">
                    <a:lumMod val="75000"/>
                  </a:schemeClr>
                </a:solidFill>
              </a:rPr>
              <a:t>Initial Technologies</a:t>
            </a:r>
            <a:endParaRPr lang="en-US" sz="2800" b="1" dirty="0" smtClean="0">
              <a:solidFill>
                <a:schemeClr val="accent1">
                  <a:lumMod val="75000"/>
                </a:schemeClr>
              </a:solidFill>
            </a:endParaRPr>
          </a:p>
        </p:txBody>
      </p:sp>
      <p:sp>
        <p:nvSpPr>
          <p:cNvPr id="3" name="Content Placeholder 2"/>
          <p:cNvSpPr>
            <a:spLocks noGrp="1"/>
          </p:cNvSpPr>
          <p:nvPr>
            <p:ph idx="1"/>
          </p:nvPr>
        </p:nvSpPr>
        <p:spPr>
          <a:xfrm>
            <a:off x="838200" y="1605915"/>
            <a:ext cx="10515600" cy="5251450"/>
          </a:xfrm>
        </p:spPr>
        <p:txBody>
          <a:bodyPr>
            <a:noAutofit/>
          </a:bodyPr>
          <a:lstStyle/>
          <a:p>
            <a:pPr marL="0" indent="0" algn="just">
              <a:buNone/>
            </a:pPr>
            <a:r>
              <a:rPr lang="en-US" sz="2000" dirty="0" smtClean="0">
                <a:latin typeface="Times New Roman" panose="02020603050405020304" pitchFamily="18" charset="0"/>
                <a:cs typeface="Times New Roman" panose="02020603050405020304" pitchFamily="18" charset="0"/>
              </a:rPr>
              <a:t>Frontend Technologies: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HTML5 &amp; CSS3: For creating the structure and design of the platform, ensuring responsiveness and accessibility.</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JavaScript &amp; React JS: To build interactive user interfaces, enabling dynamic updates and efficient data handling.</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Backend Technologies: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Node.js &amp; Express.js: For server-side development, managing API requests, and handling user data efficiently.</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MongoDB &amp; Mongoose: For database management, enabling scalable and flexible data storage.</a:t>
            </a: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Tools &amp; Libraries: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Redux Toolkit: For state management, facilitating smooth data flow within the application.</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React Hook Form: To simplify form handling and validation, ensuring a user-friendly experience.</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13050</Words>
  <Application>WPS Presentation</Application>
  <PresentationFormat>Widescreen</PresentationFormat>
  <Paragraphs>379</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Bahnschrift SemiBold</vt:lpstr>
      <vt:lpstr>Calibri</vt:lpstr>
      <vt:lpstr>Times New Roman</vt:lpstr>
      <vt:lpstr>Calibri Light</vt:lpstr>
      <vt:lpstr>Microsoft YaHei</vt:lpstr>
      <vt:lpstr>Arial Unicode MS</vt:lpstr>
      <vt:lpstr>Bauhaus 93</vt:lpstr>
      <vt:lpstr>Office Theme</vt:lpstr>
      <vt:lpstr>FYP Title</vt:lpstr>
      <vt:lpstr>Table of Contents</vt:lpstr>
      <vt:lpstr>Introduction</vt:lpstr>
      <vt:lpstr>Introduction</vt:lpstr>
      <vt:lpstr>Introduction</vt:lpstr>
      <vt:lpstr>Tools and Technologies</vt:lpstr>
      <vt:lpstr>Literature Review</vt:lpstr>
      <vt:lpstr>Literature Review</vt:lpstr>
      <vt:lpstr>Literature Review Introduction to Constituency Connect</vt:lpstr>
      <vt:lpstr>Literature Review Introduction to Constituency Connect</vt:lpstr>
      <vt:lpstr>Literature Review Literature on Citizen Engagement Platforms</vt:lpstr>
      <vt:lpstr>Literature Review Features and Their Importance</vt:lpstr>
      <vt:lpstr>Benchmarking</vt:lpstr>
      <vt:lpstr>Benchmarking</vt:lpstr>
      <vt:lpstr>Problem Statement</vt:lpstr>
      <vt:lpstr>Problem Statement</vt:lpstr>
      <vt:lpstr>Proposed Model</vt:lpstr>
      <vt:lpstr>Scope of your Project</vt:lpstr>
      <vt:lpstr>Scope of your Project</vt:lpstr>
      <vt:lpstr>Scope of your Project</vt:lpstr>
      <vt:lpstr>Scope of your Project</vt:lpstr>
      <vt:lpstr>Tools and Technologies (Market Base)</vt:lpstr>
      <vt:lpstr>Tools and Technologies (Market Base)</vt:lpstr>
      <vt:lpstr>Tools and Technologies (Market Base)</vt:lpstr>
      <vt:lpstr>Tools and Technologies (Market Base)</vt:lpstr>
      <vt:lpstr>Final Outcome</vt:lpstr>
      <vt:lpstr>Final Outcome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Title</dc:title>
  <dc:creator>Muhammad Habib</dc:creator>
  <cp:lastModifiedBy>Haseeb ur Rehman</cp:lastModifiedBy>
  <cp:revision>73</cp:revision>
  <dcterms:created xsi:type="dcterms:W3CDTF">2023-09-14T10:20:00Z</dcterms:created>
  <dcterms:modified xsi:type="dcterms:W3CDTF">2024-09-29T15:25:35Z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7D760EEEFAD64E2CB5CC516ECAFB21F6_12</vt:lpwstr>
  </property>
  <property fmtid="{D5CDD505-2E9C-101B-9397-08002B2CF9AE}" pid="3" name="KSOProductBuildVer">
    <vt:lpwstr>1033-12.2.0.13472</vt:lpwstr>
  </property>
</Properties>
</file>