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64" r:id="rId4"/>
    <p:sldId id="266" r:id="rId5"/>
    <p:sldId id="26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mlab.uiuc.edu/jose/Theses/Ratan.pdf" TargetMode="External"/><Relationship Id="rId2" Type="http://schemas.openxmlformats.org/officeDocument/2006/relationships/hyperlink" Target="https://www.ee.columbia.edu/~harish/uploads/2/6/9/2/26925901/spectre_rfmanual.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EECC-DF5B-4C07-9D20-050D20800E98}"/>
              </a:ext>
            </a:extLst>
          </p:cNvPr>
          <p:cNvSpPr>
            <a:spLocks noGrp="1"/>
          </p:cNvSpPr>
          <p:nvPr>
            <p:ph type="ctrTitle"/>
          </p:nvPr>
        </p:nvSpPr>
        <p:spPr/>
        <p:txBody>
          <a:bodyPr/>
          <a:lstStyle/>
          <a:p>
            <a:r>
              <a:rPr lang="en-US" dirty="0"/>
              <a:t>Steps for finding the Jitter for the PLL project</a:t>
            </a:r>
          </a:p>
        </p:txBody>
      </p:sp>
      <p:sp>
        <p:nvSpPr>
          <p:cNvPr id="3" name="Subtitle 2">
            <a:extLst>
              <a:ext uri="{FF2B5EF4-FFF2-40B4-BE49-F238E27FC236}">
                <a16:creationId xmlns:a16="http://schemas.microsoft.com/office/drawing/2014/main" id="{B110EE44-EEDE-4B67-BF61-52CF0C80AF72}"/>
              </a:ext>
            </a:extLst>
          </p:cNvPr>
          <p:cNvSpPr>
            <a:spLocks noGrp="1"/>
          </p:cNvSpPr>
          <p:nvPr>
            <p:ph type="subTitle" idx="1"/>
          </p:nvPr>
        </p:nvSpPr>
        <p:spPr/>
        <p:txBody>
          <a:bodyPr/>
          <a:lstStyle/>
          <a:p>
            <a:r>
              <a:rPr lang="en-US" dirty="0"/>
              <a:t>Reference:</a:t>
            </a:r>
          </a:p>
          <a:p>
            <a:r>
              <a:rPr lang="en-US" dirty="0"/>
              <a:t>Ratan_MS_THESIS_UIUC_2014.pdf</a:t>
            </a:r>
          </a:p>
        </p:txBody>
      </p:sp>
    </p:spTree>
    <p:extLst>
      <p:ext uri="{BB962C8B-B14F-4D97-AF65-F5344CB8AC3E}">
        <p14:creationId xmlns:p14="http://schemas.microsoft.com/office/powerpoint/2010/main" val="287582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B698-FE85-4DFA-B8BA-4629E9F0847D}"/>
              </a:ext>
            </a:extLst>
          </p:cNvPr>
          <p:cNvSpPr>
            <a:spLocks noGrp="1"/>
          </p:cNvSpPr>
          <p:nvPr>
            <p:ph type="title"/>
          </p:nvPr>
        </p:nvSpPr>
        <p:spPr>
          <a:xfrm>
            <a:off x="457200" y="274638"/>
            <a:ext cx="4572000" cy="1143000"/>
          </a:xfrm>
        </p:spPr>
        <p:txBody>
          <a:bodyPr/>
          <a:lstStyle/>
          <a:p>
            <a:r>
              <a:rPr lang="en-US" dirty="0"/>
              <a:t>1- Set PSS Analysis</a:t>
            </a:r>
          </a:p>
        </p:txBody>
      </p:sp>
      <p:sp>
        <p:nvSpPr>
          <p:cNvPr id="5" name="Content Placeholder 4">
            <a:extLst>
              <a:ext uri="{FF2B5EF4-FFF2-40B4-BE49-F238E27FC236}">
                <a16:creationId xmlns:a16="http://schemas.microsoft.com/office/drawing/2014/main" id="{7A30405D-73AE-45C3-AAD7-C684E6E7BBD7}"/>
              </a:ext>
            </a:extLst>
          </p:cNvPr>
          <p:cNvSpPr>
            <a:spLocks noGrp="1"/>
          </p:cNvSpPr>
          <p:nvPr>
            <p:ph idx="1"/>
          </p:nvPr>
        </p:nvSpPr>
        <p:spPr>
          <a:xfrm>
            <a:off x="457200" y="4995655"/>
            <a:ext cx="4572000" cy="1706563"/>
          </a:xfrm>
        </p:spPr>
        <p:txBody>
          <a:bodyPr>
            <a:normAutofit fontScale="47500" lnSpcReduction="20000"/>
          </a:bodyPr>
          <a:lstStyle/>
          <a:p>
            <a:pPr marL="0" indent="0">
              <a:buNone/>
            </a:pPr>
            <a:r>
              <a:rPr lang="en-US" dirty="0"/>
              <a:t>Beat Frequency </a:t>
            </a:r>
            <a:r>
              <a:rPr lang="en-US" dirty="0">
                <a:sym typeface="Wingdings" panose="05000000000000000000" pitchFamily="2" charset="2"/>
              </a:rPr>
              <a:t></a:t>
            </a:r>
            <a:endParaRPr lang="en-US" dirty="0"/>
          </a:p>
          <a:p>
            <a:pPr marL="0" indent="0">
              <a:buNone/>
            </a:pPr>
            <a:r>
              <a:rPr lang="en-US" dirty="0"/>
              <a:t>In a driven system, the beat frequency would be the greatest common divisor of all the input tones in the circuit (or the divided down frequencies if there are dividers in the circuit). PSS needs to solve a periodic waveform - and so you need to have an integer number of cycles of all the frequencies in the circuit.</a:t>
            </a:r>
          </a:p>
        </p:txBody>
      </p:sp>
      <p:pic>
        <p:nvPicPr>
          <p:cNvPr id="6" name="Content Placeholder 3">
            <a:extLst>
              <a:ext uri="{FF2B5EF4-FFF2-40B4-BE49-F238E27FC236}">
                <a16:creationId xmlns:a16="http://schemas.microsoft.com/office/drawing/2014/main" id="{3D103B9E-727B-4A20-AC3B-1665E93F7042}"/>
              </a:ext>
            </a:extLst>
          </p:cNvPr>
          <p:cNvPicPr>
            <a:picLocks noChangeAspect="1"/>
          </p:cNvPicPr>
          <p:nvPr/>
        </p:nvPicPr>
        <p:blipFill>
          <a:blip r:embed="rId2"/>
          <a:stretch>
            <a:fillRect/>
          </a:stretch>
        </p:blipFill>
        <p:spPr>
          <a:xfrm>
            <a:off x="5029200" y="0"/>
            <a:ext cx="4148528" cy="6858000"/>
          </a:xfrm>
          <a:prstGeom prst="rect">
            <a:avLst/>
          </a:prstGeom>
        </p:spPr>
      </p:pic>
      <p:cxnSp>
        <p:nvCxnSpPr>
          <p:cNvPr id="8" name="Straight Arrow Connector 7">
            <a:extLst>
              <a:ext uri="{FF2B5EF4-FFF2-40B4-BE49-F238E27FC236}">
                <a16:creationId xmlns:a16="http://schemas.microsoft.com/office/drawing/2014/main" id="{1AA950FA-A024-4F83-9D06-15474B09C510}"/>
              </a:ext>
            </a:extLst>
          </p:cNvPr>
          <p:cNvCxnSpPr/>
          <p:nvPr/>
        </p:nvCxnSpPr>
        <p:spPr>
          <a:xfrm>
            <a:off x="2971800" y="1828800"/>
            <a:ext cx="3505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1FAF85A8-C8B1-42B9-8F66-8FBABE39AC26}"/>
              </a:ext>
            </a:extLst>
          </p:cNvPr>
          <p:cNvSpPr txBox="1">
            <a:spLocks/>
          </p:cNvSpPr>
          <p:nvPr/>
        </p:nvSpPr>
        <p:spPr>
          <a:xfrm>
            <a:off x="457200" y="1500083"/>
            <a:ext cx="2362200" cy="5573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Set the beat frequency to the reference frequency</a:t>
            </a:r>
          </a:p>
        </p:txBody>
      </p:sp>
      <p:cxnSp>
        <p:nvCxnSpPr>
          <p:cNvPr id="10" name="Straight Arrow Connector 9">
            <a:extLst>
              <a:ext uri="{FF2B5EF4-FFF2-40B4-BE49-F238E27FC236}">
                <a16:creationId xmlns:a16="http://schemas.microsoft.com/office/drawing/2014/main" id="{41DDBA5C-1423-474C-9916-85D935623E47}"/>
              </a:ext>
            </a:extLst>
          </p:cNvPr>
          <p:cNvCxnSpPr/>
          <p:nvPr/>
        </p:nvCxnSpPr>
        <p:spPr>
          <a:xfrm>
            <a:off x="2057400" y="3519124"/>
            <a:ext cx="3505200" cy="144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960473E-9004-4588-A649-A494D77605D7}"/>
              </a:ext>
            </a:extLst>
          </p:cNvPr>
          <p:cNvSpPr txBox="1">
            <a:spLocks/>
          </p:cNvSpPr>
          <p:nvPr/>
        </p:nvSpPr>
        <p:spPr>
          <a:xfrm>
            <a:off x="232972" y="2739498"/>
            <a:ext cx="2362200" cy="10742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Don’t check the “Oscillator” box, since the PLL is driven by an external reference source.</a:t>
            </a:r>
            <a:br>
              <a:rPr lang="en-US" sz="1400" dirty="0">
                <a:solidFill>
                  <a:schemeClr val="accent1"/>
                </a:solidFill>
              </a:rPr>
            </a:br>
            <a:r>
              <a:rPr lang="en-US" sz="1400" dirty="0">
                <a:solidFill>
                  <a:schemeClr val="accent1"/>
                </a:solidFill>
              </a:rPr>
              <a:t>(It’s not an Oscillator)</a:t>
            </a:r>
          </a:p>
        </p:txBody>
      </p:sp>
    </p:spTree>
    <p:extLst>
      <p:ext uri="{BB962C8B-B14F-4D97-AF65-F5344CB8AC3E}">
        <p14:creationId xmlns:p14="http://schemas.microsoft.com/office/powerpoint/2010/main" val="168457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1EDB075-4AD3-457F-BA2C-42F61E104694}"/>
              </a:ext>
            </a:extLst>
          </p:cNvPr>
          <p:cNvPicPr>
            <a:picLocks noChangeAspect="1"/>
          </p:cNvPicPr>
          <p:nvPr/>
        </p:nvPicPr>
        <p:blipFill>
          <a:blip r:embed="rId2"/>
          <a:stretch>
            <a:fillRect/>
          </a:stretch>
        </p:blipFill>
        <p:spPr>
          <a:xfrm>
            <a:off x="5029201" y="0"/>
            <a:ext cx="4114800" cy="6858000"/>
          </a:xfrm>
          <a:prstGeom prst="rect">
            <a:avLst/>
          </a:prstGeom>
        </p:spPr>
      </p:pic>
      <p:sp>
        <p:nvSpPr>
          <p:cNvPr id="15" name="Title 1">
            <a:extLst>
              <a:ext uri="{FF2B5EF4-FFF2-40B4-BE49-F238E27FC236}">
                <a16:creationId xmlns:a16="http://schemas.microsoft.com/office/drawing/2014/main" id="{77195552-E7D7-4604-9E42-D85B819005EC}"/>
              </a:ext>
            </a:extLst>
          </p:cNvPr>
          <p:cNvSpPr>
            <a:spLocks noGrp="1"/>
          </p:cNvSpPr>
          <p:nvPr>
            <p:ph type="title"/>
          </p:nvPr>
        </p:nvSpPr>
        <p:spPr>
          <a:xfrm>
            <a:off x="457200" y="274638"/>
            <a:ext cx="5257800" cy="1143000"/>
          </a:xfrm>
        </p:spPr>
        <p:txBody>
          <a:bodyPr>
            <a:noAutofit/>
          </a:bodyPr>
          <a:lstStyle/>
          <a:p>
            <a:r>
              <a:rPr lang="en-US" dirty="0"/>
              <a:t>2- Set </a:t>
            </a:r>
            <a:r>
              <a:rPr lang="en-US" dirty="0" err="1"/>
              <a:t>PNoise</a:t>
            </a:r>
            <a:r>
              <a:rPr lang="en-US" dirty="0"/>
              <a:t> Analysis</a:t>
            </a:r>
          </a:p>
        </p:txBody>
      </p:sp>
      <p:cxnSp>
        <p:nvCxnSpPr>
          <p:cNvPr id="18" name="Straight Arrow Connector 17">
            <a:extLst>
              <a:ext uri="{FF2B5EF4-FFF2-40B4-BE49-F238E27FC236}">
                <a16:creationId xmlns:a16="http://schemas.microsoft.com/office/drawing/2014/main" id="{5AE08727-C7F6-4540-9ADC-51A9FA801A57}"/>
              </a:ext>
            </a:extLst>
          </p:cNvPr>
          <p:cNvCxnSpPr>
            <a:cxnSpLocks/>
          </p:cNvCxnSpPr>
          <p:nvPr/>
        </p:nvCxnSpPr>
        <p:spPr>
          <a:xfrm>
            <a:off x="2971800" y="1828800"/>
            <a:ext cx="34290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4">
            <a:extLst>
              <a:ext uri="{FF2B5EF4-FFF2-40B4-BE49-F238E27FC236}">
                <a16:creationId xmlns:a16="http://schemas.microsoft.com/office/drawing/2014/main" id="{64A3DBFF-1332-4EA1-A0DD-55C942C0496B}"/>
              </a:ext>
            </a:extLst>
          </p:cNvPr>
          <p:cNvSpPr txBox="1">
            <a:spLocks/>
          </p:cNvSpPr>
          <p:nvPr/>
        </p:nvSpPr>
        <p:spPr>
          <a:xfrm>
            <a:off x="457200" y="1500083"/>
            <a:ext cx="2514600" cy="69718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Set the range around the carrier frequency where the jitter will be integrated</a:t>
            </a:r>
          </a:p>
        </p:txBody>
      </p:sp>
      <p:cxnSp>
        <p:nvCxnSpPr>
          <p:cNvPr id="20" name="Straight Arrow Connector 19">
            <a:extLst>
              <a:ext uri="{FF2B5EF4-FFF2-40B4-BE49-F238E27FC236}">
                <a16:creationId xmlns:a16="http://schemas.microsoft.com/office/drawing/2014/main" id="{80073F83-303D-450E-A677-B78FDBB4858E}"/>
              </a:ext>
            </a:extLst>
          </p:cNvPr>
          <p:cNvCxnSpPr>
            <a:cxnSpLocks/>
          </p:cNvCxnSpPr>
          <p:nvPr/>
        </p:nvCxnSpPr>
        <p:spPr>
          <a:xfrm>
            <a:off x="2057400" y="3519124"/>
            <a:ext cx="3810000" cy="196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0AB49FD6-3E29-4613-B57A-DD70D3B297EF}"/>
              </a:ext>
            </a:extLst>
          </p:cNvPr>
          <p:cNvSpPr txBox="1">
            <a:spLocks/>
          </p:cNvSpPr>
          <p:nvPr/>
        </p:nvSpPr>
        <p:spPr>
          <a:xfrm>
            <a:off x="232972" y="3048000"/>
            <a:ext cx="2362200" cy="6971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Choose “Jitter” to get the random jitter calculations</a:t>
            </a:r>
          </a:p>
        </p:txBody>
      </p:sp>
      <p:cxnSp>
        <p:nvCxnSpPr>
          <p:cNvPr id="24" name="Straight Arrow Connector 23">
            <a:extLst>
              <a:ext uri="{FF2B5EF4-FFF2-40B4-BE49-F238E27FC236}">
                <a16:creationId xmlns:a16="http://schemas.microsoft.com/office/drawing/2014/main" id="{9D450A93-C8D8-4330-9D74-BD1D69C34FA6}"/>
              </a:ext>
            </a:extLst>
          </p:cNvPr>
          <p:cNvCxnSpPr>
            <a:cxnSpLocks/>
          </p:cNvCxnSpPr>
          <p:nvPr/>
        </p:nvCxnSpPr>
        <p:spPr>
          <a:xfrm>
            <a:off x="2595172" y="4724400"/>
            <a:ext cx="4160395" cy="160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4">
            <a:extLst>
              <a:ext uri="{FF2B5EF4-FFF2-40B4-BE49-F238E27FC236}">
                <a16:creationId xmlns:a16="http://schemas.microsoft.com/office/drawing/2014/main" id="{280FEC7B-9C69-4B8E-B045-364CB956E24D}"/>
              </a:ext>
            </a:extLst>
          </p:cNvPr>
          <p:cNvSpPr txBox="1">
            <a:spLocks/>
          </p:cNvSpPr>
          <p:nvPr/>
        </p:nvSpPr>
        <p:spPr>
          <a:xfrm>
            <a:off x="457201" y="4479516"/>
            <a:ext cx="2362200" cy="99575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Set the crossing threshold of the transient output signal.</a:t>
            </a:r>
          </a:p>
          <a:p>
            <a:pPr marL="0" indent="0">
              <a:buFont typeface="Arial" pitchFamily="34" charset="0"/>
              <a:buNone/>
            </a:pPr>
            <a:endParaRPr lang="en-US" sz="1400" dirty="0">
              <a:solidFill>
                <a:schemeClr val="accent1"/>
              </a:solidFill>
            </a:endParaRPr>
          </a:p>
          <a:p>
            <a:pPr marL="0" indent="0">
              <a:buFont typeface="Arial" pitchFamily="34" charset="0"/>
              <a:buNone/>
            </a:pPr>
            <a:r>
              <a:rPr lang="en-US" sz="1400" dirty="0">
                <a:solidFill>
                  <a:schemeClr val="accent1"/>
                </a:solidFill>
              </a:rPr>
              <a:t>(Out signal goes from 0 </a:t>
            </a:r>
            <a:r>
              <a:rPr lang="en-US" sz="1400" dirty="0">
                <a:solidFill>
                  <a:schemeClr val="accent1"/>
                </a:solidFill>
                <a:sym typeface="Wingdings" panose="05000000000000000000" pitchFamily="2" charset="2"/>
              </a:rPr>
              <a:t> 1V, so the crossing threshold will be 0.5V)</a:t>
            </a:r>
            <a:endParaRPr lang="en-US" sz="1400" dirty="0">
              <a:solidFill>
                <a:schemeClr val="accent1"/>
              </a:solidFill>
            </a:endParaRPr>
          </a:p>
        </p:txBody>
      </p:sp>
    </p:spTree>
    <p:extLst>
      <p:ext uri="{BB962C8B-B14F-4D97-AF65-F5344CB8AC3E}">
        <p14:creationId xmlns:p14="http://schemas.microsoft.com/office/powerpoint/2010/main" val="160508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DCD7-6035-4C97-83CD-1CB88221B336}"/>
              </a:ext>
            </a:extLst>
          </p:cNvPr>
          <p:cNvSpPr>
            <a:spLocks noGrp="1"/>
          </p:cNvSpPr>
          <p:nvPr>
            <p:ph type="title"/>
          </p:nvPr>
        </p:nvSpPr>
        <p:spPr/>
        <p:txBody>
          <a:bodyPr>
            <a:normAutofit fontScale="90000"/>
          </a:bodyPr>
          <a:lstStyle/>
          <a:p>
            <a:pPr algn="l"/>
            <a:r>
              <a:rPr lang="en-US" dirty="0"/>
              <a:t>3- After Running  the PSS &amp; </a:t>
            </a:r>
            <a:r>
              <a:rPr lang="en-US" dirty="0" err="1"/>
              <a:t>Pnoise</a:t>
            </a:r>
            <a:r>
              <a:rPr lang="en-US" dirty="0"/>
              <a:t> sims</a:t>
            </a:r>
          </a:p>
        </p:txBody>
      </p:sp>
      <p:sp>
        <p:nvSpPr>
          <p:cNvPr id="3" name="Content Placeholder 2">
            <a:extLst>
              <a:ext uri="{FF2B5EF4-FFF2-40B4-BE49-F238E27FC236}">
                <a16:creationId xmlns:a16="http://schemas.microsoft.com/office/drawing/2014/main" id="{DD3A44A3-6B15-48C4-8C55-522BD029CBF2}"/>
              </a:ext>
            </a:extLst>
          </p:cNvPr>
          <p:cNvSpPr>
            <a:spLocks noGrp="1"/>
          </p:cNvSpPr>
          <p:nvPr>
            <p:ph idx="1"/>
          </p:nvPr>
        </p:nvSpPr>
        <p:spPr>
          <a:xfrm>
            <a:off x="457200" y="1600200"/>
            <a:ext cx="5334000" cy="4525963"/>
          </a:xfrm>
        </p:spPr>
        <p:txBody>
          <a:bodyPr/>
          <a:lstStyle/>
          <a:p>
            <a:r>
              <a:rPr lang="en-US" dirty="0"/>
              <a:t>Results </a:t>
            </a:r>
            <a:r>
              <a:rPr lang="en-US" dirty="0">
                <a:sym typeface="Wingdings" panose="05000000000000000000" pitchFamily="2" charset="2"/>
              </a:rPr>
              <a:t> Direct Plot  Main Form</a:t>
            </a:r>
            <a:endParaRPr lang="en-US" dirty="0"/>
          </a:p>
        </p:txBody>
      </p:sp>
      <p:pic>
        <p:nvPicPr>
          <p:cNvPr id="4" name="Picture 3">
            <a:extLst>
              <a:ext uri="{FF2B5EF4-FFF2-40B4-BE49-F238E27FC236}">
                <a16:creationId xmlns:a16="http://schemas.microsoft.com/office/drawing/2014/main" id="{B52B820D-ADEB-4113-B3B7-EDC7A3A2A347}"/>
              </a:ext>
            </a:extLst>
          </p:cNvPr>
          <p:cNvPicPr>
            <a:picLocks noChangeAspect="1"/>
          </p:cNvPicPr>
          <p:nvPr/>
        </p:nvPicPr>
        <p:blipFill>
          <a:blip r:embed="rId2"/>
          <a:stretch>
            <a:fillRect/>
          </a:stretch>
        </p:blipFill>
        <p:spPr>
          <a:xfrm>
            <a:off x="5791200" y="1046793"/>
            <a:ext cx="3351551" cy="5798715"/>
          </a:xfrm>
          <a:prstGeom prst="rect">
            <a:avLst/>
          </a:prstGeom>
        </p:spPr>
      </p:pic>
      <p:cxnSp>
        <p:nvCxnSpPr>
          <p:cNvPr id="5" name="Straight Arrow Connector 4">
            <a:extLst>
              <a:ext uri="{FF2B5EF4-FFF2-40B4-BE49-F238E27FC236}">
                <a16:creationId xmlns:a16="http://schemas.microsoft.com/office/drawing/2014/main" id="{58FAA644-9B81-41A3-8BD1-F33A28457761}"/>
              </a:ext>
            </a:extLst>
          </p:cNvPr>
          <p:cNvCxnSpPr>
            <a:cxnSpLocks/>
          </p:cNvCxnSpPr>
          <p:nvPr/>
        </p:nvCxnSpPr>
        <p:spPr>
          <a:xfrm flipV="1">
            <a:off x="2057400" y="2819400"/>
            <a:ext cx="4953000" cy="69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4">
            <a:extLst>
              <a:ext uri="{FF2B5EF4-FFF2-40B4-BE49-F238E27FC236}">
                <a16:creationId xmlns:a16="http://schemas.microsoft.com/office/drawing/2014/main" id="{75E3AE9A-4672-4184-A84F-F47A764DAC42}"/>
              </a:ext>
            </a:extLst>
          </p:cNvPr>
          <p:cNvSpPr txBox="1">
            <a:spLocks/>
          </p:cNvSpPr>
          <p:nvPr/>
        </p:nvSpPr>
        <p:spPr>
          <a:xfrm>
            <a:off x="457199" y="3470994"/>
            <a:ext cx="2149216" cy="6971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Edge-to-edge jitter</a:t>
            </a:r>
          </a:p>
        </p:txBody>
      </p:sp>
      <p:cxnSp>
        <p:nvCxnSpPr>
          <p:cNvPr id="7" name="Straight Arrow Connector 6">
            <a:extLst>
              <a:ext uri="{FF2B5EF4-FFF2-40B4-BE49-F238E27FC236}">
                <a16:creationId xmlns:a16="http://schemas.microsoft.com/office/drawing/2014/main" id="{FD0A7ECF-D831-4D81-8EFB-651FEB12E041}"/>
              </a:ext>
            </a:extLst>
          </p:cNvPr>
          <p:cNvCxnSpPr>
            <a:cxnSpLocks/>
          </p:cNvCxnSpPr>
          <p:nvPr/>
        </p:nvCxnSpPr>
        <p:spPr>
          <a:xfrm flipV="1">
            <a:off x="2595172" y="3781711"/>
            <a:ext cx="4720028" cy="94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4">
            <a:extLst>
              <a:ext uri="{FF2B5EF4-FFF2-40B4-BE49-F238E27FC236}">
                <a16:creationId xmlns:a16="http://schemas.microsoft.com/office/drawing/2014/main" id="{B03D2EE1-A9EF-47DD-A395-BB6F9AD630E7}"/>
              </a:ext>
            </a:extLst>
          </p:cNvPr>
          <p:cNvSpPr txBox="1">
            <a:spLocks/>
          </p:cNvSpPr>
          <p:nvPr/>
        </p:nvSpPr>
        <p:spPr>
          <a:xfrm>
            <a:off x="457201" y="4479516"/>
            <a:ext cx="2362200" cy="9957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The peak-to-peak jitter is measured at certain BER.</a:t>
            </a:r>
          </a:p>
        </p:txBody>
      </p:sp>
      <p:cxnSp>
        <p:nvCxnSpPr>
          <p:cNvPr id="10" name="Straight Arrow Connector 9">
            <a:extLst>
              <a:ext uri="{FF2B5EF4-FFF2-40B4-BE49-F238E27FC236}">
                <a16:creationId xmlns:a16="http://schemas.microsoft.com/office/drawing/2014/main" id="{9C98C037-FFA1-4B09-ABFB-D10810962530}"/>
              </a:ext>
            </a:extLst>
          </p:cNvPr>
          <p:cNvCxnSpPr>
            <a:cxnSpLocks/>
          </p:cNvCxnSpPr>
          <p:nvPr/>
        </p:nvCxnSpPr>
        <p:spPr>
          <a:xfrm flipV="1">
            <a:off x="2133600" y="3081987"/>
            <a:ext cx="4953000" cy="69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9D953954-CA5C-49FA-A7BD-B947A59E5F97}"/>
              </a:ext>
            </a:extLst>
          </p:cNvPr>
          <p:cNvSpPr txBox="1">
            <a:spLocks/>
          </p:cNvSpPr>
          <p:nvPr/>
        </p:nvSpPr>
        <p:spPr>
          <a:xfrm>
            <a:off x="563693" y="3772288"/>
            <a:ext cx="2149216" cy="6971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a:solidFill>
                  <a:schemeClr val="accent1"/>
                </a:solidFill>
              </a:rPr>
              <a:t>Cycle-to-cycle jitter</a:t>
            </a:r>
          </a:p>
        </p:txBody>
      </p:sp>
    </p:spTree>
    <p:extLst>
      <p:ext uri="{BB962C8B-B14F-4D97-AF65-F5344CB8AC3E}">
        <p14:creationId xmlns:p14="http://schemas.microsoft.com/office/powerpoint/2010/main" val="31796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3A14-3401-487D-9678-0C50FF457A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7868BE3-CFE5-4754-ACD7-BAF16D23E766}"/>
              </a:ext>
            </a:extLst>
          </p:cNvPr>
          <p:cNvSpPr>
            <a:spLocks noGrp="1"/>
          </p:cNvSpPr>
          <p:nvPr>
            <p:ph idx="1"/>
          </p:nvPr>
        </p:nvSpPr>
        <p:spPr/>
        <p:txBody>
          <a:bodyPr/>
          <a:lstStyle/>
          <a:p>
            <a:r>
              <a:rPr lang="en-US" dirty="0" err="1"/>
              <a:t>Spectre_rfmanual</a:t>
            </a:r>
            <a:r>
              <a:rPr lang="en-US" dirty="0"/>
              <a:t>: (P. 542)</a:t>
            </a:r>
          </a:p>
          <a:p>
            <a:r>
              <a:rPr lang="en-US" dirty="0">
                <a:hlinkClick r:id="rId2"/>
              </a:rPr>
              <a:t>https://www.ee.columbia.edu/~harish/uploads/2/6/9/2/26925901/spectre_rfmanual.pdf</a:t>
            </a:r>
            <a:endParaRPr lang="en-US" dirty="0"/>
          </a:p>
          <a:p>
            <a:endParaRPr lang="en-US" dirty="0"/>
          </a:p>
          <a:p>
            <a:r>
              <a:rPr lang="en-US" dirty="0"/>
              <a:t>Ratan_MS_THESIS_UIUC_2014: (P. 93)</a:t>
            </a:r>
          </a:p>
          <a:p>
            <a:r>
              <a:rPr lang="en-US" dirty="0">
                <a:hlinkClick r:id="rId3"/>
              </a:rPr>
              <a:t>http://emlab.uiuc.edu/jose/Theses/Ratan.pdf</a:t>
            </a:r>
            <a:endParaRPr lang="en-US" dirty="0"/>
          </a:p>
          <a:p>
            <a:endParaRPr lang="en-US" dirty="0"/>
          </a:p>
        </p:txBody>
      </p:sp>
    </p:spTree>
    <p:extLst>
      <p:ext uri="{BB962C8B-B14F-4D97-AF65-F5344CB8AC3E}">
        <p14:creationId xmlns:p14="http://schemas.microsoft.com/office/powerpoint/2010/main" val="1467725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262</Words>
  <Application>Microsoft Office PowerPoint</Application>
  <PresentationFormat>On-screen Show (4:3)</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Steps for finding the Jitter for the PLL project</vt:lpstr>
      <vt:lpstr>1- Set PSS Analysis</vt:lpstr>
      <vt:lpstr>2- Set PNoise Analysis</vt:lpstr>
      <vt:lpstr>3- After Running  the PSS &amp; Pnoise sims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Convergence problem on Cadence</dc:title>
  <dc:creator>Muhammad Aldacher</dc:creator>
  <cp:lastModifiedBy>Muhammad Aldacher</cp:lastModifiedBy>
  <cp:revision>10</cp:revision>
  <dcterms:created xsi:type="dcterms:W3CDTF">2006-08-16T00:00:00Z</dcterms:created>
  <dcterms:modified xsi:type="dcterms:W3CDTF">2018-11-24T05:36:55Z</dcterms:modified>
</cp:coreProperties>
</file>