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DC59B-8CE8-4840-9B7D-EAD2DD611050}" type="datetimeFigureOut">
              <a:rPr lang="en-US" smtClean="0"/>
              <a:t>3/17/2019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7D6E1-B316-4715-BB29-20706DE62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0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7D6E1-B316-4715-BB29-20706DE621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vVr4amOXQE0dqAIHVlUzsUnugPQMXc1?usp=sharing" TargetMode="External"/><Relationship Id="rId2" Type="http://schemas.openxmlformats.org/officeDocument/2006/relationships/hyperlink" Target="http://www.eric.crabil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QCiNa7iVuNNrkJ16X37NimUBDMLxXcll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14C-E4AD-47BC-81BD-4F7A2E306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&amp; Analog Clock Display using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B39DE-4275-4AF2-A7F0-AB1CD1D77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</a:t>
            </a:r>
          </a:p>
        </p:txBody>
      </p:sp>
    </p:spTree>
    <p:extLst>
      <p:ext uri="{BB962C8B-B14F-4D97-AF65-F5344CB8AC3E}">
        <p14:creationId xmlns:p14="http://schemas.microsoft.com/office/powerpoint/2010/main" val="151960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424BBB-A226-4AA5-B277-F6C2C1329917}"/>
              </a:ext>
            </a:extLst>
          </p:cNvPr>
          <p:cNvSpPr/>
          <p:nvPr/>
        </p:nvSpPr>
        <p:spPr>
          <a:xfrm>
            <a:off x="958121" y="2362200"/>
            <a:ext cx="1614587" cy="243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A3EB6-51CF-46E0-81D8-B138D09063C0}"/>
              </a:ext>
            </a:extLst>
          </p:cNvPr>
          <p:cNvSpPr txBox="1"/>
          <p:nvPr/>
        </p:nvSpPr>
        <p:spPr>
          <a:xfrm>
            <a:off x="958121" y="2895600"/>
            <a:ext cx="1614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Time-Keeping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Counters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C690652-1A58-4165-9E84-20FAFEF86526}"/>
              </a:ext>
            </a:extLst>
          </p:cNvPr>
          <p:cNvSpPr/>
          <p:nvPr/>
        </p:nvSpPr>
        <p:spPr>
          <a:xfrm>
            <a:off x="228599" y="2362200"/>
            <a:ext cx="729521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5FE9A-5EAF-4BFF-A75A-C89A1EBAD2EB}"/>
              </a:ext>
            </a:extLst>
          </p:cNvPr>
          <p:cNvSpPr txBox="1"/>
          <p:nvPr/>
        </p:nvSpPr>
        <p:spPr>
          <a:xfrm>
            <a:off x="2543752" y="22860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 (units)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CE34B-FCD7-4F4D-B3B6-B6B4ADE2C26F}"/>
              </a:ext>
            </a:extLst>
          </p:cNvPr>
          <p:cNvSpPr txBox="1"/>
          <p:nvPr/>
        </p:nvSpPr>
        <p:spPr>
          <a:xfrm>
            <a:off x="2543752" y="2675157"/>
            <a:ext cx="109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 (tens)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BE287-BD9C-425E-8F0A-7B55829E3E42}"/>
              </a:ext>
            </a:extLst>
          </p:cNvPr>
          <p:cNvSpPr txBox="1"/>
          <p:nvPr/>
        </p:nvSpPr>
        <p:spPr>
          <a:xfrm>
            <a:off x="2548739" y="3094257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(units)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C9A01-F120-453C-B900-8E8BA2BFCEB5}"/>
              </a:ext>
            </a:extLst>
          </p:cNvPr>
          <p:cNvSpPr txBox="1"/>
          <p:nvPr/>
        </p:nvSpPr>
        <p:spPr>
          <a:xfrm>
            <a:off x="2552665" y="3500101"/>
            <a:ext cx="11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(tens)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B5059-B813-420B-94C1-2AEF7042FA5A}"/>
              </a:ext>
            </a:extLst>
          </p:cNvPr>
          <p:cNvSpPr txBox="1"/>
          <p:nvPr/>
        </p:nvSpPr>
        <p:spPr>
          <a:xfrm>
            <a:off x="2547681" y="391431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Hr</a:t>
            </a:r>
            <a:r>
              <a:rPr lang="en-US" dirty="0">
                <a:solidFill>
                  <a:srgbClr val="FF0000"/>
                </a:solidFill>
              </a:rPr>
              <a:t> (units)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ADFFB-2A69-4F47-88E4-CE38C3E4FE10}"/>
              </a:ext>
            </a:extLst>
          </p:cNvPr>
          <p:cNvSpPr txBox="1"/>
          <p:nvPr/>
        </p:nvSpPr>
        <p:spPr>
          <a:xfrm>
            <a:off x="2552665" y="4319429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Hr</a:t>
            </a:r>
            <a:r>
              <a:rPr lang="en-US" dirty="0">
                <a:solidFill>
                  <a:srgbClr val="FF0000"/>
                </a:solidFill>
              </a:rPr>
              <a:t> (tens)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CFE08-A527-475F-8EB5-F30F290157DE}"/>
              </a:ext>
            </a:extLst>
          </p:cNvPr>
          <p:cNvCxnSpPr>
            <a:cxnSpLocks/>
          </p:cNvCxnSpPr>
          <p:nvPr/>
        </p:nvCxnSpPr>
        <p:spPr>
          <a:xfrm>
            <a:off x="2514600" y="2665721"/>
            <a:ext cx="1676400" cy="54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4BB58A-1A0E-4B02-99ED-881ADD0C497B}"/>
              </a:ext>
            </a:extLst>
          </p:cNvPr>
          <p:cNvCxnSpPr>
            <a:cxnSpLocks/>
          </p:cNvCxnSpPr>
          <p:nvPr/>
        </p:nvCxnSpPr>
        <p:spPr>
          <a:xfrm>
            <a:off x="2514600" y="3058471"/>
            <a:ext cx="1676400" cy="54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98D9FF-4415-4E75-8CA0-4B59CAA3CFF2}"/>
              </a:ext>
            </a:extLst>
          </p:cNvPr>
          <p:cNvCxnSpPr>
            <a:cxnSpLocks/>
          </p:cNvCxnSpPr>
          <p:nvPr/>
        </p:nvCxnSpPr>
        <p:spPr>
          <a:xfrm>
            <a:off x="2514600" y="3493954"/>
            <a:ext cx="1676400" cy="54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0B7801-AB8D-4FB0-B99D-D14CD6421673}"/>
              </a:ext>
            </a:extLst>
          </p:cNvPr>
          <p:cNvCxnSpPr>
            <a:cxnSpLocks/>
          </p:cNvCxnSpPr>
          <p:nvPr/>
        </p:nvCxnSpPr>
        <p:spPr>
          <a:xfrm>
            <a:off x="2514600" y="3886704"/>
            <a:ext cx="1676400" cy="54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E59C04-D031-4B8D-B48C-16D1AC2ED592}"/>
              </a:ext>
            </a:extLst>
          </p:cNvPr>
          <p:cNvCxnSpPr>
            <a:cxnSpLocks/>
          </p:cNvCxnSpPr>
          <p:nvPr/>
        </p:nvCxnSpPr>
        <p:spPr>
          <a:xfrm>
            <a:off x="2514600" y="4321101"/>
            <a:ext cx="1676400" cy="54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C9D60D5-DDA7-4614-85B7-2FA9E7441D2D}"/>
              </a:ext>
            </a:extLst>
          </p:cNvPr>
          <p:cNvCxnSpPr>
            <a:cxnSpLocks/>
          </p:cNvCxnSpPr>
          <p:nvPr/>
        </p:nvCxnSpPr>
        <p:spPr>
          <a:xfrm>
            <a:off x="2514600" y="4713851"/>
            <a:ext cx="1676400" cy="54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AB5C834-89FE-4F1D-BE0C-D288DFA5766A}"/>
              </a:ext>
            </a:extLst>
          </p:cNvPr>
          <p:cNvSpPr txBox="1"/>
          <p:nvPr/>
        </p:nvSpPr>
        <p:spPr>
          <a:xfrm>
            <a:off x="0" y="1715869"/>
            <a:ext cx="11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Switches &amp; Buttons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C4122A4-2AEA-4FF9-AAFB-F9C9E9DFC741}"/>
              </a:ext>
            </a:extLst>
          </p:cNvPr>
          <p:cNvSpPr/>
          <p:nvPr/>
        </p:nvSpPr>
        <p:spPr>
          <a:xfrm>
            <a:off x="5257800" y="409999"/>
            <a:ext cx="1614587" cy="243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F4C7F-2FCE-43E8-87F9-D7BC0174FA6B}"/>
              </a:ext>
            </a:extLst>
          </p:cNvPr>
          <p:cNvSpPr txBox="1"/>
          <p:nvPr/>
        </p:nvSpPr>
        <p:spPr>
          <a:xfrm>
            <a:off x="5257800" y="805793"/>
            <a:ext cx="1614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Quad- Seven Segment Code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A1730A-D2DB-4115-83E0-CCC8DAB4A977}"/>
              </a:ext>
            </a:extLst>
          </p:cNvPr>
          <p:cNvSpPr/>
          <p:nvPr/>
        </p:nvSpPr>
        <p:spPr>
          <a:xfrm>
            <a:off x="5257800" y="3733800"/>
            <a:ext cx="1614587" cy="243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95372-B891-4CF2-BB68-44139DDB2FC4}"/>
              </a:ext>
            </a:extLst>
          </p:cNvPr>
          <p:cNvSpPr txBox="1"/>
          <p:nvPr/>
        </p:nvSpPr>
        <p:spPr>
          <a:xfrm>
            <a:off x="5257800" y="4169633"/>
            <a:ext cx="1614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PicoBlaze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+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Line-Draw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0DFC91D3-6A40-419B-AA2B-F1EC6AA10357}"/>
              </a:ext>
            </a:extLst>
          </p:cNvPr>
          <p:cNvSpPr/>
          <p:nvPr/>
        </p:nvSpPr>
        <p:spPr>
          <a:xfrm rot="18260215">
            <a:off x="4086448" y="2866502"/>
            <a:ext cx="1285870" cy="48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40A6082-CFA2-4F1D-82F3-5A059DA83853}"/>
              </a:ext>
            </a:extLst>
          </p:cNvPr>
          <p:cNvSpPr/>
          <p:nvPr/>
        </p:nvSpPr>
        <p:spPr>
          <a:xfrm rot="3076487">
            <a:off x="4096918" y="3918803"/>
            <a:ext cx="1238428" cy="501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435B703A-3A80-4657-AED8-9A304260CF66}"/>
              </a:ext>
            </a:extLst>
          </p:cNvPr>
          <p:cNvSpPr/>
          <p:nvPr/>
        </p:nvSpPr>
        <p:spPr>
          <a:xfrm>
            <a:off x="6967984" y="1324395"/>
            <a:ext cx="729521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9A86B26-5B2E-42AA-9553-0CD1489D34B0}"/>
              </a:ext>
            </a:extLst>
          </p:cNvPr>
          <p:cNvSpPr/>
          <p:nvPr/>
        </p:nvSpPr>
        <p:spPr>
          <a:xfrm>
            <a:off x="6967984" y="3978843"/>
            <a:ext cx="729521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63A4CDA-1A18-4F1B-8ECA-EBC8AEADBCA6}"/>
              </a:ext>
            </a:extLst>
          </p:cNvPr>
          <p:cNvSpPr/>
          <p:nvPr/>
        </p:nvSpPr>
        <p:spPr>
          <a:xfrm>
            <a:off x="7002961" y="5096202"/>
            <a:ext cx="729521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96F2BAE-40CA-4B63-96D0-84FD94CA9B9C}"/>
              </a:ext>
            </a:extLst>
          </p:cNvPr>
          <p:cNvSpPr txBox="1"/>
          <p:nvPr/>
        </p:nvSpPr>
        <p:spPr>
          <a:xfrm>
            <a:off x="7732482" y="1029029"/>
            <a:ext cx="1160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Quad- Seven Segment LEDs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4A8FB2-1F75-40CC-A36C-8DDD6800933E}"/>
              </a:ext>
            </a:extLst>
          </p:cNvPr>
          <p:cNvSpPr txBox="1"/>
          <p:nvPr/>
        </p:nvSpPr>
        <p:spPr>
          <a:xfrm>
            <a:off x="7002962" y="3278923"/>
            <a:ext cx="95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Digital Display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583A6D-89CD-46AF-AD87-F926B48CE7B9}"/>
              </a:ext>
            </a:extLst>
          </p:cNvPr>
          <p:cNvSpPr txBox="1"/>
          <p:nvPr/>
        </p:nvSpPr>
        <p:spPr>
          <a:xfrm>
            <a:off x="6982371" y="5759390"/>
            <a:ext cx="95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Analog Display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BA7EB8-4FDD-4C92-8134-687C8E8E8035}"/>
              </a:ext>
            </a:extLst>
          </p:cNvPr>
          <p:cNvSpPr txBox="1"/>
          <p:nvPr/>
        </p:nvSpPr>
        <p:spPr>
          <a:xfrm>
            <a:off x="7732482" y="4631010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VGA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CC3DF6-D3EF-464E-B390-83684BED315A}"/>
              </a:ext>
            </a:extLst>
          </p:cNvPr>
          <p:cNvSpPr txBox="1"/>
          <p:nvPr/>
        </p:nvSpPr>
        <p:spPr>
          <a:xfrm>
            <a:off x="76201" y="4998738"/>
            <a:ext cx="409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7 counters:</a:t>
            </a:r>
          </a:p>
          <a:p>
            <a:pPr marL="628650" lvl="1" indent="-342900">
              <a:buFont typeface="+mj-lt"/>
              <a:buAutoNum type="alphaLcParenR"/>
            </a:pP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1 gives a pulse every second (1Hz)</a:t>
            </a:r>
          </a:p>
          <a:p>
            <a:pPr marL="628650" lvl="1" indent="-342900">
              <a:buFont typeface="+mj-lt"/>
              <a:buAutoNum type="alphaLcParenR"/>
            </a:pP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The rest of the counters give the time information</a:t>
            </a:r>
            <a:endParaRPr lang="en-US" sz="1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B0BC4-B79A-4F6C-B5D5-03206EFD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1000" y="342900"/>
            <a:ext cx="8229600" cy="6172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796831-DB81-4682-8124-173B390E7F2A}"/>
              </a:ext>
            </a:extLst>
          </p:cNvPr>
          <p:cNvSpPr/>
          <p:nvPr/>
        </p:nvSpPr>
        <p:spPr>
          <a:xfrm>
            <a:off x="6324600" y="4876800"/>
            <a:ext cx="1676400" cy="10668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84659-E530-4AE8-B24F-EE1CC9B630AD}"/>
              </a:ext>
            </a:extLst>
          </p:cNvPr>
          <p:cNvSpPr/>
          <p:nvPr/>
        </p:nvSpPr>
        <p:spPr>
          <a:xfrm>
            <a:off x="1143000" y="4876800"/>
            <a:ext cx="457200" cy="10668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4FC5B9-A8E9-49D7-9071-60964B319C03}"/>
              </a:ext>
            </a:extLst>
          </p:cNvPr>
          <p:cNvSpPr txBox="1"/>
          <p:nvPr/>
        </p:nvSpPr>
        <p:spPr>
          <a:xfrm>
            <a:off x="38754" y="5964019"/>
            <a:ext cx="2518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Switch Display between:</a:t>
            </a:r>
          </a:p>
          <a:p>
            <a:r>
              <a:rPr lang="en-US" b="1" dirty="0">
                <a:solidFill>
                  <a:srgbClr val="00B050"/>
                </a:solidFill>
              </a:rPr>
              <a:t>Min &amp; Sec ↔ </a:t>
            </a:r>
            <a:r>
              <a:rPr lang="en-US" b="1" dirty="0" err="1">
                <a:solidFill>
                  <a:srgbClr val="00B050"/>
                </a:solidFill>
              </a:rPr>
              <a:t>Hr</a:t>
            </a:r>
            <a:r>
              <a:rPr lang="en-US" b="1" dirty="0">
                <a:solidFill>
                  <a:srgbClr val="00B050"/>
                </a:solidFill>
              </a:rPr>
              <a:t> &amp;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7F7FD-4A7B-42CC-A815-1A72D18582BE}"/>
              </a:ext>
            </a:extLst>
          </p:cNvPr>
          <p:cNvSpPr txBox="1"/>
          <p:nvPr/>
        </p:nvSpPr>
        <p:spPr>
          <a:xfrm>
            <a:off x="6347460" y="5943600"/>
            <a:ext cx="264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Value to be written to the</a:t>
            </a:r>
          </a:p>
          <a:p>
            <a:r>
              <a:rPr lang="en-US" b="1" dirty="0">
                <a:solidFill>
                  <a:srgbClr val="00B050"/>
                </a:solidFill>
              </a:rPr>
              <a:t>Time registers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093738-80CB-47CA-B6FD-D0A9356EF594}"/>
              </a:ext>
            </a:extLst>
          </p:cNvPr>
          <p:cNvSpPr/>
          <p:nvPr/>
        </p:nvSpPr>
        <p:spPr>
          <a:xfrm>
            <a:off x="1600200" y="3886200"/>
            <a:ext cx="2438400" cy="800101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55716-9132-470F-BF85-20872E7AC3E0}"/>
              </a:ext>
            </a:extLst>
          </p:cNvPr>
          <p:cNvSpPr txBox="1"/>
          <p:nvPr/>
        </p:nvSpPr>
        <p:spPr>
          <a:xfrm>
            <a:off x="921111" y="3326369"/>
            <a:ext cx="327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Displays: Min &amp; Sec Or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Hr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&amp;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4FB71-8265-4EB4-B92D-81718A372B77}"/>
              </a:ext>
            </a:extLst>
          </p:cNvPr>
          <p:cNvSpPr txBox="1"/>
          <p:nvPr/>
        </p:nvSpPr>
        <p:spPr>
          <a:xfrm>
            <a:off x="7039117" y="342899"/>
            <a:ext cx="1623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Insert value to: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Min (Units)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0000"/>
                </a:solidFill>
              </a:rPr>
              <a:t>Min (Tens)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(Units)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(Tens)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47E8EC1-679E-4FA2-B4E9-CC4FA25F0A04}"/>
              </a:ext>
            </a:extLst>
          </p:cNvPr>
          <p:cNvSpPr/>
          <p:nvPr/>
        </p:nvSpPr>
        <p:spPr>
          <a:xfrm>
            <a:off x="6347460" y="781444"/>
            <a:ext cx="967740" cy="2670416"/>
          </a:xfrm>
          <a:custGeom>
            <a:avLst/>
            <a:gdLst>
              <a:gd name="connsiteX0" fmla="*/ 815340 w 815340"/>
              <a:gd name="connsiteY0" fmla="*/ 33896 h 2670416"/>
              <a:gd name="connsiteX1" fmla="*/ 243840 w 815340"/>
              <a:gd name="connsiteY1" fmla="*/ 369176 h 2670416"/>
              <a:gd name="connsiteX2" fmla="*/ 0 w 815340"/>
              <a:gd name="connsiteY2" fmla="*/ 2670416 h 26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2670416">
                <a:moveTo>
                  <a:pt x="815340" y="33896"/>
                </a:moveTo>
                <a:cubicBezTo>
                  <a:pt x="597535" y="-18174"/>
                  <a:pt x="379730" y="-70244"/>
                  <a:pt x="243840" y="369176"/>
                </a:cubicBezTo>
                <a:cubicBezTo>
                  <a:pt x="107950" y="808596"/>
                  <a:pt x="53975" y="1739506"/>
                  <a:pt x="0" y="267041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67858CC-875D-411C-B7CB-973DD531EC66}"/>
              </a:ext>
            </a:extLst>
          </p:cNvPr>
          <p:cNvSpPr/>
          <p:nvPr/>
        </p:nvSpPr>
        <p:spPr>
          <a:xfrm>
            <a:off x="6858000" y="1051082"/>
            <a:ext cx="457200" cy="2835117"/>
          </a:xfrm>
          <a:custGeom>
            <a:avLst/>
            <a:gdLst>
              <a:gd name="connsiteX0" fmla="*/ 815340 w 815340"/>
              <a:gd name="connsiteY0" fmla="*/ 33896 h 2670416"/>
              <a:gd name="connsiteX1" fmla="*/ 243840 w 815340"/>
              <a:gd name="connsiteY1" fmla="*/ 369176 h 2670416"/>
              <a:gd name="connsiteX2" fmla="*/ 0 w 815340"/>
              <a:gd name="connsiteY2" fmla="*/ 2670416 h 26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2670416">
                <a:moveTo>
                  <a:pt x="815340" y="33896"/>
                </a:moveTo>
                <a:cubicBezTo>
                  <a:pt x="597535" y="-18174"/>
                  <a:pt x="379730" y="-70244"/>
                  <a:pt x="243840" y="369176"/>
                </a:cubicBezTo>
                <a:cubicBezTo>
                  <a:pt x="107950" y="808596"/>
                  <a:pt x="53975" y="1739506"/>
                  <a:pt x="0" y="267041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5DF8C6F-AAC0-4415-89C0-8E613BD09EA0}"/>
              </a:ext>
            </a:extLst>
          </p:cNvPr>
          <p:cNvSpPr/>
          <p:nvPr/>
        </p:nvSpPr>
        <p:spPr>
          <a:xfrm>
            <a:off x="6477000" y="1320720"/>
            <a:ext cx="838200" cy="3022680"/>
          </a:xfrm>
          <a:custGeom>
            <a:avLst/>
            <a:gdLst>
              <a:gd name="connsiteX0" fmla="*/ 815340 w 815340"/>
              <a:gd name="connsiteY0" fmla="*/ 33896 h 2670416"/>
              <a:gd name="connsiteX1" fmla="*/ 243840 w 815340"/>
              <a:gd name="connsiteY1" fmla="*/ 369176 h 2670416"/>
              <a:gd name="connsiteX2" fmla="*/ 0 w 815340"/>
              <a:gd name="connsiteY2" fmla="*/ 2670416 h 26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2670416">
                <a:moveTo>
                  <a:pt x="815340" y="33896"/>
                </a:moveTo>
                <a:cubicBezTo>
                  <a:pt x="597535" y="-18174"/>
                  <a:pt x="379730" y="-70244"/>
                  <a:pt x="243840" y="369176"/>
                </a:cubicBezTo>
                <a:cubicBezTo>
                  <a:pt x="107950" y="808596"/>
                  <a:pt x="53975" y="1739506"/>
                  <a:pt x="0" y="267041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678BC8C-238D-4AFD-9C4A-465E4B23ADE5}"/>
              </a:ext>
            </a:extLst>
          </p:cNvPr>
          <p:cNvSpPr/>
          <p:nvPr/>
        </p:nvSpPr>
        <p:spPr>
          <a:xfrm>
            <a:off x="5867400" y="1605597"/>
            <a:ext cx="1424940" cy="2280602"/>
          </a:xfrm>
          <a:custGeom>
            <a:avLst/>
            <a:gdLst>
              <a:gd name="connsiteX0" fmla="*/ 815340 w 815340"/>
              <a:gd name="connsiteY0" fmla="*/ 33896 h 2670416"/>
              <a:gd name="connsiteX1" fmla="*/ 243840 w 815340"/>
              <a:gd name="connsiteY1" fmla="*/ 369176 h 2670416"/>
              <a:gd name="connsiteX2" fmla="*/ 0 w 815340"/>
              <a:gd name="connsiteY2" fmla="*/ 2670416 h 26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2670416">
                <a:moveTo>
                  <a:pt x="815340" y="33896"/>
                </a:moveTo>
                <a:cubicBezTo>
                  <a:pt x="597535" y="-18174"/>
                  <a:pt x="379730" y="-70244"/>
                  <a:pt x="243840" y="369176"/>
                </a:cubicBezTo>
                <a:cubicBezTo>
                  <a:pt x="107950" y="808596"/>
                  <a:pt x="53975" y="1739506"/>
                  <a:pt x="0" y="2670416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59AE087-0D64-42C1-93E2-C0EB4348C194}"/>
              </a:ext>
            </a:extLst>
          </p:cNvPr>
          <p:cNvSpPr/>
          <p:nvPr/>
        </p:nvSpPr>
        <p:spPr>
          <a:xfrm rot="16200000">
            <a:off x="4159521" y="631982"/>
            <a:ext cx="914400" cy="838200"/>
          </a:xfrm>
          <a:prstGeom prst="rightArrow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2714E-48B3-417B-BD78-9B5726BADA50}"/>
              </a:ext>
            </a:extLst>
          </p:cNvPr>
          <p:cNvSpPr txBox="1"/>
          <p:nvPr/>
        </p:nvSpPr>
        <p:spPr>
          <a:xfrm>
            <a:off x="3008418" y="468153"/>
            <a:ext cx="134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VGA Display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E211F-EA91-4856-8AC1-BD1D046B29BC}"/>
              </a:ext>
            </a:extLst>
          </p:cNvPr>
          <p:cNvSpPr/>
          <p:nvPr/>
        </p:nvSpPr>
        <p:spPr>
          <a:xfrm>
            <a:off x="2100320" y="4883727"/>
            <a:ext cx="795280" cy="106680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CC8EC-2D49-4598-9F02-9FB9CE193845}"/>
              </a:ext>
            </a:extLst>
          </p:cNvPr>
          <p:cNvSpPr txBox="1"/>
          <p:nvPr/>
        </p:nvSpPr>
        <p:spPr>
          <a:xfrm>
            <a:off x="2926561" y="5317688"/>
            <a:ext cx="3362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Switch VGA Display between:</a:t>
            </a:r>
          </a:p>
          <a:p>
            <a:r>
              <a:rPr lang="en-US" b="1" dirty="0">
                <a:solidFill>
                  <a:srgbClr val="00B050"/>
                </a:solidFill>
              </a:rPr>
              <a:t>Analog Display ↔ Digital Display</a:t>
            </a:r>
          </a:p>
        </p:txBody>
      </p:sp>
    </p:spTree>
    <p:extLst>
      <p:ext uri="{BB962C8B-B14F-4D97-AF65-F5344CB8AC3E}">
        <p14:creationId xmlns:p14="http://schemas.microsoft.com/office/powerpoint/2010/main" val="347621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171B-213E-4C58-B487-0F430625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VGA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03744-1A86-4952-8309-FD1C69782431}"/>
              </a:ext>
            </a:extLst>
          </p:cNvPr>
          <p:cNvSpPr/>
          <p:nvPr/>
        </p:nvSpPr>
        <p:spPr>
          <a:xfrm>
            <a:off x="3886200" y="1524000"/>
            <a:ext cx="1614587" cy="243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6FA8C-1638-47E9-85EF-D884ABB3E528}"/>
              </a:ext>
            </a:extLst>
          </p:cNvPr>
          <p:cNvSpPr txBox="1"/>
          <p:nvPr/>
        </p:nvSpPr>
        <p:spPr>
          <a:xfrm>
            <a:off x="3886200" y="1821046"/>
            <a:ext cx="1614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PicoBlaze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Compare values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6DAB1C-873E-43B2-A025-9332D46041A7}"/>
              </a:ext>
            </a:extLst>
          </p:cNvPr>
          <p:cNvSpPr/>
          <p:nvPr/>
        </p:nvSpPr>
        <p:spPr>
          <a:xfrm>
            <a:off x="5596384" y="1769043"/>
            <a:ext cx="1414016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282A16-8D75-4341-8182-67653F43405A}"/>
              </a:ext>
            </a:extLst>
          </p:cNvPr>
          <p:cNvSpPr/>
          <p:nvPr/>
        </p:nvSpPr>
        <p:spPr>
          <a:xfrm>
            <a:off x="5631361" y="2886402"/>
            <a:ext cx="1414016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CDF6C-7F4F-464E-AA24-1D9C827DBAB0}"/>
              </a:ext>
            </a:extLst>
          </p:cNvPr>
          <p:cNvSpPr txBox="1"/>
          <p:nvPr/>
        </p:nvSpPr>
        <p:spPr>
          <a:xfrm>
            <a:off x="7391400" y="1752879"/>
            <a:ext cx="95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Digital Display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09444-FB6D-40C7-BF41-798AB5A53B25}"/>
              </a:ext>
            </a:extLst>
          </p:cNvPr>
          <p:cNvSpPr txBox="1"/>
          <p:nvPr/>
        </p:nvSpPr>
        <p:spPr>
          <a:xfrm>
            <a:off x="7421514" y="2891401"/>
            <a:ext cx="95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Analog 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FF78C-EE78-4894-AF9E-6D2F7463A2BB}"/>
              </a:ext>
            </a:extLst>
          </p:cNvPr>
          <p:cNvSpPr txBox="1"/>
          <p:nvPr/>
        </p:nvSpPr>
        <p:spPr>
          <a:xfrm>
            <a:off x="5596384" y="2447856"/>
            <a:ext cx="116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Switch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BE17BF8-585B-4006-8D10-8A930A62D68E}"/>
              </a:ext>
            </a:extLst>
          </p:cNvPr>
          <p:cNvSpPr/>
          <p:nvPr/>
        </p:nvSpPr>
        <p:spPr>
          <a:xfrm>
            <a:off x="1965474" y="2345874"/>
            <a:ext cx="1790152" cy="609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087B8-5D1E-4FDE-AEEF-A42DDC0F468E}"/>
              </a:ext>
            </a:extLst>
          </p:cNvPr>
          <p:cNvSpPr txBox="1"/>
          <p:nvPr/>
        </p:nvSpPr>
        <p:spPr>
          <a:xfrm>
            <a:off x="609600" y="2189008"/>
            <a:ext cx="1015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Seconds,</a:t>
            </a:r>
          </a:p>
          <a:p>
            <a:r>
              <a:rPr lang="en-US" dirty="0">
                <a:solidFill>
                  <a:srgbClr val="FF0000"/>
                </a:solidFill>
              </a:rPr>
              <a:t>Minutes,</a:t>
            </a:r>
          </a:p>
          <a:p>
            <a:r>
              <a:rPr lang="en-US" dirty="0">
                <a:solidFill>
                  <a:srgbClr val="FF0000"/>
                </a:solidFill>
              </a:rPr>
              <a:t>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AFB15C-9869-4686-96EF-D26393E41CF0}"/>
              </a:ext>
            </a:extLst>
          </p:cNvPr>
          <p:cNvSpPr txBox="1"/>
          <p:nvPr/>
        </p:nvSpPr>
        <p:spPr>
          <a:xfrm>
            <a:off x="1" y="4180442"/>
            <a:ext cx="91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100" b="1" u="sng" dirty="0">
                <a:solidFill>
                  <a:srgbClr val="00B050"/>
                </a:solidFill>
                <a:sym typeface="Wingdings" panose="05000000000000000000" pitchFamily="2" charset="2"/>
              </a:rPr>
              <a:t>The idea is: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First, the time information are stored in 6 registers in the </a:t>
            </a:r>
            <a:r>
              <a:rPr lang="en-US" sz="11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picoblaze</a:t>
            </a: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Then, the “Sec-Units” is compared with all numbers 0-9.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According to its value, the program jumps to a certain set of code lines that draw (using the drawing algorithm code) that certain number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When that is done, the same will be done to “Sec-Tens”, … &amp; so on.</a:t>
            </a:r>
          </a:p>
          <a:p>
            <a:pPr marL="742950" lvl="1" indent="-285750">
              <a:buFont typeface="+mj-lt"/>
              <a:buAutoNum type="alphaLcParenR"/>
            </a:pPr>
            <a:endParaRPr lang="en-US" sz="1100" b="1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+mj-lt"/>
              <a:buAutoNum type="alphaLcParenR"/>
            </a:pP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The whole frame is drawn every 1/60</a:t>
            </a:r>
            <a:r>
              <a:rPr lang="en-US" sz="1100" b="1" baseline="30000" dirty="0">
                <a:solidFill>
                  <a:srgbClr val="00B050"/>
                </a:solidFill>
                <a:sym typeface="Wingdings" panose="05000000000000000000" pitchFamily="2" charset="2"/>
              </a:rPr>
              <a:t>th</a:t>
            </a: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 of a second. There is an interrupt that comes to the </a:t>
            </a:r>
            <a:r>
              <a:rPr lang="en-US" sz="11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picoblaze</a:t>
            </a: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 from the outside (draw line algorithm block) every 1/60</a:t>
            </a:r>
            <a:r>
              <a:rPr lang="en-US" sz="1100" b="1" baseline="30000" dirty="0">
                <a:solidFill>
                  <a:srgbClr val="00B050"/>
                </a:solidFill>
                <a:sym typeface="Wingdings" panose="05000000000000000000" pitchFamily="2" charset="2"/>
              </a:rPr>
              <a:t>th</a:t>
            </a: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 of a second.</a:t>
            </a:r>
          </a:p>
          <a:p>
            <a:pPr marL="742950" lvl="1" indent="-285750">
              <a:buFont typeface="+mj-lt"/>
              <a:buAutoNum type="alphaLcParenR"/>
            </a:pP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The frame is erased before drawing every 1/60</a:t>
            </a:r>
            <a:r>
              <a:rPr lang="en-US" sz="1100" b="1" baseline="30000" dirty="0">
                <a:solidFill>
                  <a:srgbClr val="00B050"/>
                </a:solidFill>
                <a:sym typeface="Wingdings" panose="05000000000000000000" pitchFamily="2" charset="2"/>
              </a:rPr>
              <a:t>th</a:t>
            </a:r>
            <a:r>
              <a:rPr lang="en-US" sz="1100" b="1" dirty="0">
                <a:solidFill>
                  <a:srgbClr val="00B050"/>
                </a:solidFill>
                <a:sym typeface="Wingdings" panose="05000000000000000000" pitchFamily="2" charset="2"/>
              </a:rPr>
              <a:t> of a second.</a:t>
            </a:r>
            <a:endParaRPr lang="en-US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2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171B-213E-4C58-B487-0F430625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Display</a:t>
            </a:r>
          </a:p>
        </p:txBody>
      </p:sp>
      <p:pic>
        <p:nvPicPr>
          <p:cNvPr id="5" name="Content Placeholder 4" descr="A picture containing wall, indoor, sitting, next&#10;&#10;Description generated with very high confidence">
            <a:extLst>
              <a:ext uri="{FF2B5EF4-FFF2-40B4-BE49-F238E27FC236}">
                <a16:creationId xmlns:a16="http://schemas.microsoft.com/office/drawing/2014/main" id="{FBA8B3C1-BF68-4911-9FC8-0AAB94728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4240" y="1994197"/>
            <a:ext cx="5440363" cy="4287243"/>
          </a:xfrm>
        </p:spPr>
      </p:pic>
    </p:spTree>
    <p:extLst>
      <p:ext uri="{BB962C8B-B14F-4D97-AF65-F5344CB8AC3E}">
        <p14:creationId xmlns:p14="http://schemas.microsoft.com/office/powerpoint/2010/main" val="25875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171B-213E-4C58-B487-0F430625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Display</a:t>
            </a:r>
          </a:p>
        </p:txBody>
      </p:sp>
      <p:pic>
        <p:nvPicPr>
          <p:cNvPr id="8" name="Picture 7" descr="A picture containing wall, indoor, sitting, bathroom&#10;&#10;Description generated with very high confidence">
            <a:extLst>
              <a:ext uri="{FF2B5EF4-FFF2-40B4-BE49-F238E27FC236}">
                <a16:creationId xmlns:a16="http://schemas.microsoft.com/office/drawing/2014/main" id="{50D1EBC8-4C46-4FA9-BC13-4D474B073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17162" y="1997121"/>
            <a:ext cx="5434517" cy="42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5A15-76AC-4747-A084-B70EC524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the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94BD-F18B-492B-9964-FB5C0AE6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http://www.eric.crabill.org/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https://drive.google.com/drive/folders/1JvVr4amOXQE0dqAIHVlUzsUnugPQMXc1?usp=sharing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Project:</a:t>
            </a:r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https://drive.google.com/drive/folders/1QCiNa7iVuNNrkJ16X37NimUBDMLxXcll?usp=sharing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184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330</Words>
  <Application>Microsoft Office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Digital &amp; Analog Clock Display using FPGA</vt:lpstr>
      <vt:lpstr>PowerPoint Presentation</vt:lpstr>
      <vt:lpstr>PowerPoint Presentation</vt:lpstr>
      <vt:lpstr>VGA Display</vt:lpstr>
      <vt:lpstr>Analog Display</vt:lpstr>
      <vt:lpstr>Digital Display</vt:lpstr>
      <vt:lpstr>Links to the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&amp; Analog Clock Display using FPGA</dc:title>
  <dc:creator>Muhammad Aldacher</dc:creator>
  <cp:lastModifiedBy>Muhammad Aldacher</cp:lastModifiedBy>
  <cp:revision>15</cp:revision>
  <dcterms:created xsi:type="dcterms:W3CDTF">2006-08-16T00:00:00Z</dcterms:created>
  <dcterms:modified xsi:type="dcterms:W3CDTF">2019-03-17T18:51:33Z</dcterms:modified>
</cp:coreProperties>
</file>