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63"/>
  </p:notesMasterIdLst>
  <p:sldIdLst>
    <p:sldId id="256" r:id="rId2"/>
    <p:sldId id="288" r:id="rId3"/>
    <p:sldId id="357" r:id="rId4"/>
    <p:sldId id="327" r:id="rId5"/>
    <p:sldId id="328" r:id="rId6"/>
    <p:sldId id="329" r:id="rId7"/>
    <p:sldId id="295" r:id="rId8"/>
    <p:sldId id="342" r:id="rId9"/>
    <p:sldId id="343" r:id="rId10"/>
    <p:sldId id="344" r:id="rId11"/>
    <p:sldId id="296" r:id="rId12"/>
    <p:sldId id="347" r:id="rId13"/>
    <p:sldId id="348" r:id="rId14"/>
    <p:sldId id="346" r:id="rId15"/>
    <p:sldId id="350" r:id="rId16"/>
    <p:sldId id="349" r:id="rId17"/>
    <p:sldId id="351" r:id="rId18"/>
    <p:sldId id="345" r:id="rId19"/>
    <p:sldId id="292" r:id="rId20"/>
    <p:sldId id="330" r:id="rId21"/>
    <p:sldId id="331" r:id="rId22"/>
    <p:sldId id="332" r:id="rId23"/>
    <p:sldId id="333" r:id="rId24"/>
    <p:sldId id="297" r:id="rId25"/>
    <p:sldId id="326" r:id="rId26"/>
    <p:sldId id="324" r:id="rId27"/>
    <p:sldId id="319" r:id="rId28"/>
    <p:sldId id="320" r:id="rId29"/>
    <p:sldId id="321" r:id="rId30"/>
    <p:sldId id="322" r:id="rId31"/>
    <p:sldId id="323" r:id="rId32"/>
    <p:sldId id="334" r:id="rId33"/>
    <p:sldId id="302" r:id="rId34"/>
    <p:sldId id="354" r:id="rId35"/>
    <p:sldId id="352" r:id="rId36"/>
    <p:sldId id="353" r:id="rId37"/>
    <p:sldId id="301" r:id="rId38"/>
    <p:sldId id="356" r:id="rId39"/>
    <p:sldId id="355" r:id="rId40"/>
    <p:sldId id="300" r:id="rId41"/>
    <p:sldId id="303" r:id="rId42"/>
    <p:sldId id="299" r:id="rId43"/>
    <p:sldId id="304" r:id="rId44"/>
    <p:sldId id="338" r:id="rId45"/>
    <p:sldId id="339" r:id="rId46"/>
    <p:sldId id="340" r:id="rId47"/>
    <p:sldId id="310" r:id="rId48"/>
    <p:sldId id="306" r:id="rId49"/>
    <p:sldId id="307" r:id="rId50"/>
    <p:sldId id="341" r:id="rId51"/>
    <p:sldId id="308" r:id="rId52"/>
    <p:sldId id="309" r:id="rId53"/>
    <p:sldId id="312" r:id="rId54"/>
    <p:sldId id="316" r:id="rId55"/>
    <p:sldId id="314" r:id="rId56"/>
    <p:sldId id="311" r:id="rId57"/>
    <p:sldId id="313" r:id="rId58"/>
    <p:sldId id="358" r:id="rId59"/>
    <p:sldId id="359" r:id="rId60"/>
    <p:sldId id="287" r:id="rId61"/>
    <p:sldId id="305" r:id="rId6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EF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3" autoAdjust="0"/>
    <p:restoredTop sz="91631" autoAdjust="0"/>
  </p:normalViewPr>
  <p:slideViewPr>
    <p:cSldViewPr>
      <p:cViewPr>
        <p:scale>
          <a:sx n="91" d="100"/>
          <a:sy n="91" d="100"/>
        </p:scale>
        <p:origin x="-55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1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AFE0A3B-8D93-4567-9BA1-AD458F22C4ED}" type="datetimeFigureOut">
              <a:rPr lang="en-US"/>
              <a:pPr>
                <a:defRPr/>
              </a:pPr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35DBC37-9FDD-4867-A38A-6A93B2920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41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A summary of your experiences and skills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mtClean="0"/>
              <a:t>Relevant to the application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Highlights your accomplishments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mtClean="0"/>
              <a:t>Show an employer that you are qualified for a particular job position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Not a biography of everything you have done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Should reflect more than just your paid work experience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mtClean="0"/>
              <a:t>Current students, in particular, should consider including the details of your more important extracurricular, volunteer and leadership experiences.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Tailor separate resumes to fit each career field in which you are job searching. Some people create slightly different resumes tailored to each job opening.</a:t>
            </a:r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439387-6593-4BF7-9BF8-F22274A77754}" type="slidenum">
              <a:rPr lang="en-US" alt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A summary of your experiences and skills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mtClean="0"/>
              <a:t>Relevant to the application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Highlights your accomplishments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mtClean="0"/>
              <a:t>Show an employer that you are qualified for a particular job position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Not a biography of everything you have done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Should reflect more than just your paid work experience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mtClean="0"/>
              <a:t>Current students, in particular, should consider including the details of your more important extracurricular, volunteer and leadership experiences.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Tailor separate resumes to fit each career field in which you are job searching. Some people create slightly different resumes tailored to each job opening.</a:t>
            </a:r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712B13-A9DA-4DF0-B5EE-072F03E0EA35}" type="slidenum">
              <a:rPr lang="en-US" alt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A summary of your experiences and skills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mtClean="0"/>
              <a:t>Relevant to the application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Highlights your accomplishments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mtClean="0"/>
              <a:t>Show an employer that you are qualified for a particular job position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Not a biography of everything you have done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Should reflect more than just your paid work experience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mtClean="0"/>
              <a:t>Current students, in particular, should consider including the details of your more important extracurricular, volunteer and leadership experiences.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Tailor separate resumes to fit each career field in which you are job searching. Some people create slightly different resumes tailored to each job opening.</a:t>
            </a:r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0C7273-0230-48E4-A9BF-F43B8FB2E8F1}" type="slidenum">
              <a:rPr lang="en-US" alt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021526-CCFA-4E79-BF2F-C6B553F4661A}" type="slidenum">
              <a:rPr lang="en-US" alt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8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318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57200" y="6096000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baseline="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318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57200" y="546729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baseline="0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31800" y="58028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baseline="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286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D07D8-9F69-4005-8D78-A1D587A7E9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4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AEAE6-A16A-4B24-8771-4C9DD57156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0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295400" y="2438400"/>
            <a:ext cx="6400800" cy="2097088"/>
          </a:xfrm>
          <a:prstGeom prst="rect">
            <a:avLst/>
          </a:prstGeom>
        </p:spPr>
        <p:txBody>
          <a:bodyPr anchor="ctr"/>
          <a:lstStyle/>
          <a:p>
            <a:pPr marL="319088" indent="-319088" algn="ctr" eaLnBrk="0" hangingPunct="0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endParaRPr lang="en-US" sz="8000" b="1" dirty="0">
              <a:solidFill>
                <a:srgbClr val="E8FF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3AA9A-B17F-4E46-8246-89F3D4031F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3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5400" y="2438400"/>
            <a:ext cx="6400800" cy="2097088"/>
          </a:xfrm>
          <a:prstGeom prst="rect">
            <a:avLst/>
          </a:prstGeom>
        </p:spPr>
        <p:txBody>
          <a:bodyPr anchor="ctr"/>
          <a:lstStyle/>
          <a:p>
            <a:pPr marL="319088" indent="-319088" algn="ctr" eaLnBrk="0" hangingPunct="0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8000" b="1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Questions?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3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748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2" name="Picture 10" descr="telerik_logo_new-(white).png"/>
          <p:cNvPicPr>
            <a:picLocks noChangeAspect="1"/>
          </p:cNvPicPr>
          <p:nvPr/>
        </p:nvPicPr>
        <p:blipFill>
          <a:blip r:embed="rId10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fld id="{B76136D4-31E0-4BFD-B3FA-55333C36B4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1" r:id="rId2"/>
    <p:sldLayoutId id="2147483714" r:id="rId3"/>
    <p:sldLayoutId id="2147483712" r:id="rId4"/>
    <p:sldLayoutId id="2147483715" r:id="rId5"/>
    <p:sldLayoutId id="2147483716" r:id="rId6"/>
    <p:sldLayoutId id="2147483717" r:id="rId7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rgbClr val="B5DBE5"/>
        </a:buClr>
        <a:buSzPct val="70000"/>
        <a:buFont typeface="Wingdings 2" pitchFamily="18" charset="2"/>
        <a:buChar char=""/>
        <a:defRPr sz="32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rgbClr val="FFA9A0"/>
        </a:buClr>
        <a:buFont typeface="Wingdings 2" pitchFamily="18" charset="2"/>
        <a:buChar char=""/>
        <a:defRPr sz="30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rgbClr val="77B300"/>
        </a:buClr>
        <a:buFont typeface="Wingdings 2" pitchFamily="18" charset="2"/>
        <a:buChar char=""/>
        <a:defRPr sz="28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://www.minkov.it/" TargetMode="External"/><Relationship Id="rId7" Type="http://schemas.openxmlformats.org/officeDocument/2006/relationships/image" Target="../media/image6.jpe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36.png"/><Relationship Id="rId4" Type="http://schemas.openxmlformats.org/officeDocument/2006/relationships/image" Target="../media/image3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jpeg"/><Relationship Id="rId4" Type="http://schemas.openxmlformats.org/officeDocument/2006/relationships/image" Target="../media/image50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Writing a Resume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0000" endPos="50000" dist="12700" dir="5400000" sy="-100000" algn="bl" rotWithShape="0"/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3240088"/>
            <a:ext cx="8229600" cy="569912"/>
          </a:xfrm>
        </p:spPr>
        <p:txBody>
          <a:bodyPr/>
          <a:lstStyle/>
          <a:p>
            <a:pPr eaLnBrk="1" hangingPunct="1"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lang="en-US" dirty="0" smtClean="0"/>
              <a:t>Good Practices and Strategies, Examples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31800" y="4648200"/>
            <a:ext cx="2768600" cy="533400"/>
          </a:xfrm>
        </p:spPr>
        <p:txBody>
          <a:bodyPr/>
          <a:lstStyle/>
          <a:p>
            <a:pPr eaLnBrk="1" hangingPunct="1"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/>
              <a:t>Doncho Minkov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457200" y="6096000"/>
            <a:ext cx="2743200" cy="338138"/>
          </a:xfrm>
        </p:spPr>
        <p:txBody>
          <a:bodyPr/>
          <a:lstStyle/>
          <a:p>
            <a:pPr eaLnBrk="1" hangingPunct="1"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>
                <a:hlinkClick r:id="rId2"/>
              </a:rPr>
              <a:t>academy.telerik.com</a:t>
            </a:r>
            <a:endParaRPr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431800" y="5105400"/>
            <a:ext cx="2768600" cy="461963"/>
          </a:xfrm>
        </p:spPr>
        <p:txBody>
          <a:bodyPr/>
          <a:lstStyle/>
          <a:p>
            <a:pPr eaLnBrk="1" hangingPunct="1"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/>
              <a:t>Technical Trainer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457200" y="5467350"/>
            <a:ext cx="2768600" cy="369888"/>
          </a:xfrm>
        </p:spPr>
        <p:txBody>
          <a:bodyPr/>
          <a:lstStyle/>
          <a:p>
            <a:pPr eaLnBrk="1" hangingPunct="1"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sz="1800">
                <a:hlinkClick r:id="rId3"/>
              </a:rPr>
              <a:t>www.minkov.it</a:t>
            </a:r>
            <a:endParaRPr sz="180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444500" y="5802313"/>
            <a:ext cx="2768600" cy="369887"/>
          </a:xfrm>
        </p:spPr>
        <p:txBody>
          <a:bodyPr/>
          <a:lstStyle/>
          <a:p>
            <a:pPr eaLnBrk="1" hangingPunct="1"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/>
              <a:t>Telerik Academy</a:t>
            </a:r>
          </a:p>
        </p:txBody>
      </p:sp>
      <p:pic>
        <p:nvPicPr>
          <p:cNvPr id="1026" name="Picture 2" descr="http://www.bestsampleresume.com/i/resume-tip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420" y="4419599"/>
            <a:ext cx="1518835" cy="2133601"/>
          </a:xfrm>
          <a:prstGeom prst="roundRect">
            <a:avLst>
              <a:gd name="adj" fmla="val 9024"/>
            </a:avLst>
          </a:prstGeom>
          <a:noFill/>
          <a:ln w="19050">
            <a:noFill/>
          </a:ln>
          <a:effectLst>
            <a:glow rad="101600">
              <a:schemeClr val="bg1">
                <a:alpha val="6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s.askmen.com/money/keywords/resume_96584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419600"/>
            <a:ext cx="3276600" cy="2133600"/>
          </a:xfrm>
          <a:prstGeom prst="roundRect">
            <a:avLst>
              <a:gd name="adj" fmla="val 9024"/>
            </a:avLst>
          </a:prstGeom>
          <a:noFill/>
          <a:ln w="19050">
            <a:noFill/>
          </a:ln>
          <a:effectLst>
            <a:glow rad="101600">
              <a:schemeClr val="bg1">
                <a:alpha val="6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aameerr.net/___aameerr_info/images/stories/my/resume_icon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 bwMode="auto">
          <a:xfrm>
            <a:off x="2743201" y="457200"/>
            <a:ext cx="2406846" cy="1561465"/>
          </a:xfrm>
          <a:prstGeom prst="roundRect">
            <a:avLst>
              <a:gd name="adj" fmla="val 9024"/>
            </a:avLst>
          </a:prstGeom>
          <a:noFill/>
          <a:ln w="19050">
            <a:noFill/>
          </a:ln>
          <a:effectLst>
            <a:glow rad="101600">
              <a:schemeClr val="bg1">
                <a:alpha val="6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skillstoputonaresume.com/wp-content/uploads/2011/07/writing-a-resume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667000"/>
            <a:ext cx="1447799" cy="1447799"/>
          </a:xfrm>
          <a:prstGeom prst="roundRect">
            <a:avLst>
              <a:gd name="adj" fmla="val 9024"/>
            </a:avLst>
          </a:prstGeom>
          <a:noFill/>
          <a:ln w="19050">
            <a:noFill/>
          </a:ln>
          <a:effectLst>
            <a:glow rad="101600">
              <a:schemeClr val="bg1">
                <a:alpha val="6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www.careerrocketeer.com/wp-content/uploads/Resume-Writer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24600" y="457200"/>
            <a:ext cx="2362200" cy="1561466"/>
          </a:xfrm>
          <a:prstGeom prst="roundRect">
            <a:avLst>
              <a:gd name="adj" fmla="val 9024"/>
            </a:avLst>
          </a:prstGeom>
          <a:noFill/>
          <a:ln w="19050">
            <a:noFill/>
          </a:ln>
          <a:effectLst>
            <a:glow rad="101600">
              <a:schemeClr val="bg1">
                <a:alpha val="6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/>
              <a:t>Why We Need of a Resume?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300" y="1143000"/>
            <a:ext cx="5105400" cy="1066800"/>
          </a:xfrm>
        </p:spPr>
        <p:txBody>
          <a:bodyPr wrap="square">
            <a:spAutoFit/>
          </a:bodyPr>
          <a:lstStyle/>
          <a:p>
            <a:pPr marL="0" indent="0" algn="ctr" eaLnBrk="1" hangingPunct="1">
              <a:buFont typeface="Wingdings 2" pitchFamily="18" charset="2"/>
              <a:buNone/>
              <a:defRPr/>
            </a:pPr>
            <a:r>
              <a:rPr lang="en-US" dirty="0" smtClean="0"/>
              <a:t>Show our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skills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abilities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" y="4038600"/>
            <a:ext cx="4267200" cy="106680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Reflects</a:t>
            </a:r>
            <a:r>
              <a:rPr lang="en-US" dirty="0" smtClean="0"/>
              <a:t> more than 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paid</a:t>
            </a:r>
            <a:r>
              <a:rPr lang="en-US" dirty="0" smtClean="0"/>
              <a:t> work experience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5334000"/>
            <a:ext cx="3581400" cy="106680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  <a:defRPr/>
            </a:pPr>
            <a:r>
              <a:rPr lang="en-US" dirty="0" smtClean="0"/>
              <a:t>Why we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better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than the rest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95800" y="2286000"/>
            <a:ext cx="3200400" cy="579438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  <a:defRPr/>
            </a:pPr>
            <a:r>
              <a:rPr lang="en-US" dirty="0" smtClean="0"/>
              <a:t>Show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experience</a:t>
            </a:r>
          </a:p>
        </p:txBody>
      </p:sp>
      <p:pic>
        <p:nvPicPr>
          <p:cNvPr id="33794" name="Picture 2" descr="http://www.forescout.com/wp-content/media/billboard_image-access_abilit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130" y="990600"/>
            <a:ext cx="1752600" cy="1024068"/>
          </a:xfrm>
          <a:prstGeom prst="roundRect">
            <a:avLst>
              <a:gd name="adj" fmla="val 6529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6" name="Picture 4" descr="http://www.ianbrodie.com/images/expertis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92182"/>
            <a:ext cx="1408461" cy="1457801"/>
          </a:xfrm>
          <a:prstGeom prst="roundRect">
            <a:avLst>
              <a:gd name="adj" fmla="val 6529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8" name="Picture 6" descr="http://kaleidoscope.cultural-china.com/chinaWH/upload/upfiles/2009-11/04/salt_more_than_just_condiment1a3966083b121cad2e0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805" y="3581400"/>
            <a:ext cx="1699580" cy="1272878"/>
          </a:xfrm>
          <a:prstGeom prst="roundRect">
            <a:avLst>
              <a:gd name="adj" fmla="val 6529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00" name="Picture 8" descr="http://translation-blog.trustedtranslations.com/wp-content/uploads/stand-out-from-crowd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767" y="5105559"/>
            <a:ext cx="1629618" cy="1503222"/>
          </a:xfrm>
          <a:prstGeom prst="roundRect">
            <a:avLst>
              <a:gd name="adj" fmla="val 6529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3200"/>
            <a:ext cx="8534400" cy="914400"/>
          </a:xfrm>
        </p:spPr>
        <p:txBody>
          <a:bodyPr/>
          <a:lstStyle/>
          <a:p>
            <a:pPr algn="ctr">
              <a:defRPr/>
            </a:pPr>
            <a:r>
              <a:rPr sz="4800" smtClean="0"/>
              <a:t>Why We Need a Good Resume?</a:t>
            </a:r>
            <a:endParaRPr sz="4800"/>
          </a:p>
        </p:txBody>
      </p:sp>
      <p:pic>
        <p:nvPicPr>
          <p:cNvPr id="38919" name="Picture 7" descr="http://www.jordilabs.com/wp-content/uploads/iStock_000007030704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669484"/>
            <a:ext cx="2895600" cy="1921316"/>
          </a:xfrm>
          <a:prstGeom prst="roundRect">
            <a:avLst>
              <a:gd name="adj" fmla="val 9865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2743200"/>
            <a:ext cx="7086600" cy="914400"/>
          </a:xfrm>
        </p:spPr>
        <p:txBody>
          <a:bodyPr/>
          <a:lstStyle/>
          <a:p>
            <a:pPr algn="ctr">
              <a:defRPr/>
            </a:pPr>
            <a:r>
              <a:rPr/>
              <a:t>Why We Need a Good Resume?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3657600"/>
            <a:ext cx="4724400" cy="1066800"/>
          </a:xfrm>
        </p:spPr>
        <p:txBody>
          <a:bodyPr wrap="square">
            <a:spAutoFit/>
          </a:bodyPr>
          <a:lstStyle/>
          <a:p>
            <a:pPr marL="0" indent="0" algn="ctr" eaLnBrk="1" hangingPunct="1">
              <a:buFont typeface="Wingdings 2" pitchFamily="18" charset="2"/>
              <a:buNone/>
              <a:defRPr/>
            </a:pPr>
            <a:r>
              <a:rPr lang="en-US" dirty="0" smtClean="0"/>
              <a:t>Because of the</a:t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ecruiters</a:t>
            </a:r>
            <a:r>
              <a:rPr lang="en-US" dirty="0" smtClean="0"/>
              <a:t>!</a:t>
            </a:r>
          </a:p>
        </p:txBody>
      </p:sp>
      <p:pic>
        <p:nvPicPr>
          <p:cNvPr id="38919" name="Picture 7" descr="http://www.jordilabs.com/wp-content/uploads/iStock_000007030704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735644"/>
            <a:ext cx="2895600" cy="1921316"/>
          </a:xfrm>
          <a:prstGeom prst="roundRect">
            <a:avLst>
              <a:gd name="adj" fmla="val 9865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21" name="Picture 9" descr="http://img.esuppliersindia.com/fp/1/299/8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49" y="3790654"/>
            <a:ext cx="1936902" cy="1867174"/>
          </a:xfrm>
          <a:prstGeom prst="roundRect">
            <a:avLst>
              <a:gd name="adj" fmla="val 9865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2743200"/>
            <a:ext cx="7086600" cy="914400"/>
          </a:xfrm>
        </p:spPr>
        <p:txBody>
          <a:bodyPr/>
          <a:lstStyle/>
          <a:p>
            <a:pPr algn="ctr">
              <a:defRPr/>
            </a:pPr>
            <a:r>
              <a:rPr/>
              <a:t>Why We Need a Good Resume?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3657600"/>
            <a:ext cx="4724400" cy="1066800"/>
          </a:xfrm>
        </p:spPr>
        <p:txBody>
          <a:bodyPr wrap="square">
            <a:spAutoFit/>
          </a:bodyPr>
          <a:lstStyle/>
          <a:p>
            <a:pPr marL="0" indent="0" algn="ctr" eaLnBrk="1" hangingPunct="1">
              <a:buFont typeface="Wingdings 2" pitchFamily="18" charset="2"/>
              <a:buNone/>
              <a:defRPr/>
            </a:pPr>
            <a:r>
              <a:rPr lang="en-US" dirty="0" smtClean="0"/>
              <a:t>Because of the</a:t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ecruiters</a:t>
            </a:r>
            <a:r>
              <a:rPr lang="en-US" dirty="0" smtClean="0"/>
              <a:t>!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4724400"/>
            <a:ext cx="5486400" cy="10668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No time to fully</a:t>
            </a:r>
            <a:b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</a:b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review every CV</a:t>
            </a:r>
          </a:p>
        </p:txBody>
      </p:sp>
      <p:pic>
        <p:nvPicPr>
          <p:cNvPr id="38919" name="Picture 7" descr="http://www.jordilabs.com/wp-content/uploads/iStock_000007030704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735644"/>
            <a:ext cx="2895600" cy="1921316"/>
          </a:xfrm>
          <a:prstGeom prst="roundRect">
            <a:avLst>
              <a:gd name="adj" fmla="val 9865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21" name="Picture 9" descr="http://img.esuppliersindia.com/fp/1/299/8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49" y="3790654"/>
            <a:ext cx="1936902" cy="1867174"/>
          </a:xfrm>
          <a:prstGeom prst="roundRect">
            <a:avLst>
              <a:gd name="adj" fmla="val 9865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23" name="Picture 11" descr="http://blogs.mulesoft.org/wp-content/uploads/2011/04/no_time_1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599" y="3790654"/>
            <a:ext cx="1909999" cy="1867174"/>
          </a:xfrm>
          <a:prstGeom prst="roundRect">
            <a:avLst>
              <a:gd name="adj" fmla="val 9865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113" y="2209800"/>
            <a:ext cx="4803775" cy="1066800"/>
          </a:xfrm>
        </p:spPr>
        <p:txBody>
          <a:bodyPr/>
          <a:lstStyle/>
          <a:p>
            <a:pPr algn="ctr">
              <a:defRPr/>
            </a:pPr>
            <a:r>
              <a:rPr sz="5400" smtClean="0"/>
              <a:t>Recruiters</a:t>
            </a:r>
            <a:endParaRPr sz="5400"/>
          </a:p>
        </p:txBody>
      </p:sp>
      <p:pic>
        <p:nvPicPr>
          <p:cNvPr id="2050" name="Picture 2" descr="http://www.axiomfiles.com/Files/383260/recruit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558" y="3505200"/>
            <a:ext cx="2267260" cy="2947948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113" y="2209800"/>
            <a:ext cx="4803775" cy="1066800"/>
          </a:xfrm>
        </p:spPr>
        <p:txBody>
          <a:bodyPr/>
          <a:lstStyle/>
          <a:p>
            <a:pPr algn="ctr">
              <a:defRPr/>
            </a:pPr>
            <a:r>
              <a:rPr smtClean="0"/>
              <a:t>Recruiters:</a:t>
            </a: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1608138" y="3105150"/>
            <a:ext cx="5927725" cy="5794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Review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en-US" sz="36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r>
              <a:rPr lang="en-US" sz="36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CVs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4303713"/>
            <a:ext cx="2387600" cy="230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0" name="Picture 2" descr="http://1.bp.blogspot.com/-JMrDQIGl86k/TpTKvGMESoI/AAAAAAAAAdQ/Sv18WQL3Azw/s1600/too_many_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0" y="955894"/>
            <a:ext cx="1698379" cy="2352326"/>
          </a:xfrm>
          <a:prstGeom prst="roundRect">
            <a:avLst>
              <a:gd name="adj" fmla="val 993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2" name="Picture 4" descr="http://www.sitespecificsafetyplan.com/wp-content/themes/thesis_17/custom/images/too-many-document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58000" y="955894"/>
            <a:ext cx="1905000" cy="2352326"/>
          </a:xfrm>
          <a:prstGeom prst="roundRect">
            <a:avLst>
              <a:gd name="adj" fmla="val 993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8138" y="3105150"/>
            <a:ext cx="5927725" cy="5794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Review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en-US" sz="36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r>
              <a:rPr lang="en-US" sz="36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CVs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8138" y="3714750"/>
            <a:ext cx="5927725" cy="5889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Select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only </a:t>
            </a:r>
            <a:r>
              <a:rPr lang="en-US" sz="4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for interview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4303713"/>
            <a:ext cx="2387600" cy="230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613" y="4300538"/>
            <a:ext cx="2389187" cy="231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4140200" y="5116513"/>
            <a:ext cx="1143000" cy="685800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endParaRPr lang="en-US" sz="2400" b="1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pic>
        <p:nvPicPr>
          <p:cNvPr id="43010" name="Picture 2" descr="http://1.bp.blogspot.com/-JMrDQIGl86k/TpTKvGMESoI/AAAAAAAAAdQ/Sv18WQL3Azw/s1600/too_many_book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0" y="955894"/>
            <a:ext cx="1698379" cy="2352326"/>
          </a:xfrm>
          <a:prstGeom prst="roundRect">
            <a:avLst>
              <a:gd name="adj" fmla="val 993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2" name="Picture 4" descr="http://www.sitespecificsafetyplan.com/wp-content/themes/thesis_17/custom/images/too-many-documents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58000" y="955894"/>
            <a:ext cx="1905000" cy="2352326"/>
          </a:xfrm>
          <a:prstGeom prst="roundRect">
            <a:avLst>
              <a:gd name="adj" fmla="val 993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6" name="Picture 8" descr="http://upload.wikimedia.org/wikipedia/commons/thumb/b/b7/Unico_Anello.png/200px-Unico_Anell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484232"/>
            <a:ext cx="1905000" cy="1647825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170113" y="2209800"/>
            <a:ext cx="4803775" cy="1066800"/>
          </a:xfrm>
        </p:spPr>
        <p:txBody>
          <a:bodyPr/>
          <a:lstStyle/>
          <a:p>
            <a:pPr algn="ctr">
              <a:defRPr/>
            </a:pPr>
            <a:r>
              <a:rPr smtClean="0"/>
              <a:t>Recruiters: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62088" y="762000"/>
            <a:ext cx="5929312" cy="14779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lang="en-US" sz="3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Recruiters spend </a:t>
            </a:r>
            <a:r>
              <a:rPr lang="en-US" sz="5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20-60</a:t>
            </a:r>
            <a:r>
              <a:rPr lang="en-US" sz="4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en-US" sz="3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seconds on a </a:t>
            </a:r>
            <a:r>
              <a:rPr lang="en-US" sz="36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Resume</a:t>
            </a:r>
          </a:p>
        </p:txBody>
      </p:sp>
      <p:pic>
        <p:nvPicPr>
          <p:cNvPr id="23555" name="Picture 2" descr="http://www.toastmasters.org/OtherImages/Timer.asp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524125"/>
            <a:ext cx="27051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4" descr="http://mymicroproject.com/img/time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86300" y="2524124"/>
            <a:ext cx="3619500" cy="3648076"/>
          </a:xfrm>
          <a:prstGeom prst="roundRect">
            <a:avLst>
              <a:gd name="adj" fmla="val 9705"/>
            </a:avLst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462088"/>
            <a:ext cx="2554288" cy="1066800"/>
          </a:xfrm>
        </p:spPr>
        <p:txBody>
          <a:bodyPr wrap="square">
            <a:spAutoFit/>
          </a:bodyPr>
          <a:lstStyle/>
          <a:p>
            <a:pPr marL="357188" lvl="1" indent="0" eaLnBrk="1" hangingPunct="1">
              <a:buFont typeface="Wingdings 2" pitchFamily="18" charset="2"/>
              <a:buNone/>
              <a:defRPr/>
            </a:pPr>
            <a:r>
              <a:rPr lang="en-US" dirty="0">
                <a:solidFill>
                  <a:srgbClr val="FFFF00"/>
                </a:solidFill>
              </a:rPr>
              <a:t>The</a:t>
            </a:r>
            <a:r>
              <a:rPr lang="en-US" dirty="0" smtClean="0">
                <a:solidFill>
                  <a:srgbClr val="FFFF00"/>
                </a:solidFill>
              </a:rPr>
              <a:t> first 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impression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5100" y="1524000"/>
            <a:ext cx="8686800" cy="3200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lvl="1" indent="0">
              <a:buFont typeface="Wingdings 2" pitchFamily="18" charset="2"/>
              <a:buNone/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8138" y="3230563"/>
            <a:ext cx="5927725" cy="5794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lang="en-US" sz="3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The recruiters </a:t>
            </a:r>
            <a:r>
              <a:rPr lang="en-US" sz="36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count</a:t>
            </a:r>
            <a:r>
              <a:rPr lang="en-US" sz="3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most: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9925" y="4627563"/>
            <a:ext cx="3749675" cy="106680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lvl="1" indent="0" algn="r">
              <a:buFont typeface="Wingdings 2" pitchFamily="18" charset="2"/>
              <a:buNone/>
              <a:defRPr/>
            </a:pPr>
            <a:r>
              <a:rPr lang="en-US" dirty="0" smtClean="0">
                <a:solidFill>
                  <a:srgbClr val="FFFF00"/>
                </a:solidFill>
              </a:rPr>
              <a:t>Finding the 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correct keywords</a:t>
            </a:r>
          </a:p>
        </p:txBody>
      </p:sp>
      <p:pic>
        <p:nvPicPr>
          <p:cNvPr id="49154" name="Picture 2" descr="http://www.designcontest.com/blog/wp-content/uploads/2011/09/a-good-first-impression-is-crucial-in-making-a-sale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1066800"/>
            <a:ext cx="2794000" cy="1858010"/>
          </a:xfrm>
          <a:prstGeom prst="roundRect">
            <a:avLst>
              <a:gd name="adj" fmla="val 6156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6" name="Picture 4" descr="http://mattsmarketingblog.com/wp-content/uploads/2011/12/keywords-for-seo-sit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073460"/>
            <a:ext cx="2181226" cy="2174940"/>
          </a:xfrm>
          <a:prstGeom prst="roundRect">
            <a:avLst>
              <a:gd name="adj" fmla="val 6156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2971800"/>
            <a:ext cx="7086600" cy="914400"/>
          </a:xfrm>
        </p:spPr>
        <p:txBody>
          <a:bodyPr/>
          <a:lstStyle/>
          <a:p>
            <a:pPr algn="ctr">
              <a:defRPr/>
            </a:pPr>
            <a:r>
              <a:rPr sz="5400" smtClean="0"/>
              <a:t>The Goal</a:t>
            </a:r>
            <a:endParaRPr sz="5400"/>
          </a:p>
        </p:txBody>
      </p:sp>
      <p:pic>
        <p:nvPicPr>
          <p:cNvPr id="3074" name="Picture 2" descr="http://smallbiztrends.com/wp-content/uploads/2011/01/iStock_000004996421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191000"/>
            <a:ext cx="2819400" cy="2114550"/>
          </a:xfrm>
          <a:prstGeom prst="roundRect">
            <a:avLst>
              <a:gd name="adj" fmla="val 6457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Table of Contents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5029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What Is a Resume?</a:t>
            </a:r>
          </a:p>
          <a:p>
            <a:pPr eaLnBrk="1" hangingPunct="1">
              <a:defRPr/>
            </a:pPr>
            <a:r>
              <a:rPr lang="en-US" dirty="0"/>
              <a:t>Why We Need of a Resume?</a:t>
            </a:r>
          </a:p>
          <a:p>
            <a:pPr eaLnBrk="1" hangingPunct="1">
              <a:defRPr/>
            </a:pPr>
            <a:r>
              <a:rPr lang="en-US" dirty="0"/>
              <a:t>Why We Need a Good Resume?</a:t>
            </a:r>
          </a:p>
          <a:p>
            <a:pPr eaLnBrk="1" hangingPunct="1">
              <a:defRPr/>
            </a:pPr>
            <a:r>
              <a:rPr lang="en-US" dirty="0"/>
              <a:t>The Goal</a:t>
            </a:r>
          </a:p>
          <a:p>
            <a:pPr eaLnBrk="1" hangingPunct="1">
              <a:defRPr/>
            </a:pPr>
            <a:r>
              <a:rPr lang="en-US" dirty="0"/>
              <a:t>Success strategy</a:t>
            </a:r>
          </a:p>
          <a:p>
            <a:pPr eaLnBrk="1" hangingPunct="1">
              <a:defRPr/>
            </a:pPr>
            <a:r>
              <a:rPr lang="en-US" dirty="0"/>
              <a:t>How to Stand Out?</a:t>
            </a:r>
          </a:p>
          <a:p>
            <a:pPr eaLnBrk="1" hangingPunct="1">
              <a:defRPr/>
            </a:pPr>
            <a:r>
              <a:rPr lang="en-US" dirty="0"/>
              <a:t>Structure </a:t>
            </a:r>
          </a:p>
          <a:p>
            <a:pPr eaLnBrk="1" hangingPunct="1">
              <a:defRPr/>
            </a:pPr>
            <a:r>
              <a:rPr lang="en-US" dirty="0"/>
              <a:t>Questions</a:t>
            </a:r>
          </a:p>
        </p:txBody>
      </p:sp>
      <p:pic>
        <p:nvPicPr>
          <p:cNvPr id="1026" name="Picture 2" descr="http://www.moorewallpaper.com/cv-writing-template-career-change-job-work-application-covering-lett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429000"/>
            <a:ext cx="2755611" cy="1828800"/>
          </a:xfrm>
          <a:prstGeom prst="roundRect">
            <a:avLst>
              <a:gd name="adj" fmla="val 249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dit, pen, writ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88642">
            <a:off x="6392912" y="1334787"/>
            <a:ext cx="2178301" cy="2178301"/>
          </a:xfrm>
          <a:prstGeom prst="rect">
            <a:avLst/>
          </a:prstGeom>
          <a:noFill/>
          <a:scene3d>
            <a:camera prst="perspectiveHeroicExtreme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54438" y="2576513"/>
            <a:ext cx="1752600" cy="641350"/>
          </a:xfrm>
          <a:prstGeom prst="round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Sell</a:t>
            </a:r>
          </a:p>
        </p:txBody>
      </p:sp>
      <p:pic>
        <p:nvPicPr>
          <p:cNvPr id="3078" name="Picture 6" descr="http://sp.life123.com/bm.pix/how-to-sell-your-house-fast.s600x600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762000"/>
            <a:ext cx="2099840" cy="1574880"/>
          </a:xfrm>
          <a:prstGeom prst="roundRect">
            <a:avLst>
              <a:gd name="adj" fmla="val 8372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1028700" y="2971800"/>
            <a:ext cx="7086600" cy="914400"/>
          </a:xfrm>
          <a:prstGeom prst="rect">
            <a:avLst/>
          </a:prstGeom>
        </p:spPr>
        <p:txBody>
          <a:bodyPr anchor="ctr"/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ctr">
              <a:defRPr/>
            </a:pPr>
            <a:r>
              <a:rPr smtClean="0"/>
              <a:t>The Goal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248400" y="3632200"/>
            <a:ext cx="1752600" cy="641350"/>
          </a:xfrm>
          <a:prstGeom prst="round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Inform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54438" y="2576513"/>
            <a:ext cx="1752600" cy="641350"/>
          </a:xfrm>
          <a:prstGeom prst="round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Sell</a:t>
            </a:r>
          </a:p>
        </p:txBody>
      </p:sp>
      <p:pic>
        <p:nvPicPr>
          <p:cNvPr id="3078" name="Picture 6" descr="http://sp.life123.com/bm.pix/how-to-sell-your-house-fast.s600x600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762000"/>
            <a:ext cx="2099840" cy="1574880"/>
          </a:xfrm>
          <a:prstGeom prst="roundRect">
            <a:avLst>
              <a:gd name="adj" fmla="val 8372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mergersandinquisitions.com/wp-content/uploads/2010/04/investment_banking_sell_da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2" y="1669223"/>
            <a:ext cx="2066926" cy="1622880"/>
          </a:xfrm>
          <a:prstGeom prst="roundRect">
            <a:avLst>
              <a:gd name="adj" fmla="val 8372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028700" y="2971800"/>
            <a:ext cx="7086600" cy="914400"/>
          </a:xfrm>
          <a:prstGeom prst="rect">
            <a:avLst/>
          </a:prstGeom>
        </p:spPr>
        <p:txBody>
          <a:bodyPr anchor="ctr"/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ctr">
              <a:defRPr/>
            </a:pPr>
            <a:r>
              <a:rPr smtClean="0"/>
              <a:t>The Goal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90563" y="3632200"/>
            <a:ext cx="2286000" cy="641350"/>
          </a:xfrm>
          <a:prstGeom prst="round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Persuade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248400" y="3632200"/>
            <a:ext cx="1752600" cy="641350"/>
          </a:xfrm>
          <a:prstGeom prst="round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Inform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54438" y="2576513"/>
            <a:ext cx="1752600" cy="641350"/>
          </a:xfrm>
          <a:prstGeom prst="round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Sell</a:t>
            </a:r>
          </a:p>
        </p:txBody>
      </p:sp>
      <p:pic>
        <p:nvPicPr>
          <p:cNvPr id="3078" name="Picture 6" descr="http://sp.life123.com/bm.pix/how-to-sell-your-house-fast.s600x600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762000"/>
            <a:ext cx="2099840" cy="1574880"/>
          </a:xfrm>
          <a:prstGeom prst="roundRect">
            <a:avLst>
              <a:gd name="adj" fmla="val 8372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mergersandinquisitions.com/wp-content/uploads/2010/04/investment_banking_sell_da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2" y="1669223"/>
            <a:ext cx="2066926" cy="1622880"/>
          </a:xfrm>
          <a:prstGeom prst="roundRect">
            <a:avLst>
              <a:gd name="adj" fmla="val 8372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blueelephantconsulting.com/wp-content/uploads/2011/01/Fotolia_13984998_X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94" y="1676400"/>
            <a:ext cx="1810898" cy="1622880"/>
          </a:xfrm>
          <a:prstGeom prst="roundRect">
            <a:avLst>
              <a:gd name="adj" fmla="val 8372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028700" y="2971800"/>
            <a:ext cx="7086600" cy="914400"/>
          </a:xfrm>
          <a:prstGeom prst="rect">
            <a:avLst/>
          </a:prstGeom>
        </p:spPr>
        <p:txBody>
          <a:bodyPr anchor="ctr"/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ctr">
              <a:defRPr/>
            </a:pPr>
            <a:r>
              <a:rPr smtClean="0"/>
              <a:t>The Goal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90563" y="3632200"/>
            <a:ext cx="2286000" cy="641350"/>
          </a:xfrm>
          <a:prstGeom prst="round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Persuade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248400" y="3632200"/>
            <a:ext cx="1752600" cy="641350"/>
          </a:xfrm>
          <a:prstGeom prst="round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Inform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54438" y="2576513"/>
            <a:ext cx="1752600" cy="641350"/>
          </a:xfrm>
          <a:prstGeom prst="round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Sell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743200" y="4724400"/>
            <a:ext cx="3657600" cy="1181100"/>
          </a:xfrm>
          <a:prstGeom prst="round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Get an </a:t>
            </a:r>
            <a:b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</a:b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Interview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!</a:t>
            </a:r>
          </a:p>
        </p:txBody>
      </p:sp>
      <p:pic>
        <p:nvPicPr>
          <p:cNvPr id="3078" name="Picture 6" descr="http://sp.life123.com/bm.pix/how-to-sell-your-house-fast.s600x600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762000"/>
            <a:ext cx="2099840" cy="1574880"/>
          </a:xfrm>
          <a:prstGeom prst="roundRect">
            <a:avLst>
              <a:gd name="adj" fmla="val 8372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mergersandinquisitions.com/wp-content/uploads/2010/04/investment_banking_sell_da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2" y="1669223"/>
            <a:ext cx="2066926" cy="1622880"/>
          </a:xfrm>
          <a:prstGeom prst="roundRect">
            <a:avLst>
              <a:gd name="adj" fmla="val 8372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blueelephantconsulting.com/wp-content/uploads/2011/01/Fotolia_13984998_X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94" y="1676400"/>
            <a:ext cx="1810898" cy="1622880"/>
          </a:xfrm>
          <a:prstGeom prst="roundRect">
            <a:avLst>
              <a:gd name="adj" fmla="val 8372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43" y="4544830"/>
            <a:ext cx="2331404" cy="1539604"/>
          </a:xfrm>
          <a:prstGeom prst="roundRect">
            <a:avLst>
              <a:gd name="adj" fmla="val 8372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 descr="http://www.jobinterviewtechniques.net/images/2d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531" y="4544830"/>
            <a:ext cx="2469951" cy="1539603"/>
          </a:xfrm>
          <a:prstGeom prst="roundRect">
            <a:avLst>
              <a:gd name="adj" fmla="val 8372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028700" y="2971800"/>
            <a:ext cx="7086600" cy="914400"/>
          </a:xfrm>
          <a:prstGeom prst="rect">
            <a:avLst/>
          </a:prstGeom>
        </p:spPr>
        <p:txBody>
          <a:bodyPr anchor="ctr"/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ctr">
              <a:defRPr/>
            </a:pPr>
            <a:r>
              <a:rPr smtClean="0"/>
              <a:t>The Goal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2438400"/>
            <a:ext cx="7086600" cy="914400"/>
          </a:xfrm>
        </p:spPr>
        <p:txBody>
          <a:bodyPr/>
          <a:lstStyle/>
          <a:p>
            <a:pPr algn="ctr">
              <a:defRPr/>
            </a:pPr>
            <a:r>
              <a:rPr smtClean="0"/>
              <a:t>OK. But how to do all this?</a:t>
            </a:r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86" y="3966484"/>
            <a:ext cx="1417254" cy="2129516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lumMod val="40000"/>
                <a:lumOff val="6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579" y="3966482"/>
            <a:ext cx="938866" cy="2129518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lumMod val="40000"/>
                <a:lumOff val="6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7" descr="http://www.refresheverything.com/blog/wp-content/uploads/2010/07/oped.71310.howt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57200"/>
            <a:ext cx="2743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2438400"/>
            <a:ext cx="7086600" cy="914400"/>
          </a:xfrm>
        </p:spPr>
        <p:txBody>
          <a:bodyPr/>
          <a:lstStyle/>
          <a:p>
            <a:pPr algn="ctr">
              <a:defRPr/>
            </a:pPr>
            <a:r>
              <a:rPr smtClean="0"/>
              <a:t>OK. But how to do all this?</a:t>
            </a:r>
            <a:endParaRPr/>
          </a:p>
        </p:txBody>
      </p:sp>
      <p:sp>
        <p:nvSpPr>
          <p:cNvPr id="4" name="Rounded Rectangle 3"/>
          <p:cNvSpPr/>
          <p:nvPr/>
        </p:nvSpPr>
        <p:spPr>
          <a:xfrm>
            <a:off x="1866900" y="3276600"/>
            <a:ext cx="5410200" cy="1219200"/>
          </a:xfrm>
          <a:prstGeom prst="roundRect">
            <a:avLst/>
          </a:prstGeom>
        </p:spPr>
        <p:txBody>
          <a:bodyPr/>
          <a:lstStyle/>
          <a:p>
            <a:pPr algn="ctr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All you need is a!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86" y="3966484"/>
            <a:ext cx="1417254" cy="2129516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lumMod val="40000"/>
                <a:lumOff val="6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579" y="3966482"/>
            <a:ext cx="938866" cy="2129518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lumMod val="40000"/>
                <a:lumOff val="6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7" descr="http://www.refresheverything.com/blog/wp-content/uploads/2010/07/oped.71310.howt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57200"/>
            <a:ext cx="2743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 bwMode="auto">
          <a:xfrm>
            <a:off x="3425038" y="4419600"/>
            <a:ext cx="2191991" cy="2166483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lumMod val="40000"/>
                <a:lumOff val="6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/>
              <a:t>The Success </a:t>
            </a:r>
            <a:r>
              <a:rPr smtClean="0"/>
              <a:t>Strategy</a:t>
            </a:r>
            <a:r>
              <a:rPr/>
              <a:t>?</a:t>
            </a:r>
          </a:p>
        </p:txBody>
      </p:sp>
      <p:pic>
        <p:nvPicPr>
          <p:cNvPr id="4098" name="Picture 2" descr="http://thebizcoachblog.com/wp-content/uploads/2010/04/Succes-Key-quote-bizcoachblog-biz-coach-training-system-learn2earnitn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76400"/>
            <a:ext cx="4457700" cy="3997072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/>
              <a:t>The Success </a:t>
            </a:r>
            <a:r>
              <a:rPr smtClean="0"/>
              <a:t>Strategy</a:t>
            </a:r>
            <a:r>
              <a:rPr/>
              <a:t>?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6100" y="4276725"/>
            <a:ext cx="3962400" cy="511175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Be unique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/>
              <a:t>The Success </a:t>
            </a:r>
            <a:r>
              <a:rPr smtClean="0"/>
              <a:t>Strategy</a:t>
            </a:r>
            <a:r>
              <a:rPr/>
              <a:t>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17588" y="3773488"/>
            <a:ext cx="3783012" cy="511175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What you want next?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6100" y="4276725"/>
            <a:ext cx="3962400" cy="511175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Be unique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/>
              <a:t>The Success </a:t>
            </a:r>
            <a:r>
              <a:rPr smtClean="0"/>
              <a:t>Strategy</a:t>
            </a:r>
            <a:r>
              <a:rPr/>
              <a:t>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17588" y="3773488"/>
            <a:ext cx="3783012" cy="511175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What you want next?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497013" y="3263900"/>
            <a:ext cx="3836987" cy="511175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The point of the Resume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6100" y="4276725"/>
            <a:ext cx="3962400" cy="511175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Be unique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icons.iconarchive.com/icons/aha-soft/standard-portfolio/256/Resume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895600"/>
            <a:ext cx="3048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028700" y="1981200"/>
            <a:ext cx="7086600" cy="914400"/>
          </a:xfrm>
          <a:prstGeom prst="rect">
            <a:avLst/>
          </a:prstGeom>
        </p:spPr>
        <p:txBody>
          <a:bodyPr tIns="0" bIns="0" anchor="ctr"/>
          <a:lstStyle>
            <a:lvl1pPr algn="ctr" rtl="0" eaLnBrk="1" fontAlgn="base" hangingPunct="1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defRPr/>
            </a:pPr>
            <a:r>
              <a:rPr lang="en-US" dirty="0" smtClean="0"/>
              <a:t>What Is a Resume?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/>
              <a:t>The Success </a:t>
            </a:r>
            <a:r>
              <a:rPr smtClean="0"/>
              <a:t>Strategy</a:t>
            </a:r>
            <a:r>
              <a:rPr/>
              <a:t>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17588" y="3773488"/>
            <a:ext cx="3783012" cy="511175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What you want next?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497013" y="3263900"/>
            <a:ext cx="3836987" cy="511175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The point of the Resume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06613" y="2752725"/>
            <a:ext cx="3836987" cy="511175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What the employer wants?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6100" y="4276725"/>
            <a:ext cx="3962400" cy="511175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Be unique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/>
              <a:t>The Success </a:t>
            </a:r>
            <a:r>
              <a:rPr smtClean="0"/>
              <a:t>Strategy</a:t>
            </a:r>
            <a:r>
              <a:rPr/>
              <a:t>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17588" y="3773488"/>
            <a:ext cx="3783012" cy="511175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What you want next?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497013" y="3263900"/>
            <a:ext cx="3836987" cy="511175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The point of the Resume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06613" y="2752725"/>
            <a:ext cx="3836987" cy="511175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What the employer wants?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617788" y="2247900"/>
            <a:ext cx="3783012" cy="511175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Good presentation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6100" y="4276725"/>
            <a:ext cx="3962400" cy="511175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Be unique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/>
              <a:t>The Success </a:t>
            </a:r>
            <a:r>
              <a:rPr smtClean="0"/>
              <a:t>Strategy</a:t>
            </a:r>
            <a:r>
              <a:rPr/>
              <a:t>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17588" y="3773488"/>
            <a:ext cx="3783012" cy="511175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What you want next?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497013" y="3263900"/>
            <a:ext cx="3836987" cy="511175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The point of the Resume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06613" y="2752725"/>
            <a:ext cx="3836987" cy="511175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What the employer wants?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617788" y="2247900"/>
            <a:ext cx="3783012" cy="511175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Good presentation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6100" y="4276725"/>
            <a:ext cx="3962400" cy="511175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Be unique</a:t>
            </a:r>
          </a:p>
        </p:txBody>
      </p:sp>
      <p:sp>
        <p:nvSpPr>
          <p:cNvPr id="3" name="Right Arrow 2"/>
          <p:cNvSpPr/>
          <p:nvPr/>
        </p:nvSpPr>
        <p:spPr>
          <a:xfrm rot="18542208">
            <a:off x="4641057" y="3075781"/>
            <a:ext cx="3803650" cy="1249363"/>
          </a:xfrm>
          <a:custGeom>
            <a:avLst/>
            <a:gdLst>
              <a:gd name="connsiteX0" fmla="*/ 0 w 2895600"/>
              <a:gd name="connsiteY0" fmla="*/ 577998 h 1613595"/>
              <a:gd name="connsiteX1" fmla="*/ 1313938 w 2895600"/>
              <a:gd name="connsiteY1" fmla="*/ 577998 h 1613595"/>
              <a:gd name="connsiteX2" fmla="*/ 1313938 w 2895600"/>
              <a:gd name="connsiteY2" fmla="*/ 0 h 1613595"/>
              <a:gd name="connsiteX3" fmla="*/ 2895600 w 2895600"/>
              <a:gd name="connsiteY3" fmla="*/ 806798 h 1613595"/>
              <a:gd name="connsiteX4" fmla="*/ 1313938 w 2895600"/>
              <a:gd name="connsiteY4" fmla="*/ 1613595 h 1613595"/>
              <a:gd name="connsiteX5" fmla="*/ 1313938 w 2895600"/>
              <a:gd name="connsiteY5" fmla="*/ 1035597 h 1613595"/>
              <a:gd name="connsiteX6" fmla="*/ 0 w 2895600"/>
              <a:gd name="connsiteY6" fmla="*/ 1035597 h 1613595"/>
              <a:gd name="connsiteX7" fmla="*/ 0 w 2895600"/>
              <a:gd name="connsiteY7" fmla="*/ 577998 h 1613595"/>
              <a:gd name="connsiteX0" fmla="*/ 0 w 2895600"/>
              <a:gd name="connsiteY0" fmla="*/ 577998 h 1613595"/>
              <a:gd name="connsiteX1" fmla="*/ 2198570 w 2895600"/>
              <a:gd name="connsiteY1" fmla="*/ 580111 h 1613595"/>
              <a:gd name="connsiteX2" fmla="*/ 1313938 w 2895600"/>
              <a:gd name="connsiteY2" fmla="*/ 0 h 1613595"/>
              <a:gd name="connsiteX3" fmla="*/ 2895600 w 2895600"/>
              <a:gd name="connsiteY3" fmla="*/ 806798 h 1613595"/>
              <a:gd name="connsiteX4" fmla="*/ 1313938 w 2895600"/>
              <a:gd name="connsiteY4" fmla="*/ 1613595 h 1613595"/>
              <a:gd name="connsiteX5" fmla="*/ 1313938 w 2895600"/>
              <a:gd name="connsiteY5" fmla="*/ 1035597 h 1613595"/>
              <a:gd name="connsiteX6" fmla="*/ 0 w 2895600"/>
              <a:gd name="connsiteY6" fmla="*/ 1035597 h 1613595"/>
              <a:gd name="connsiteX7" fmla="*/ 0 w 2895600"/>
              <a:gd name="connsiteY7" fmla="*/ 577998 h 1613595"/>
              <a:gd name="connsiteX0" fmla="*/ 0 w 2895600"/>
              <a:gd name="connsiteY0" fmla="*/ 577998 h 1613595"/>
              <a:gd name="connsiteX1" fmla="*/ 2198570 w 2895600"/>
              <a:gd name="connsiteY1" fmla="*/ 580111 h 1613595"/>
              <a:gd name="connsiteX2" fmla="*/ 1313938 w 2895600"/>
              <a:gd name="connsiteY2" fmla="*/ 0 h 1613595"/>
              <a:gd name="connsiteX3" fmla="*/ 2895600 w 2895600"/>
              <a:gd name="connsiteY3" fmla="*/ 806798 h 1613595"/>
              <a:gd name="connsiteX4" fmla="*/ 1313938 w 2895600"/>
              <a:gd name="connsiteY4" fmla="*/ 1613595 h 1613595"/>
              <a:gd name="connsiteX5" fmla="*/ 1313938 w 2895600"/>
              <a:gd name="connsiteY5" fmla="*/ 1035597 h 1613595"/>
              <a:gd name="connsiteX6" fmla="*/ 0 w 2895600"/>
              <a:gd name="connsiteY6" fmla="*/ 1035597 h 1613595"/>
              <a:gd name="connsiteX7" fmla="*/ 0 w 2895600"/>
              <a:gd name="connsiteY7" fmla="*/ 577998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1318205 w 2899867"/>
              <a:gd name="connsiteY5" fmla="*/ 1035597 h 1613595"/>
              <a:gd name="connsiteX6" fmla="*/ 4267 w 2899867"/>
              <a:gd name="connsiteY6" fmla="*/ 1035597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1318205 w 2899867"/>
              <a:gd name="connsiteY5" fmla="*/ 1035597 h 1613595"/>
              <a:gd name="connsiteX6" fmla="*/ 4267 w 2899867"/>
              <a:gd name="connsiteY6" fmla="*/ 1035597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4267 w 2899867"/>
              <a:gd name="connsiteY6" fmla="*/ 1035597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4267 w 2899867"/>
              <a:gd name="connsiteY6" fmla="*/ 1035597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33861 w 2899867"/>
              <a:gd name="connsiteY6" fmla="*/ 1011601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33861 w 2899867"/>
              <a:gd name="connsiteY6" fmla="*/ 1011601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33861 w 2899867"/>
              <a:gd name="connsiteY6" fmla="*/ 1011601 h 1613595"/>
              <a:gd name="connsiteX7" fmla="*/ 0 w 2899867"/>
              <a:gd name="connsiteY7" fmla="*/ 532407 h 1613595"/>
              <a:gd name="connsiteX0" fmla="*/ 0 w 2899867"/>
              <a:gd name="connsiteY0" fmla="*/ 620841 h 1702029"/>
              <a:gd name="connsiteX1" fmla="*/ 2259088 w 2899867"/>
              <a:gd name="connsiteY1" fmla="*/ 475780 h 1702029"/>
              <a:gd name="connsiteX2" fmla="*/ 1318205 w 2899867"/>
              <a:gd name="connsiteY2" fmla="*/ 88434 h 1702029"/>
              <a:gd name="connsiteX3" fmla="*/ 2899867 w 2899867"/>
              <a:gd name="connsiteY3" fmla="*/ 895232 h 1702029"/>
              <a:gd name="connsiteX4" fmla="*/ 1318205 w 2899867"/>
              <a:gd name="connsiteY4" fmla="*/ 1702029 h 1702029"/>
              <a:gd name="connsiteX5" fmla="*/ 2118048 w 2899867"/>
              <a:gd name="connsiteY5" fmla="*/ 900588 h 1702029"/>
              <a:gd name="connsiteX6" fmla="*/ 33861 w 2899867"/>
              <a:gd name="connsiteY6" fmla="*/ 1100035 h 1702029"/>
              <a:gd name="connsiteX7" fmla="*/ 0 w 2899867"/>
              <a:gd name="connsiteY7" fmla="*/ 620841 h 1702029"/>
              <a:gd name="connsiteX0" fmla="*/ 0 w 2899867"/>
              <a:gd name="connsiteY0" fmla="*/ 620841 h 1702029"/>
              <a:gd name="connsiteX1" fmla="*/ 2259088 w 2899867"/>
              <a:gd name="connsiteY1" fmla="*/ 475780 h 1702029"/>
              <a:gd name="connsiteX2" fmla="*/ 2218835 w 2899867"/>
              <a:gd name="connsiteY2" fmla="*/ 110276 h 1702029"/>
              <a:gd name="connsiteX3" fmla="*/ 2899867 w 2899867"/>
              <a:gd name="connsiteY3" fmla="*/ 895232 h 1702029"/>
              <a:gd name="connsiteX4" fmla="*/ 1318205 w 2899867"/>
              <a:gd name="connsiteY4" fmla="*/ 1702029 h 1702029"/>
              <a:gd name="connsiteX5" fmla="*/ 2118048 w 2899867"/>
              <a:gd name="connsiteY5" fmla="*/ 900588 h 1702029"/>
              <a:gd name="connsiteX6" fmla="*/ 33861 w 2899867"/>
              <a:gd name="connsiteY6" fmla="*/ 1100035 h 1702029"/>
              <a:gd name="connsiteX7" fmla="*/ 0 w 2899867"/>
              <a:gd name="connsiteY7" fmla="*/ 620841 h 1702029"/>
              <a:gd name="connsiteX0" fmla="*/ 0 w 2899867"/>
              <a:gd name="connsiteY0" fmla="*/ 620841 h 1248503"/>
              <a:gd name="connsiteX1" fmla="*/ 2259088 w 2899867"/>
              <a:gd name="connsiteY1" fmla="*/ 475780 h 1248503"/>
              <a:gd name="connsiteX2" fmla="*/ 2218835 w 2899867"/>
              <a:gd name="connsiteY2" fmla="*/ 110276 h 1248503"/>
              <a:gd name="connsiteX3" fmla="*/ 2899867 w 2899867"/>
              <a:gd name="connsiteY3" fmla="*/ 895232 h 1248503"/>
              <a:gd name="connsiteX4" fmla="*/ 1817034 w 2899867"/>
              <a:gd name="connsiteY4" fmla="*/ 1248503 h 1248503"/>
              <a:gd name="connsiteX5" fmla="*/ 2118048 w 2899867"/>
              <a:gd name="connsiteY5" fmla="*/ 900588 h 1248503"/>
              <a:gd name="connsiteX6" fmla="*/ 33861 w 2899867"/>
              <a:gd name="connsiteY6" fmla="*/ 1100035 h 1248503"/>
              <a:gd name="connsiteX7" fmla="*/ 0 w 2899867"/>
              <a:gd name="connsiteY7" fmla="*/ 620841 h 1248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99867" h="1248503">
                <a:moveTo>
                  <a:pt x="0" y="620841"/>
                </a:moveTo>
                <a:cubicBezTo>
                  <a:pt x="356122" y="338408"/>
                  <a:pt x="656773" y="-536713"/>
                  <a:pt x="2259088" y="475780"/>
                </a:cubicBezTo>
                <a:lnTo>
                  <a:pt x="2218835" y="110276"/>
                </a:lnTo>
                <a:lnTo>
                  <a:pt x="2899867" y="895232"/>
                </a:lnTo>
                <a:lnTo>
                  <a:pt x="1817034" y="1248503"/>
                </a:lnTo>
                <a:lnTo>
                  <a:pt x="2118048" y="900588"/>
                </a:lnTo>
                <a:cubicBezTo>
                  <a:pt x="738887" y="-260149"/>
                  <a:pt x="72189" y="1353241"/>
                  <a:pt x="33861" y="1100035"/>
                </a:cubicBezTo>
                <a:cubicBezTo>
                  <a:pt x="32439" y="932305"/>
                  <a:pt x="1422" y="788571"/>
                  <a:pt x="0" y="620841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endParaRPr lang="en-US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 rot="18482354">
            <a:off x="5411788" y="4167187"/>
            <a:ext cx="3416300" cy="441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Strategy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/>
              <a:t>Be </a:t>
            </a:r>
            <a:r>
              <a:rPr smtClean="0"/>
              <a:t>Unique</a:t>
            </a:r>
            <a:endParaRPr/>
          </a:p>
        </p:txBody>
      </p:sp>
      <p:sp>
        <p:nvSpPr>
          <p:cNvPr id="5" name="Rounded Rectangle 4"/>
          <p:cNvSpPr/>
          <p:nvPr/>
        </p:nvSpPr>
        <p:spPr>
          <a:xfrm>
            <a:off x="719138" y="2538413"/>
            <a:ext cx="2633662" cy="3746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What you want next?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06500" y="2170113"/>
            <a:ext cx="2671763" cy="3746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The point of the Resume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16100" y="1801813"/>
            <a:ext cx="2671763" cy="3746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What the employer wants?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319338" y="1431925"/>
            <a:ext cx="2633662" cy="3746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Good presentation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6225" y="2901950"/>
            <a:ext cx="2757488" cy="3746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1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Be unique</a:t>
            </a:r>
          </a:p>
        </p:txBody>
      </p:sp>
      <p:sp>
        <p:nvSpPr>
          <p:cNvPr id="10" name="Right Arrow 2"/>
          <p:cNvSpPr/>
          <p:nvPr/>
        </p:nvSpPr>
        <p:spPr>
          <a:xfrm rot="18542208">
            <a:off x="3515519" y="2358231"/>
            <a:ext cx="2108200" cy="623888"/>
          </a:xfrm>
          <a:custGeom>
            <a:avLst/>
            <a:gdLst>
              <a:gd name="connsiteX0" fmla="*/ 0 w 2895600"/>
              <a:gd name="connsiteY0" fmla="*/ 577998 h 1613595"/>
              <a:gd name="connsiteX1" fmla="*/ 1313938 w 2895600"/>
              <a:gd name="connsiteY1" fmla="*/ 577998 h 1613595"/>
              <a:gd name="connsiteX2" fmla="*/ 1313938 w 2895600"/>
              <a:gd name="connsiteY2" fmla="*/ 0 h 1613595"/>
              <a:gd name="connsiteX3" fmla="*/ 2895600 w 2895600"/>
              <a:gd name="connsiteY3" fmla="*/ 806798 h 1613595"/>
              <a:gd name="connsiteX4" fmla="*/ 1313938 w 2895600"/>
              <a:gd name="connsiteY4" fmla="*/ 1613595 h 1613595"/>
              <a:gd name="connsiteX5" fmla="*/ 1313938 w 2895600"/>
              <a:gd name="connsiteY5" fmla="*/ 1035597 h 1613595"/>
              <a:gd name="connsiteX6" fmla="*/ 0 w 2895600"/>
              <a:gd name="connsiteY6" fmla="*/ 1035597 h 1613595"/>
              <a:gd name="connsiteX7" fmla="*/ 0 w 2895600"/>
              <a:gd name="connsiteY7" fmla="*/ 577998 h 1613595"/>
              <a:gd name="connsiteX0" fmla="*/ 0 w 2895600"/>
              <a:gd name="connsiteY0" fmla="*/ 577998 h 1613595"/>
              <a:gd name="connsiteX1" fmla="*/ 2198570 w 2895600"/>
              <a:gd name="connsiteY1" fmla="*/ 580111 h 1613595"/>
              <a:gd name="connsiteX2" fmla="*/ 1313938 w 2895600"/>
              <a:gd name="connsiteY2" fmla="*/ 0 h 1613595"/>
              <a:gd name="connsiteX3" fmla="*/ 2895600 w 2895600"/>
              <a:gd name="connsiteY3" fmla="*/ 806798 h 1613595"/>
              <a:gd name="connsiteX4" fmla="*/ 1313938 w 2895600"/>
              <a:gd name="connsiteY4" fmla="*/ 1613595 h 1613595"/>
              <a:gd name="connsiteX5" fmla="*/ 1313938 w 2895600"/>
              <a:gd name="connsiteY5" fmla="*/ 1035597 h 1613595"/>
              <a:gd name="connsiteX6" fmla="*/ 0 w 2895600"/>
              <a:gd name="connsiteY6" fmla="*/ 1035597 h 1613595"/>
              <a:gd name="connsiteX7" fmla="*/ 0 w 2895600"/>
              <a:gd name="connsiteY7" fmla="*/ 577998 h 1613595"/>
              <a:gd name="connsiteX0" fmla="*/ 0 w 2895600"/>
              <a:gd name="connsiteY0" fmla="*/ 577998 h 1613595"/>
              <a:gd name="connsiteX1" fmla="*/ 2198570 w 2895600"/>
              <a:gd name="connsiteY1" fmla="*/ 580111 h 1613595"/>
              <a:gd name="connsiteX2" fmla="*/ 1313938 w 2895600"/>
              <a:gd name="connsiteY2" fmla="*/ 0 h 1613595"/>
              <a:gd name="connsiteX3" fmla="*/ 2895600 w 2895600"/>
              <a:gd name="connsiteY3" fmla="*/ 806798 h 1613595"/>
              <a:gd name="connsiteX4" fmla="*/ 1313938 w 2895600"/>
              <a:gd name="connsiteY4" fmla="*/ 1613595 h 1613595"/>
              <a:gd name="connsiteX5" fmla="*/ 1313938 w 2895600"/>
              <a:gd name="connsiteY5" fmla="*/ 1035597 h 1613595"/>
              <a:gd name="connsiteX6" fmla="*/ 0 w 2895600"/>
              <a:gd name="connsiteY6" fmla="*/ 1035597 h 1613595"/>
              <a:gd name="connsiteX7" fmla="*/ 0 w 2895600"/>
              <a:gd name="connsiteY7" fmla="*/ 577998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1318205 w 2899867"/>
              <a:gd name="connsiteY5" fmla="*/ 1035597 h 1613595"/>
              <a:gd name="connsiteX6" fmla="*/ 4267 w 2899867"/>
              <a:gd name="connsiteY6" fmla="*/ 1035597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1318205 w 2899867"/>
              <a:gd name="connsiteY5" fmla="*/ 1035597 h 1613595"/>
              <a:gd name="connsiteX6" fmla="*/ 4267 w 2899867"/>
              <a:gd name="connsiteY6" fmla="*/ 1035597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4267 w 2899867"/>
              <a:gd name="connsiteY6" fmla="*/ 1035597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4267 w 2899867"/>
              <a:gd name="connsiteY6" fmla="*/ 1035597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33861 w 2899867"/>
              <a:gd name="connsiteY6" fmla="*/ 1011601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33861 w 2899867"/>
              <a:gd name="connsiteY6" fmla="*/ 1011601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33861 w 2899867"/>
              <a:gd name="connsiteY6" fmla="*/ 1011601 h 1613595"/>
              <a:gd name="connsiteX7" fmla="*/ 0 w 2899867"/>
              <a:gd name="connsiteY7" fmla="*/ 532407 h 1613595"/>
              <a:gd name="connsiteX0" fmla="*/ 0 w 2899867"/>
              <a:gd name="connsiteY0" fmla="*/ 620841 h 1702029"/>
              <a:gd name="connsiteX1" fmla="*/ 2259088 w 2899867"/>
              <a:gd name="connsiteY1" fmla="*/ 475780 h 1702029"/>
              <a:gd name="connsiteX2" fmla="*/ 1318205 w 2899867"/>
              <a:gd name="connsiteY2" fmla="*/ 88434 h 1702029"/>
              <a:gd name="connsiteX3" fmla="*/ 2899867 w 2899867"/>
              <a:gd name="connsiteY3" fmla="*/ 895232 h 1702029"/>
              <a:gd name="connsiteX4" fmla="*/ 1318205 w 2899867"/>
              <a:gd name="connsiteY4" fmla="*/ 1702029 h 1702029"/>
              <a:gd name="connsiteX5" fmla="*/ 2118048 w 2899867"/>
              <a:gd name="connsiteY5" fmla="*/ 900588 h 1702029"/>
              <a:gd name="connsiteX6" fmla="*/ 33861 w 2899867"/>
              <a:gd name="connsiteY6" fmla="*/ 1100035 h 1702029"/>
              <a:gd name="connsiteX7" fmla="*/ 0 w 2899867"/>
              <a:gd name="connsiteY7" fmla="*/ 620841 h 1702029"/>
              <a:gd name="connsiteX0" fmla="*/ 0 w 2899867"/>
              <a:gd name="connsiteY0" fmla="*/ 620841 h 1702029"/>
              <a:gd name="connsiteX1" fmla="*/ 2259088 w 2899867"/>
              <a:gd name="connsiteY1" fmla="*/ 475780 h 1702029"/>
              <a:gd name="connsiteX2" fmla="*/ 2218835 w 2899867"/>
              <a:gd name="connsiteY2" fmla="*/ 110276 h 1702029"/>
              <a:gd name="connsiteX3" fmla="*/ 2899867 w 2899867"/>
              <a:gd name="connsiteY3" fmla="*/ 895232 h 1702029"/>
              <a:gd name="connsiteX4" fmla="*/ 1318205 w 2899867"/>
              <a:gd name="connsiteY4" fmla="*/ 1702029 h 1702029"/>
              <a:gd name="connsiteX5" fmla="*/ 2118048 w 2899867"/>
              <a:gd name="connsiteY5" fmla="*/ 900588 h 1702029"/>
              <a:gd name="connsiteX6" fmla="*/ 33861 w 2899867"/>
              <a:gd name="connsiteY6" fmla="*/ 1100035 h 1702029"/>
              <a:gd name="connsiteX7" fmla="*/ 0 w 2899867"/>
              <a:gd name="connsiteY7" fmla="*/ 620841 h 1702029"/>
              <a:gd name="connsiteX0" fmla="*/ 0 w 2899867"/>
              <a:gd name="connsiteY0" fmla="*/ 620841 h 1248503"/>
              <a:gd name="connsiteX1" fmla="*/ 2259088 w 2899867"/>
              <a:gd name="connsiteY1" fmla="*/ 475780 h 1248503"/>
              <a:gd name="connsiteX2" fmla="*/ 2218835 w 2899867"/>
              <a:gd name="connsiteY2" fmla="*/ 110276 h 1248503"/>
              <a:gd name="connsiteX3" fmla="*/ 2899867 w 2899867"/>
              <a:gd name="connsiteY3" fmla="*/ 895232 h 1248503"/>
              <a:gd name="connsiteX4" fmla="*/ 1817034 w 2899867"/>
              <a:gd name="connsiteY4" fmla="*/ 1248503 h 1248503"/>
              <a:gd name="connsiteX5" fmla="*/ 2118048 w 2899867"/>
              <a:gd name="connsiteY5" fmla="*/ 900588 h 1248503"/>
              <a:gd name="connsiteX6" fmla="*/ 33861 w 2899867"/>
              <a:gd name="connsiteY6" fmla="*/ 1100035 h 1248503"/>
              <a:gd name="connsiteX7" fmla="*/ 0 w 2899867"/>
              <a:gd name="connsiteY7" fmla="*/ 620841 h 1248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99867" h="1248503">
                <a:moveTo>
                  <a:pt x="0" y="620841"/>
                </a:moveTo>
                <a:cubicBezTo>
                  <a:pt x="356122" y="338408"/>
                  <a:pt x="656773" y="-536713"/>
                  <a:pt x="2259088" y="475780"/>
                </a:cubicBezTo>
                <a:lnTo>
                  <a:pt x="2218835" y="110276"/>
                </a:lnTo>
                <a:lnTo>
                  <a:pt x="2899867" y="895232"/>
                </a:lnTo>
                <a:lnTo>
                  <a:pt x="1817034" y="1248503"/>
                </a:lnTo>
                <a:lnTo>
                  <a:pt x="2118048" y="900588"/>
                </a:lnTo>
                <a:cubicBezTo>
                  <a:pt x="738887" y="-260149"/>
                  <a:pt x="72189" y="1353241"/>
                  <a:pt x="33861" y="1100035"/>
                </a:cubicBezTo>
                <a:cubicBezTo>
                  <a:pt x="32439" y="932305"/>
                  <a:pt x="1422" y="788571"/>
                  <a:pt x="0" y="620841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endParaRPr lang="en-US" sz="1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 rot="18482354">
            <a:off x="4095750" y="2882900"/>
            <a:ext cx="1706563" cy="220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Strategy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/>
              <a:t>Be </a:t>
            </a:r>
            <a:r>
              <a:rPr smtClean="0"/>
              <a:t>Unique</a:t>
            </a:r>
            <a:endParaRPr/>
          </a:p>
        </p:txBody>
      </p:sp>
      <p:sp>
        <p:nvSpPr>
          <p:cNvPr id="5" name="Rounded Rectangle 4"/>
          <p:cNvSpPr/>
          <p:nvPr/>
        </p:nvSpPr>
        <p:spPr>
          <a:xfrm>
            <a:off x="719138" y="2538413"/>
            <a:ext cx="2633662" cy="3746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What you want next?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06500" y="2170113"/>
            <a:ext cx="2671763" cy="3746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The point of the Resume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16100" y="1801813"/>
            <a:ext cx="2671763" cy="3746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What the employer wants?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319338" y="1431925"/>
            <a:ext cx="2633662" cy="3746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Good presentation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6225" y="2901950"/>
            <a:ext cx="2757488" cy="3746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1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Be unique</a:t>
            </a:r>
          </a:p>
        </p:txBody>
      </p:sp>
      <p:sp>
        <p:nvSpPr>
          <p:cNvPr id="10" name="Right Arrow 2"/>
          <p:cNvSpPr/>
          <p:nvPr/>
        </p:nvSpPr>
        <p:spPr>
          <a:xfrm rot="18542208">
            <a:off x="3515519" y="2358231"/>
            <a:ext cx="2108200" cy="623888"/>
          </a:xfrm>
          <a:custGeom>
            <a:avLst/>
            <a:gdLst>
              <a:gd name="connsiteX0" fmla="*/ 0 w 2895600"/>
              <a:gd name="connsiteY0" fmla="*/ 577998 h 1613595"/>
              <a:gd name="connsiteX1" fmla="*/ 1313938 w 2895600"/>
              <a:gd name="connsiteY1" fmla="*/ 577998 h 1613595"/>
              <a:gd name="connsiteX2" fmla="*/ 1313938 w 2895600"/>
              <a:gd name="connsiteY2" fmla="*/ 0 h 1613595"/>
              <a:gd name="connsiteX3" fmla="*/ 2895600 w 2895600"/>
              <a:gd name="connsiteY3" fmla="*/ 806798 h 1613595"/>
              <a:gd name="connsiteX4" fmla="*/ 1313938 w 2895600"/>
              <a:gd name="connsiteY4" fmla="*/ 1613595 h 1613595"/>
              <a:gd name="connsiteX5" fmla="*/ 1313938 w 2895600"/>
              <a:gd name="connsiteY5" fmla="*/ 1035597 h 1613595"/>
              <a:gd name="connsiteX6" fmla="*/ 0 w 2895600"/>
              <a:gd name="connsiteY6" fmla="*/ 1035597 h 1613595"/>
              <a:gd name="connsiteX7" fmla="*/ 0 w 2895600"/>
              <a:gd name="connsiteY7" fmla="*/ 577998 h 1613595"/>
              <a:gd name="connsiteX0" fmla="*/ 0 w 2895600"/>
              <a:gd name="connsiteY0" fmla="*/ 577998 h 1613595"/>
              <a:gd name="connsiteX1" fmla="*/ 2198570 w 2895600"/>
              <a:gd name="connsiteY1" fmla="*/ 580111 h 1613595"/>
              <a:gd name="connsiteX2" fmla="*/ 1313938 w 2895600"/>
              <a:gd name="connsiteY2" fmla="*/ 0 h 1613595"/>
              <a:gd name="connsiteX3" fmla="*/ 2895600 w 2895600"/>
              <a:gd name="connsiteY3" fmla="*/ 806798 h 1613595"/>
              <a:gd name="connsiteX4" fmla="*/ 1313938 w 2895600"/>
              <a:gd name="connsiteY4" fmla="*/ 1613595 h 1613595"/>
              <a:gd name="connsiteX5" fmla="*/ 1313938 w 2895600"/>
              <a:gd name="connsiteY5" fmla="*/ 1035597 h 1613595"/>
              <a:gd name="connsiteX6" fmla="*/ 0 w 2895600"/>
              <a:gd name="connsiteY6" fmla="*/ 1035597 h 1613595"/>
              <a:gd name="connsiteX7" fmla="*/ 0 w 2895600"/>
              <a:gd name="connsiteY7" fmla="*/ 577998 h 1613595"/>
              <a:gd name="connsiteX0" fmla="*/ 0 w 2895600"/>
              <a:gd name="connsiteY0" fmla="*/ 577998 h 1613595"/>
              <a:gd name="connsiteX1" fmla="*/ 2198570 w 2895600"/>
              <a:gd name="connsiteY1" fmla="*/ 580111 h 1613595"/>
              <a:gd name="connsiteX2" fmla="*/ 1313938 w 2895600"/>
              <a:gd name="connsiteY2" fmla="*/ 0 h 1613595"/>
              <a:gd name="connsiteX3" fmla="*/ 2895600 w 2895600"/>
              <a:gd name="connsiteY3" fmla="*/ 806798 h 1613595"/>
              <a:gd name="connsiteX4" fmla="*/ 1313938 w 2895600"/>
              <a:gd name="connsiteY4" fmla="*/ 1613595 h 1613595"/>
              <a:gd name="connsiteX5" fmla="*/ 1313938 w 2895600"/>
              <a:gd name="connsiteY5" fmla="*/ 1035597 h 1613595"/>
              <a:gd name="connsiteX6" fmla="*/ 0 w 2895600"/>
              <a:gd name="connsiteY6" fmla="*/ 1035597 h 1613595"/>
              <a:gd name="connsiteX7" fmla="*/ 0 w 2895600"/>
              <a:gd name="connsiteY7" fmla="*/ 577998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1318205 w 2899867"/>
              <a:gd name="connsiteY5" fmla="*/ 1035597 h 1613595"/>
              <a:gd name="connsiteX6" fmla="*/ 4267 w 2899867"/>
              <a:gd name="connsiteY6" fmla="*/ 1035597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1318205 w 2899867"/>
              <a:gd name="connsiteY5" fmla="*/ 1035597 h 1613595"/>
              <a:gd name="connsiteX6" fmla="*/ 4267 w 2899867"/>
              <a:gd name="connsiteY6" fmla="*/ 1035597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4267 w 2899867"/>
              <a:gd name="connsiteY6" fmla="*/ 1035597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4267 w 2899867"/>
              <a:gd name="connsiteY6" fmla="*/ 1035597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33861 w 2899867"/>
              <a:gd name="connsiteY6" fmla="*/ 1011601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33861 w 2899867"/>
              <a:gd name="connsiteY6" fmla="*/ 1011601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33861 w 2899867"/>
              <a:gd name="connsiteY6" fmla="*/ 1011601 h 1613595"/>
              <a:gd name="connsiteX7" fmla="*/ 0 w 2899867"/>
              <a:gd name="connsiteY7" fmla="*/ 532407 h 1613595"/>
              <a:gd name="connsiteX0" fmla="*/ 0 w 2899867"/>
              <a:gd name="connsiteY0" fmla="*/ 620841 h 1702029"/>
              <a:gd name="connsiteX1" fmla="*/ 2259088 w 2899867"/>
              <a:gd name="connsiteY1" fmla="*/ 475780 h 1702029"/>
              <a:gd name="connsiteX2" fmla="*/ 1318205 w 2899867"/>
              <a:gd name="connsiteY2" fmla="*/ 88434 h 1702029"/>
              <a:gd name="connsiteX3" fmla="*/ 2899867 w 2899867"/>
              <a:gd name="connsiteY3" fmla="*/ 895232 h 1702029"/>
              <a:gd name="connsiteX4" fmla="*/ 1318205 w 2899867"/>
              <a:gd name="connsiteY4" fmla="*/ 1702029 h 1702029"/>
              <a:gd name="connsiteX5" fmla="*/ 2118048 w 2899867"/>
              <a:gd name="connsiteY5" fmla="*/ 900588 h 1702029"/>
              <a:gd name="connsiteX6" fmla="*/ 33861 w 2899867"/>
              <a:gd name="connsiteY6" fmla="*/ 1100035 h 1702029"/>
              <a:gd name="connsiteX7" fmla="*/ 0 w 2899867"/>
              <a:gd name="connsiteY7" fmla="*/ 620841 h 1702029"/>
              <a:gd name="connsiteX0" fmla="*/ 0 w 2899867"/>
              <a:gd name="connsiteY0" fmla="*/ 620841 h 1702029"/>
              <a:gd name="connsiteX1" fmla="*/ 2259088 w 2899867"/>
              <a:gd name="connsiteY1" fmla="*/ 475780 h 1702029"/>
              <a:gd name="connsiteX2" fmla="*/ 2218835 w 2899867"/>
              <a:gd name="connsiteY2" fmla="*/ 110276 h 1702029"/>
              <a:gd name="connsiteX3" fmla="*/ 2899867 w 2899867"/>
              <a:gd name="connsiteY3" fmla="*/ 895232 h 1702029"/>
              <a:gd name="connsiteX4" fmla="*/ 1318205 w 2899867"/>
              <a:gd name="connsiteY4" fmla="*/ 1702029 h 1702029"/>
              <a:gd name="connsiteX5" fmla="*/ 2118048 w 2899867"/>
              <a:gd name="connsiteY5" fmla="*/ 900588 h 1702029"/>
              <a:gd name="connsiteX6" fmla="*/ 33861 w 2899867"/>
              <a:gd name="connsiteY6" fmla="*/ 1100035 h 1702029"/>
              <a:gd name="connsiteX7" fmla="*/ 0 w 2899867"/>
              <a:gd name="connsiteY7" fmla="*/ 620841 h 1702029"/>
              <a:gd name="connsiteX0" fmla="*/ 0 w 2899867"/>
              <a:gd name="connsiteY0" fmla="*/ 620841 h 1248503"/>
              <a:gd name="connsiteX1" fmla="*/ 2259088 w 2899867"/>
              <a:gd name="connsiteY1" fmla="*/ 475780 h 1248503"/>
              <a:gd name="connsiteX2" fmla="*/ 2218835 w 2899867"/>
              <a:gd name="connsiteY2" fmla="*/ 110276 h 1248503"/>
              <a:gd name="connsiteX3" fmla="*/ 2899867 w 2899867"/>
              <a:gd name="connsiteY3" fmla="*/ 895232 h 1248503"/>
              <a:gd name="connsiteX4" fmla="*/ 1817034 w 2899867"/>
              <a:gd name="connsiteY4" fmla="*/ 1248503 h 1248503"/>
              <a:gd name="connsiteX5" fmla="*/ 2118048 w 2899867"/>
              <a:gd name="connsiteY5" fmla="*/ 900588 h 1248503"/>
              <a:gd name="connsiteX6" fmla="*/ 33861 w 2899867"/>
              <a:gd name="connsiteY6" fmla="*/ 1100035 h 1248503"/>
              <a:gd name="connsiteX7" fmla="*/ 0 w 2899867"/>
              <a:gd name="connsiteY7" fmla="*/ 620841 h 1248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99867" h="1248503">
                <a:moveTo>
                  <a:pt x="0" y="620841"/>
                </a:moveTo>
                <a:cubicBezTo>
                  <a:pt x="356122" y="338408"/>
                  <a:pt x="656773" y="-536713"/>
                  <a:pt x="2259088" y="475780"/>
                </a:cubicBezTo>
                <a:lnTo>
                  <a:pt x="2218835" y="110276"/>
                </a:lnTo>
                <a:lnTo>
                  <a:pt x="2899867" y="895232"/>
                </a:lnTo>
                <a:lnTo>
                  <a:pt x="1817034" y="1248503"/>
                </a:lnTo>
                <a:lnTo>
                  <a:pt x="2118048" y="900588"/>
                </a:lnTo>
                <a:cubicBezTo>
                  <a:pt x="738887" y="-260149"/>
                  <a:pt x="72189" y="1353241"/>
                  <a:pt x="33861" y="1100035"/>
                </a:cubicBezTo>
                <a:cubicBezTo>
                  <a:pt x="32439" y="932305"/>
                  <a:pt x="1422" y="788571"/>
                  <a:pt x="0" y="620841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endParaRPr lang="en-US" sz="1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 rot="18482354">
            <a:off x="4095750" y="2882900"/>
            <a:ext cx="1706563" cy="220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Strategy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5573713" y="1512888"/>
            <a:ext cx="3386137" cy="106680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  <a:defRPr/>
            </a:pPr>
            <a:r>
              <a:rPr lang="en-US" dirty="0" smtClean="0"/>
              <a:t>Don't 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copy paste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6626" name="Picture 2" descr="http://cdnimg.visualizeus.com/thumbs/67/69/copy,copy,paste,funny,geek,geeky,paste-6769cd23d8cd5ffb494aa3899564be34_h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916" y="2881163"/>
            <a:ext cx="2416210" cy="1609196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/>
              <a:t>Be </a:t>
            </a:r>
            <a:r>
              <a:rPr smtClean="0"/>
              <a:t>Unique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114800"/>
            <a:ext cx="4113213" cy="579438"/>
          </a:xfrm>
        </p:spPr>
        <p:txBody>
          <a:bodyPr wrap="square">
            <a:spAutoFit/>
          </a:bodyPr>
          <a:lstStyle/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dirty="0"/>
              <a:t>Show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creativeness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19138" y="2538413"/>
            <a:ext cx="2633662" cy="3746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What you want next?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06500" y="2170113"/>
            <a:ext cx="2671763" cy="3746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The point of the Resume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16100" y="1801813"/>
            <a:ext cx="2671763" cy="3746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What the employer wants?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319338" y="1431925"/>
            <a:ext cx="2633662" cy="3746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Good presentation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6225" y="2901950"/>
            <a:ext cx="2757488" cy="3746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1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Be unique</a:t>
            </a:r>
          </a:p>
        </p:txBody>
      </p:sp>
      <p:sp>
        <p:nvSpPr>
          <p:cNvPr id="10" name="Right Arrow 2"/>
          <p:cNvSpPr/>
          <p:nvPr/>
        </p:nvSpPr>
        <p:spPr>
          <a:xfrm rot="18542208">
            <a:off x="3515519" y="2358231"/>
            <a:ext cx="2108200" cy="623888"/>
          </a:xfrm>
          <a:custGeom>
            <a:avLst/>
            <a:gdLst>
              <a:gd name="connsiteX0" fmla="*/ 0 w 2895600"/>
              <a:gd name="connsiteY0" fmla="*/ 577998 h 1613595"/>
              <a:gd name="connsiteX1" fmla="*/ 1313938 w 2895600"/>
              <a:gd name="connsiteY1" fmla="*/ 577998 h 1613595"/>
              <a:gd name="connsiteX2" fmla="*/ 1313938 w 2895600"/>
              <a:gd name="connsiteY2" fmla="*/ 0 h 1613595"/>
              <a:gd name="connsiteX3" fmla="*/ 2895600 w 2895600"/>
              <a:gd name="connsiteY3" fmla="*/ 806798 h 1613595"/>
              <a:gd name="connsiteX4" fmla="*/ 1313938 w 2895600"/>
              <a:gd name="connsiteY4" fmla="*/ 1613595 h 1613595"/>
              <a:gd name="connsiteX5" fmla="*/ 1313938 w 2895600"/>
              <a:gd name="connsiteY5" fmla="*/ 1035597 h 1613595"/>
              <a:gd name="connsiteX6" fmla="*/ 0 w 2895600"/>
              <a:gd name="connsiteY6" fmla="*/ 1035597 h 1613595"/>
              <a:gd name="connsiteX7" fmla="*/ 0 w 2895600"/>
              <a:gd name="connsiteY7" fmla="*/ 577998 h 1613595"/>
              <a:gd name="connsiteX0" fmla="*/ 0 w 2895600"/>
              <a:gd name="connsiteY0" fmla="*/ 577998 h 1613595"/>
              <a:gd name="connsiteX1" fmla="*/ 2198570 w 2895600"/>
              <a:gd name="connsiteY1" fmla="*/ 580111 h 1613595"/>
              <a:gd name="connsiteX2" fmla="*/ 1313938 w 2895600"/>
              <a:gd name="connsiteY2" fmla="*/ 0 h 1613595"/>
              <a:gd name="connsiteX3" fmla="*/ 2895600 w 2895600"/>
              <a:gd name="connsiteY3" fmla="*/ 806798 h 1613595"/>
              <a:gd name="connsiteX4" fmla="*/ 1313938 w 2895600"/>
              <a:gd name="connsiteY4" fmla="*/ 1613595 h 1613595"/>
              <a:gd name="connsiteX5" fmla="*/ 1313938 w 2895600"/>
              <a:gd name="connsiteY5" fmla="*/ 1035597 h 1613595"/>
              <a:gd name="connsiteX6" fmla="*/ 0 w 2895600"/>
              <a:gd name="connsiteY6" fmla="*/ 1035597 h 1613595"/>
              <a:gd name="connsiteX7" fmla="*/ 0 w 2895600"/>
              <a:gd name="connsiteY7" fmla="*/ 577998 h 1613595"/>
              <a:gd name="connsiteX0" fmla="*/ 0 w 2895600"/>
              <a:gd name="connsiteY0" fmla="*/ 577998 h 1613595"/>
              <a:gd name="connsiteX1" fmla="*/ 2198570 w 2895600"/>
              <a:gd name="connsiteY1" fmla="*/ 580111 h 1613595"/>
              <a:gd name="connsiteX2" fmla="*/ 1313938 w 2895600"/>
              <a:gd name="connsiteY2" fmla="*/ 0 h 1613595"/>
              <a:gd name="connsiteX3" fmla="*/ 2895600 w 2895600"/>
              <a:gd name="connsiteY3" fmla="*/ 806798 h 1613595"/>
              <a:gd name="connsiteX4" fmla="*/ 1313938 w 2895600"/>
              <a:gd name="connsiteY4" fmla="*/ 1613595 h 1613595"/>
              <a:gd name="connsiteX5" fmla="*/ 1313938 w 2895600"/>
              <a:gd name="connsiteY5" fmla="*/ 1035597 h 1613595"/>
              <a:gd name="connsiteX6" fmla="*/ 0 w 2895600"/>
              <a:gd name="connsiteY6" fmla="*/ 1035597 h 1613595"/>
              <a:gd name="connsiteX7" fmla="*/ 0 w 2895600"/>
              <a:gd name="connsiteY7" fmla="*/ 577998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1318205 w 2899867"/>
              <a:gd name="connsiteY5" fmla="*/ 1035597 h 1613595"/>
              <a:gd name="connsiteX6" fmla="*/ 4267 w 2899867"/>
              <a:gd name="connsiteY6" fmla="*/ 1035597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1318205 w 2899867"/>
              <a:gd name="connsiteY5" fmla="*/ 1035597 h 1613595"/>
              <a:gd name="connsiteX6" fmla="*/ 4267 w 2899867"/>
              <a:gd name="connsiteY6" fmla="*/ 1035597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4267 w 2899867"/>
              <a:gd name="connsiteY6" fmla="*/ 1035597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4267 w 2899867"/>
              <a:gd name="connsiteY6" fmla="*/ 1035597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33861 w 2899867"/>
              <a:gd name="connsiteY6" fmla="*/ 1011601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33861 w 2899867"/>
              <a:gd name="connsiteY6" fmla="*/ 1011601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33861 w 2899867"/>
              <a:gd name="connsiteY6" fmla="*/ 1011601 h 1613595"/>
              <a:gd name="connsiteX7" fmla="*/ 0 w 2899867"/>
              <a:gd name="connsiteY7" fmla="*/ 532407 h 1613595"/>
              <a:gd name="connsiteX0" fmla="*/ 0 w 2899867"/>
              <a:gd name="connsiteY0" fmla="*/ 620841 h 1702029"/>
              <a:gd name="connsiteX1" fmla="*/ 2259088 w 2899867"/>
              <a:gd name="connsiteY1" fmla="*/ 475780 h 1702029"/>
              <a:gd name="connsiteX2" fmla="*/ 1318205 w 2899867"/>
              <a:gd name="connsiteY2" fmla="*/ 88434 h 1702029"/>
              <a:gd name="connsiteX3" fmla="*/ 2899867 w 2899867"/>
              <a:gd name="connsiteY3" fmla="*/ 895232 h 1702029"/>
              <a:gd name="connsiteX4" fmla="*/ 1318205 w 2899867"/>
              <a:gd name="connsiteY4" fmla="*/ 1702029 h 1702029"/>
              <a:gd name="connsiteX5" fmla="*/ 2118048 w 2899867"/>
              <a:gd name="connsiteY5" fmla="*/ 900588 h 1702029"/>
              <a:gd name="connsiteX6" fmla="*/ 33861 w 2899867"/>
              <a:gd name="connsiteY6" fmla="*/ 1100035 h 1702029"/>
              <a:gd name="connsiteX7" fmla="*/ 0 w 2899867"/>
              <a:gd name="connsiteY7" fmla="*/ 620841 h 1702029"/>
              <a:gd name="connsiteX0" fmla="*/ 0 w 2899867"/>
              <a:gd name="connsiteY0" fmla="*/ 620841 h 1702029"/>
              <a:gd name="connsiteX1" fmla="*/ 2259088 w 2899867"/>
              <a:gd name="connsiteY1" fmla="*/ 475780 h 1702029"/>
              <a:gd name="connsiteX2" fmla="*/ 2218835 w 2899867"/>
              <a:gd name="connsiteY2" fmla="*/ 110276 h 1702029"/>
              <a:gd name="connsiteX3" fmla="*/ 2899867 w 2899867"/>
              <a:gd name="connsiteY3" fmla="*/ 895232 h 1702029"/>
              <a:gd name="connsiteX4" fmla="*/ 1318205 w 2899867"/>
              <a:gd name="connsiteY4" fmla="*/ 1702029 h 1702029"/>
              <a:gd name="connsiteX5" fmla="*/ 2118048 w 2899867"/>
              <a:gd name="connsiteY5" fmla="*/ 900588 h 1702029"/>
              <a:gd name="connsiteX6" fmla="*/ 33861 w 2899867"/>
              <a:gd name="connsiteY6" fmla="*/ 1100035 h 1702029"/>
              <a:gd name="connsiteX7" fmla="*/ 0 w 2899867"/>
              <a:gd name="connsiteY7" fmla="*/ 620841 h 1702029"/>
              <a:gd name="connsiteX0" fmla="*/ 0 w 2899867"/>
              <a:gd name="connsiteY0" fmla="*/ 620841 h 1248503"/>
              <a:gd name="connsiteX1" fmla="*/ 2259088 w 2899867"/>
              <a:gd name="connsiteY1" fmla="*/ 475780 h 1248503"/>
              <a:gd name="connsiteX2" fmla="*/ 2218835 w 2899867"/>
              <a:gd name="connsiteY2" fmla="*/ 110276 h 1248503"/>
              <a:gd name="connsiteX3" fmla="*/ 2899867 w 2899867"/>
              <a:gd name="connsiteY3" fmla="*/ 895232 h 1248503"/>
              <a:gd name="connsiteX4" fmla="*/ 1817034 w 2899867"/>
              <a:gd name="connsiteY4" fmla="*/ 1248503 h 1248503"/>
              <a:gd name="connsiteX5" fmla="*/ 2118048 w 2899867"/>
              <a:gd name="connsiteY5" fmla="*/ 900588 h 1248503"/>
              <a:gd name="connsiteX6" fmla="*/ 33861 w 2899867"/>
              <a:gd name="connsiteY6" fmla="*/ 1100035 h 1248503"/>
              <a:gd name="connsiteX7" fmla="*/ 0 w 2899867"/>
              <a:gd name="connsiteY7" fmla="*/ 620841 h 1248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99867" h="1248503">
                <a:moveTo>
                  <a:pt x="0" y="620841"/>
                </a:moveTo>
                <a:cubicBezTo>
                  <a:pt x="356122" y="338408"/>
                  <a:pt x="656773" y="-536713"/>
                  <a:pt x="2259088" y="475780"/>
                </a:cubicBezTo>
                <a:lnTo>
                  <a:pt x="2218835" y="110276"/>
                </a:lnTo>
                <a:lnTo>
                  <a:pt x="2899867" y="895232"/>
                </a:lnTo>
                <a:lnTo>
                  <a:pt x="1817034" y="1248503"/>
                </a:lnTo>
                <a:lnTo>
                  <a:pt x="2118048" y="900588"/>
                </a:lnTo>
                <a:cubicBezTo>
                  <a:pt x="738887" y="-260149"/>
                  <a:pt x="72189" y="1353241"/>
                  <a:pt x="33861" y="1100035"/>
                </a:cubicBezTo>
                <a:cubicBezTo>
                  <a:pt x="32439" y="932305"/>
                  <a:pt x="1422" y="788571"/>
                  <a:pt x="0" y="620841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endParaRPr lang="en-US" sz="1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 rot="18482354">
            <a:off x="4095750" y="2882900"/>
            <a:ext cx="1706563" cy="220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Strategy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5573713" y="1512888"/>
            <a:ext cx="3386137" cy="106680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  <a:defRPr/>
            </a:pPr>
            <a:r>
              <a:rPr lang="en-US" dirty="0" smtClean="0"/>
              <a:t>Don't 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copy paste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6626" name="Picture 2" descr="http://cdnimg.visualizeus.com/thumbs/67/69/copy,copy,paste,funny,geek,geeky,paste-6769cd23d8cd5ffb494aa3899564be34_h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916" y="2881163"/>
            <a:ext cx="2416210" cy="1609196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8" name="Picture 4" descr="http://www.beautifullife.info/wp-content/uploads/2010/01/30/1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523" y="4961278"/>
            <a:ext cx="1778648" cy="1482206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/>
              <a:t>Be </a:t>
            </a:r>
            <a:r>
              <a:rPr smtClean="0"/>
              <a:t>Unique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114800"/>
            <a:ext cx="4113213" cy="579438"/>
          </a:xfrm>
        </p:spPr>
        <p:txBody>
          <a:bodyPr wrap="square">
            <a:spAutoFit/>
          </a:bodyPr>
          <a:lstStyle/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dirty="0"/>
              <a:t>Show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creativeness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19138" y="2538413"/>
            <a:ext cx="2633662" cy="3746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What you want next?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06500" y="2170113"/>
            <a:ext cx="2671763" cy="3746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The point of the Resume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16100" y="1801813"/>
            <a:ext cx="2671763" cy="3746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What the employer wants?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319338" y="1431925"/>
            <a:ext cx="2633662" cy="3746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Good presentation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6225" y="2901950"/>
            <a:ext cx="2757488" cy="3746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1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Be unique</a:t>
            </a:r>
          </a:p>
        </p:txBody>
      </p:sp>
      <p:sp>
        <p:nvSpPr>
          <p:cNvPr id="10" name="Right Arrow 2"/>
          <p:cNvSpPr/>
          <p:nvPr/>
        </p:nvSpPr>
        <p:spPr>
          <a:xfrm rot="18542208">
            <a:off x="3515519" y="2358231"/>
            <a:ext cx="2108200" cy="623888"/>
          </a:xfrm>
          <a:custGeom>
            <a:avLst/>
            <a:gdLst>
              <a:gd name="connsiteX0" fmla="*/ 0 w 2895600"/>
              <a:gd name="connsiteY0" fmla="*/ 577998 h 1613595"/>
              <a:gd name="connsiteX1" fmla="*/ 1313938 w 2895600"/>
              <a:gd name="connsiteY1" fmla="*/ 577998 h 1613595"/>
              <a:gd name="connsiteX2" fmla="*/ 1313938 w 2895600"/>
              <a:gd name="connsiteY2" fmla="*/ 0 h 1613595"/>
              <a:gd name="connsiteX3" fmla="*/ 2895600 w 2895600"/>
              <a:gd name="connsiteY3" fmla="*/ 806798 h 1613595"/>
              <a:gd name="connsiteX4" fmla="*/ 1313938 w 2895600"/>
              <a:gd name="connsiteY4" fmla="*/ 1613595 h 1613595"/>
              <a:gd name="connsiteX5" fmla="*/ 1313938 w 2895600"/>
              <a:gd name="connsiteY5" fmla="*/ 1035597 h 1613595"/>
              <a:gd name="connsiteX6" fmla="*/ 0 w 2895600"/>
              <a:gd name="connsiteY6" fmla="*/ 1035597 h 1613595"/>
              <a:gd name="connsiteX7" fmla="*/ 0 w 2895600"/>
              <a:gd name="connsiteY7" fmla="*/ 577998 h 1613595"/>
              <a:gd name="connsiteX0" fmla="*/ 0 w 2895600"/>
              <a:gd name="connsiteY0" fmla="*/ 577998 h 1613595"/>
              <a:gd name="connsiteX1" fmla="*/ 2198570 w 2895600"/>
              <a:gd name="connsiteY1" fmla="*/ 580111 h 1613595"/>
              <a:gd name="connsiteX2" fmla="*/ 1313938 w 2895600"/>
              <a:gd name="connsiteY2" fmla="*/ 0 h 1613595"/>
              <a:gd name="connsiteX3" fmla="*/ 2895600 w 2895600"/>
              <a:gd name="connsiteY3" fmla="*/ 806798 h 1613595"/>
              <a:gd name="connsiteX4" fmla="*/ 1313938 w 2895600"/>
              <a:gd name="connsiteY4" fmla="*/ 1613595 h 1613595"/>
              <a:gd name="connsiteX5" fmla="*/ 1313938 w 2895600"/>
              <a:gd name="connsiteY5" fmla="*/ 1035597 h 1613595"/>
              <a:gd name="connsiteX6" fmla="*/ 0 w 2895600"/>
              <a:gd name="connsiteY6" fmla="*/ 1035597 h 1613595"/>
              <a:gd name="connsiteX7" fmla="*/ 0 w 2895600"/>
              <a:gd name="connsiteY7" fmla="*/ 577998 h 1613595"/>
              <a:gd name="connsiteX0" fmla="*/ 0 w 2895600"/>
              <a:gd name="connsiteY0" fmla="*/ 577998 h 1613595"/>
              <a:gd name="connsiteX1" fmla="*/ 2198570 w 2895600"/>
              <a:gd name="connsiteY1" fmla="*/ 580111 h 1613595"/>
              <a:gd name="connsiteX2" fmla="*/ 1313938 w 2895600"/>
              <a:gd name="connsiteY2" fmla="*/ 0 h 1613595"/>
              <a:gd name="connsiteX3" fmla="*/ 2895600 w 2895600"/>
              <a:gd name="connsiteY3" fmla="*/ 806798 h 1613595"/>
              <a:gd name="connsiteX4" fmla="*/ 1313938 w 2895600"/>
              <a:gd name="connsiteY4" fmla="*/ 1613595 h 1613595"/>
              <a:gd name="connsiteX5" fmla="*/ 1313938 w 2895600"/>
              <a:gd name="connsiteY5" fmla="*/ 1035597 h 1613595"/>
              <a:gd name="connsiteX6" fmla="*/ 0 w 2895600"/>
              <a:gd name="connsiteY6" fmla="*/ 1035597 h 1613595"/>
              <a:gd name="connsiteX7" fmla="*/ 0 w 2895600"/>
              <a:gd name="connsiteY7" fmla="*/ 577998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1318205 w 2899867"/>
              <a:gd name="connsiteY5" fmla="*/ 1035597 h 1613595"/>
              <a:gd name="connsiteX6" fmla="*/ 4267 w 2899867"/>
              <a:gd name="connsiteY6" fmla="*/ 1035597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1318205 w 2899867"/>
              <a:gd name="connsiteY5" fmla="*/ 1035597 h 1613595"/>
              <a:gd name="connsiteX6" fmla="*/ 4267 w 2899867"/>
              <a:gd name="connsiteY6" fmla="*/ 1035597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4267 w 2899867"/>
              <a:gd name="connsiteY6" fmla="*/ 1035597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4267 w 2899867"/>
              <a:gd name="connsiteY6" fmla="*/ 1035597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33861 w 2899867"/>
              <a:gd name="connsiteY6" fmla="*/ 1011601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33861 w 2899867"/>
              <a:gd name="connsiteY6" fmla="*/ 1011601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33861 w 2899867"/>
              <a:gd name="connsiteY6" fmla="*/ 1011601 h 1613595"/>
              <a:gd name="connsiteX7" fmla="*/ 0 w 2899867"/>
              <a:gd name="connsiteY7" fmla="*/ 532407 h 1613595"/>
              <a:gd name="connsiteX0" fmla="*/ 0 w 2899867"/>
              <a:gd name="connsiteY0" fmla="*/ 620841 h 1702029"/>
              <a:gd name="connsiteX1" fmla="*/ 2259088 w 2899867"/>
              <a:gd name="connsiteY1" fmla="*/ 475780 h 1702029"/>
              <a:gd name="connsiteX2" fmla="*/ 1318205 w 2899867"/>
              <a:gd name="connsiteY2" fmla="*/ 88434 h 1702029"/>
              <a:gd name="connsiteX3" fmla="*/ 2899867 w 2899867"/>
              <a:gd name="connsiteY3" fmla="*/ 895232 h 1702029"/>
              <a:gd name="connsiteX4" fmla="*/ 1318205 w 2899867"/>
              <a:gd name="connsiteY4" fmla="*/ 1702029 h 1702029"/>
              <a:gd name="connsiteX5" fmla="*/ 2118048 w 2899867"/>
              <a:gd name="connsiteY5" fmla="*/ 900588 h 1702029"/>
              <a:gd name="connsiteX6" fmla="*/ 33861 w 2899867"/>
              <a:gd name="connsiteY6" fmla="*/ 1100035 h 1702029"/>
              <a:gd name="connsiteX7" fmla="*/ 0 w 2899867"/>
              <a:gd name="connsiteY7" fmla="*/ 620841 h 1702029"/>
              <a:gd name="connsiteX0" fmla="*/ 0 w 2899867"/>
              <a:gd name="connsiteY0" fmla="*/ 620841 h 1702029"/>
              <a:gd name="connsiteX1" fmla="*/ 2259088 w 2899867"/>
              <a:gd name="connsiteY1" fmla="*/ 475780 h 1702029"/>
              <a:gd name="connsiteX2" fmla="*/ 2218835 w 2899867"/>
              <a:gd name="connsiteY2" fmla="*/ 110276 h 1702029"/>
              <a:gd name="connsiteX3" fmla="*/ 2899867 w 2899867"/>
              <a:gd name="connsiteY3" fmla="*/ 895232 h 1702029"/>
              <a:gd name="connsiteX4" fmla="*/ 1318205 w 2899867"/>
              <a:gd name="connsiteY4" fmla="*/ 1702029 h 1702029"/>
              <a:gd name="connsiteX5" fmla="*/ 2118048 w 2899867"/>
              <a:gd name="connsiteY5" fmla="*/ 900588 h 1702029"/>
              <a:gd name="connsiteX6" fmla="*/ 33861 w 2899867"/>
              <a:gd name="connsiteY6" fmla="*/ 1100035 h 1702029"/>
              <a:gd name="connsiteX7" fmla="*/ 0 w 2899867"/>
              <a:gd name="connsiteY7" fmla="*/ 620841 h 1702029"/>
              <a:gd name="connsiteX0" fmla="*/ 0 w 2899867"/>
              <a:gd name="connsiteY0" fmla="*/ 620841 h 1248503"/>
              <a:gd name="connsiteX1" fmla="*/ 2259088 w 2899867"/>
              <a:gd name="connsiteY1" fmla="*/ 475780 h 1248503"/>
              <a:gd name="connsiteX2" fmla="*/ 2218835 w 2899867"/>
              <a:gd name="connsiteY2" fmla="*/ 110276 h 1248503"/>
              <a:gd name="connsiteX3" fmla="*/ 2899867 w 2899867"/>
              <a:gd name="connsiteY3" fmla="*/ 895232 h 1248503"/>
              <a:gd name="connsiteX4" fmla="*/ 1817034 w 2899867"/>
              <a:gd name="connsiteY4" fmla="*/ 1248503 h 1248503"/>
              <a:gd name="connsiteX5" fmla="*/ 2118048 w 2899867"/>
              <a:gd name="connsiteY5" fmla="*/ 900588 h 1248503"/>
              <a:gd name="connsiteX6" fmla="*/ 33861 w 2899867"/>
              <a:gd name="connsiteY6" fmla="*/ 1100035 h 1248503"/>
              <a:gd name="connsiteX7" fmla="*/ 0 w 2899867"/>
              <a:gd name="connsiteY7" fmla="*/ 620841 h 1248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99867" h="1248503">
                <a:moveTo>
                  <a:pt x="0" y="620841"/>
                </a:moveTo>
                <a:cubicBezTo>
                  <a:pt x="356122" y="338408"/>
                  <a:pt x="656773" y="-536713"/>
                  <a:pt x="2259088" y="475780"/>
                </a:cubicBezTo>
                <a:lnTo>
                  <a:pt x="2218835" y="110276"/>
                </a:lnTo>
                <a:lnTo>
                  <a:pt x="2899867" y="895232"/>
                </a:lnTo>
                <a:lnTo>
                  <a:pt x="1817034" y="1248503"/>
                </a:lnTo>
                <a:lnTo>
                  <a:pt x="2118048" y="900588"/>
                </a:lnTo>
                <a:cubicBezTo>
                  <a:pt x="738887" y="-260149"/>
                  <a:pt x="72189" y="1353241"/>
                  <a:pt x="33861" y="1100035"/>
                </a:cubicBezTo>
                <a:cubicBezTo>
                  <a:pt x="32439" y="932305"/>
                  <a:pt x="1422" y="788571"/>
                  <a:pt x="0" y="620841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endParaRPr lang="en-US" sz="1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 rot="18482354">
            <a:off x="4095750" y="2882900"/>
            <a:ext cx="1706563" cy="220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Strategy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5573713" y="1512888"/>
            <a:ext cx="3386137" cy="106680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  <a:defRPr/>
            </a:pPr>
            <a:r>
              <a:rPr lang="en-US" dirty="0" smtClean="0"/>
              <a:t>Don't 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copy paste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22938" y="5156200"/>
            <a:ext cx="3113087" cy="10668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algn="ctr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Show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what you </a:t>
            </a:r>
            <a:b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</a:b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want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to show</a:t>
            </a:r>
          </a:p>
        </p:txBody>
      </p:sp>
      <p:pic>
        <p:nvPicPr>
          <p:cNvPr id="26626" name="Picture 2" descr="http://cdnimg.visualizeus.com/thumbs/67/69/copy,copy,paste,funny,geek,geeky,paste-6769cd23d8cd5ffb494aa3899564be34_h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916" y="2881163"/>
            <a:ext cx="2416210" cy="1609196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8" name="Picture 4" descr="http://www.beautifullife.info/wp-content/uploads/2010/01/30/1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523" y="4961278"/>
            <a:ext cx="1778648" cy="1482206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0" name="Picture 6" descr="http://www.lib.unc.edu/instruct/showme/images/showme_board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404" y="4948578"/>
            <a:ext cx="2390655" cy="1482206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What You Want Next?</a:t>
            </a:r>
            <a:endParaRPr/>
          </a:p>
        </p:txBody>
      </p:sp>
      <p:sp>
        <p:nvSpPr>
          <p:cNvPr id="5" name="Rounded Rectangle 4"/>
          <p:cNvSpPr/>
          <p:nvPr/>
        </p:nvSpPr>
        <p:spPr>
          <a:xfrm>
            <a:off x="719138" y="2538413"/>
            <a:ext cx="2633662" cy="3746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What you want next?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06500" y="2170113"/>
            <a:ext cx="2671763" cy="3746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The point of the Resume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16100" y="1801813"/>
            <a:ext cx="2671763" cy="3746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What the employer wants?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319338" y="1431925"/>
            <a:ext cx="2633662" cy="3746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Good presentation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6225" y="2901950"/>
            <a:ext cx="2757488" cy="3746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1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Be unique</a:t>
            </a:r>
          </a:p>
        </p:txBody>
      </p:sp>
      <p:sp>
        <p:nvSpPr>
          <p:cNvPr id="10" name="Right Arrow 2"/>
          <p:cNvSpPr/>
          <p:nvPr/>
        </p:nvSpPr>
        <p:spPr>
          <a:xfrm rot="18542208">
            <a:off x="3515519" y="2358231"/>
            <a:ext cx="2108200" cy="623888"/>
          </a:xfrm>
          <a:custGeom>
            <a:avLst/>
            <a:gdLst>
              <a:gd name="connsiteX0" fmla="*/ 0 w 2895600"/>
              <a:gd name="connsiteY0" fmla="*/ 577998 h 1613595"/>
              <a:gd name="connsiteX1" fmla="*/ 1313938 w 2895600"/>
              <a:gd name="connsiteY1" fmla="*/ 577998 h 1613595"/>
              <a:gd name="connsiteX2" fmla="*/ 1313938 w 2895600"/>
              <a:gd name="connsiteY2" fmla="*/ 0 h 1613595"/>
              <a:gd name="connsiteX3" fmla="*/ 2895600 w 2895600"/>
              <a:gd name="connsiteY3" fmla="*/ 806798 h 1613595"/>
              <a:gd name="connsiteX4" fmla="*/ 1313938 w 2895600"/>
              <a:gd name="connsiteY4" fmla="*/ 1613595 h 1613595"/>
              <a:gd name="connsiteX5" fmla="*/ 1313938 w 2895600"/>
              <a:gd name="connsiteY5" fmla="*/ 1035597 h 1613595"/>
              <a:gd name="connsiteX6" fmla="*/ 0 w 2895600"/>
              <a:gd name="connsiteY6" fmla="*/ 1035597 h 1613595"/>
              <a:gd name="connsiteX7" fmla="*/ 0 w 2895600"/>
              <a:gd name="connsiteY7" fmla="*/ 577998 h 1613595"/>
              <a:gd name="connsiteX0" fmla="*/ 0 w 2895600"/>
              <a:gd name="connsiteY0" fmla="*/ 577998 h 1613595"/>
              <a:gd name="connsiteX1" fmla="*/ 2198570 w 2895600"/>
              <a:gd name="connsiteY1" fmla="*/ 580111 h 1613595"/>
              <a:gd name="connsiteX2" fmla="*/ 1313938 w 2895600"/>
              <a:gd name="connsiteY2" fmla="*/ 0 h 1613595"/>
              <a:gd name="connsiteX3" fmla="*/ 2895600 w 2895600"/>
              <a:gd name="connsiteY3" fmla="*/ 806798 h 1613595"/>
              <a:gd name="connsiteX4" fmla="*/ 1313938 w 2895600"/>
              <a:gd name="connsiteY4" fmla="*/ 1613595 h 1613595"/>
              <a:gd name="connsiteX5" fmla="*/ 1313938 w 2895600"/>
              <a:gd name="connsiteY5" fmla="*/ 1035597 h 1613595"/>
              <a:gd name="connsiteX6" fmla="*/ 0 w 2895600"/>
              <a:gd name="connsiteY6" fmla="*/ 1035597 h 1613595"/>
              <a:gd name="connsiteX7" fmla="*/ 0 w 2895600"/>
              <a:gd name="connsiteY7" fmla="*/ 577998 h 1613595"/>
              <a:gd name="connsiteX0" fmla="*/ 0 w 2895600"/>
              <a:gd name="connsiteY0" fmla="*/ 577998 h 1613595"/>
              <a:gd name="connsiteX1" fmla="*/ 2198570 w 2895600"/>
              <a:gd name="connsiteY1" fmla="*/ 580111 h 1613595"/>
              <a:gd name="connsiteX2" fmla="*/ 1313938 w 2895600"/>
              <a:gd name="connsiteY2" fmla="*/ 0 h 1613595"/>
              <a:gd name="connsiteX3" fmla="*/ 2895600 w 2895600"/>
              <a:gd name="connsiteY3" fmla="*/ 806798 h 1613595"/>
              <a:gd name="connsiteX4" fmla="*/ 1313938 w 2895600"/>
              <a:gd name="connsiteY4" fmla="*/ 1613595 h 1613595"/>
              <a:gd name="connsiteX5" fmla="*/ 1313938 w 2895600"/>
              <a:gd name="connsiteY5" fmla="*/ 1035597 h 1613595"/>
              <a:gd name="connsiteX6" fmla="*/ 0 w 2895600"/>
              <a:gd name="connsiteY6" fmla="*/ 1035597 h 1613595"/>
              <a:gd name="connsiteX7" fmla="*/ 0 w 2895600"/>
              <a:gd name="connsiteY7" fmla="*/ 577998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1318205 w 2899867"/>
              <a:gd name="connsiteY5" fmla="*/ 1035597 h 1613595"/>
              <a:gd name="connsiteX6" fmla="*/ 4267 w 2899867"/>
              <a:gd name="connsiteY6" fmla="*/ 1035597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1318205 w 2899867"/>
              <a:gd name="connsiteY5" fmla="*/ 1035597 h 1613595"/>
              <a:gd name="connsiteX6" fmla="*/ 4267 w 2899867"/>
              <a:gd name="connsiteY6" fmla="*/ 1035597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4267 w 2899867"/>
              <a:gd name="connsiteY6" fmla="*/ 1035597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4267 w 2899867"/>
              <a:gd name="connsiteY6" fmla="*/ 1035597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33861 w 2899867"/>
              <a:gd name="connsiteY6" fmla="*/ 1011601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33861 w 2899867"/>
              <a:gd name="connsiteY6" fmla="*/ 1011601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33861 w 2899867"/>
              <a:gd name="connsiteY6" fmla="*/ 1011601 h 1613595"/>
              <a:gd name="connsiteX7" fmla="*/ 0 w 2899867"/>
              <a:gd name="connsiteY7" fmla="*/ 532407 h 1613595"/>
              <a:gd name="connsiteX0" fmla="*/ 0 w 2899867"/>
              <a:gd name="connsiteY0" fmla="*/ 620841 h 1702029"/>
              <a:gd name="connsiteX1" fmla="*/ 2259088 w 2899867"/>
              <a:gd name="connsiteY1" fmla="*/ 475780 h 1702029"/>
              <a:gd name="connsiteX2" fmla="*/ 1318205 w 2899867"/>
              <a:gd name="connsiteY2" fmla="*/ 88434 h 1702029"/>
              <a:gd name="connsiteX3" fmla="*/ 2899867 w 2899867"/>
              <a:gd name="connsiteY3" fmla="*/ 895232 h 1702029"/>
              <a:gd name="connsiteX4" fmla="*/ 1318205 w 2899867"/>
              <a:gd name="connsiteY4" fmla="*/ 1702029 h 1702029"/>
              <a:gd name="connsiteX5" fmla="*/ 2118048 w 2899867"/>
              <a:gd name="connsiteY5" fmla="*/ 900588 h 1702029"/>
              <a:gd name="connsiteX6" fmla="*/ 33861 w 2899867"/>
              <a:gd name="connsiteY6" fmla="*/ 1100035 h 1702029"/>
              <a:gd name="connsiteX7" fmla="*/ 0 w 2899867"/>
              <a:gd name="connsiteY7" fmla="*/ 620841 h 1702029"/>
              <a:gd name="connsiteX0" fmla="*/ 0 w 2899867"/>
              <a:gd name="connsiteY0" fmla="*/ 620841 h 1702029"/>
              <a:gd name="connsiteX1" fmla="*/ 2259088 w 2899867"/>
              <a:gd name="connsiteY1" fmla="*/ 475780 h 1702029"/>
              <a:gd name="connsiteX2" fmla="*/ 2218835 w 2899867"/>
              <a:gd name="connsiteY2" fmla="*/ 110276 h 1702029"/>
              <a:gd name="connsiteX3" fmla="*/ 2899867 w 2899867"/>
              <a:gd name="connsiteY3" fmla="*/ 895232 h 1702029"/>
              <a:gd name="connsiteX4" fmla="*/ 1318205 w 2899867"/>
              <a:gd name="connsiteY4" fmla="*/ 1702029 h 1702029"/>
              <a:gd name="connsiteX5" fmla="*/ 2118048 w 2899867"/>
              <a:gd name="connsiteY5" fmla="*/ 900588 h 1702029"/>
              <a:gd name="connsiteX6" fmla="*/ 33861 w 2899867"/>
              <a:gd name="connsiteY6" fmla="*/ 1100035 h 1702029"/>
              <a:gd name="connsiteX7" fmla="*/ 0 w 2899867"/>
              <a:gd name="connsiteY7" fmla="*/ 620841 h 1702029"/>
              <a:gd name="connsiteX0" fmla="*/ 0 w 2899867"/>
              <a:gd name="connsiteY0" fmla="*/ 620841 h 1248503"/>
              <a:gd name="connsiteX1" fmla="*/ 2259088 w 2899867"/>
              <a:gd name="connsiteY1" fmla="*/ 475780 h 1248503"/>
              <a:gd name="connsiteX2" fmla="*/ 2218835 w 2899867"/>
              <a:gd name="connsiteY2" fmla="*/ 110276 h 1248503"/>
              <a:gd name="connsiteX3" fmla="*/ 2899867 w 2899867"/>
              <a:gd name="connsiteY3" fmla="*/ 895232 h 1248503"/>
              <a:gd name="connsiteX4" fmla="*/ 1817034 w 2899867"/>
              <a:gd name="connsiteY4" fmla="*/ 1248503 h 1248503"/>
              <a:gd name="connsiteX5" fmla="*/ 2118048 w 2899867"/>
              <a:gd name="connsiteY5" fmla="*/ 900588 h 1248503"/>
              <a:gd name="connsiteX6" fmla="*/ 33861 w 2899867"/>
              <a:gd name="connsiteY6" fmla="*/ 1100035 h 1248503"/>
              <a:gd name="connsiteX7" fmla="*/ 0 w 2899867"/>
              <a:gd name="connsiteY7" fmla="*/ 620841 h 1248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99867" h="1248503">
                <a:moveTo>
                  <a:pt x="0" y="620841"/>
                </a:moveTo>
                <a:cubicBezTo>
                  <a:pt x="356122" y="338408"/>
                  <a:pt x="656773" y="-536713"/>
                  <a:pt x="2259088" y="475780"/>
                </a:cubicBezTo>
                <a:lnTo>
                  <a:pt x="2218835" y="110276"/>
                </a:lnTo>
                <a:lnTo>
                  <a:pt x="2899867" y="895232"/>
                </a:lnTo>
                <a:lnTo>
                  <a:pt x="1817034" y="1248503"/>
                </a:lnTo>
                <a:lnTo>
                  <a:pt x="2118048" y="900588"/>
                </a:lnTo>
                <a:cubicBezTo>
                  <a:pt x="738887" y="-260149"/>
                  <a:pt x="72189" y="1353241"/>
                  <a:pt x="33861" y="1100035"/>
                </a:cubicBezTo>
                <a:cubicBezTo>
                  <a:pt x="32439" y="932305"/>
                  <a:pt x="1422" y="788571"/>
                  <a:pt x="0" y="620841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endParaRPr lang="en-US" sz="1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 rot="18482354">
            <a:off x="4095750" y="2882900"/>
            <a:ext cx="1706563" cy="220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Strategy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/>
              <a:t>What You Want Next?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24400" y="3833813"/>
            <a:ext cx="3868738" cy="1066800"/>
          </a:xfrm>
        </p:spPr>
        <p:txBody>
          <a:bodyPr wrap="square">
            <a:spAutoFit/>
          </a:bodyPr>
          <a:lstStyle/>
          <a:p>
            <a:pPr marL="0" indent="0" algn="ctr" eaLnBrk="1" hangingPunct="1">
              <a:buFont typeface="Wingdings 2" pitchFamily="18" charset="2"/>
              <a:buNone/>
              <a:defRPr/>
            </a:pPr>
            <a:r>
              <a:rPr lang="en-US" dirty="0"/>
              <a:t>Why you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choose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exact</a:t>
            </a:r>
            <a:r>
              <a:rPr lang="en-US" dirty="0"/>
              <a:t> </a:t>
            </a:r>
            <a:r>
              <a:rPr lang="en-US"/>
              <a:t>job </a:t>
            </a:r>
            <a:r>
              <a:rPr lang="en-US" smtClean="0"/>
              <a:t>offer?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19138" y="2538413"/>
            <a:ext cx="2633662" cy="3746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What you want next?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06500" y="2170113"/>
            <a:ext cx="2671763" cy="3746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The point of the Resume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16100" y="1801813"/>
            <a:ext cx="2671763" cy="3746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What the employer wants?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319338" y="1431925"/>
            <a:ext cx="2633662" cy="3746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Good presentation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6225" y="2901950"/>
            <a:ext cx="2757488" cy="3746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1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Be unique</a:t>
            </a:r>
          </a:p>
        </p:txBody>
      </p:sp>
      <p:sp>
        <p:nvSpPr>
          <p:cNvPr id="10" name="Right Arrow 2"/>
          <p:cNvSpPr/>
          <p:nvPr/>
        </p:nvSpPr>
        <p:spPr>
          <a:xfrm rot="18542208">
            <a:off x="3515519" y="2358231"/>
            <a:ext cx="2108200" cy="623888"/>
          </a:xfrm>
          <a:custGeom>
            <a:avLst/>
            <a:gdLst>
              <a:gd name="connsiteX0" fmla="*/ 0 w 2895600"/>
              <a:gd name="connsiteY0" fmla="*/ 577998 h 1613595"/>
              <a:gd name="connsiteX1" fmla="*/ 1313938 w 2895600"/>
              <a:gd name="connsiteY1" fmla="*/ 577998 h 1613595"/>
              <a:gd name="connsiteX2" fmla="*/ 1313938 w 2895600"/>
              <a:gd name="connsiteY2" fmla="*/ 0 h 1613595"/>
              <a:gd name="connsiteX3" fmla="*/ 2895600 w 2895600"/>
              <a:gd name="connsiteY3" fmla="*/ 806798 h 1613595"/>
              <a:gd name="connsiteX4" fmla="*/ 1313938 w 2895600"/>
              <a:gd name="connsiteY4" fmla="*/ 1613595 h 1613595"/>
              <a:gd name="connsiteX5" fmla="*/ 1313938 w 2895600"/>
              <a:gd name="connsiteY5" fmla="*/ 1035597 h 1613595"/>
              <a:gd name="connsiteX6" fmla="*/ 0 w 2895600"/>
              <a:gd name="connsiteY6" fmla="*/ 1035597 h 1613595"/>
              <a:gd name="connsiteX7" fmla="*/ 0 w 2895600"/>
              <a:gd name="connsiteY7" fmla="*/ 577998 h 1613595"/>
              <a:gd name="connsiteX0" fmla="*/ 0 w 2895600"/>
              <a:gd name="connsiteY0" fmla="*/ 577998 h 1613595"/>
              <a:gd name="connsiteX1" fmla="*/ 2198570 w 2895600"/>
              <a:gd name="connsiteY1" fmla="*/ 580111 h 1613595"/>
              <a:gd name="connsiteX2" fmla="*/ 1313938 w 2895600"/>
              <a:gd name="connsiteY2" fmla="*/ 0 h 1613595"/>
              <a:gd name="connsiteX3" fmla="*/ 2895600 w 2895600"/>
              <a:gd name="connsiteY3" fmla="*/ 806798 h 1613595"/>
              <a:gd name="connsiteX4" fmla="*/ 1313938 w 2895600"/>
              <a:gd name="connsiteY4" fmla="*/ 1613595 h 1613595"/>
              <a:gd name="connsiteX5" fmla="*/ 1313938 w 2895600"/>
              <a:gd name="connsiteY5" fmla="*/ 1035597 h 1613595"/>
              <a:gd name="connsiteX6" fmla="*/ 0 w 2895600"/>
              <a:gd name="connsiteY6" fmla="*/ 1035597 h 1613595"/>
              <a:gd name="connsiteX7" fmla="*/ 0 w 2895600"/>
              <a:gd name="connsiteY7" fmla="*/ 577998 h 1613595"/>
              <a:gd name="connsiteX0" fmla="*/ 0 w 2895600"/>
              <a:gd name="connsiteY0" fmla="*/ 577998 h 1613595"/>
              <a:gd name="connsiteX1" fmla="*/ 2198570 w 2895600"/>
              <a:gd name="connsiteY1" fmla="*/ 580111 h 1613595"/>
              <a:gd name="connsiteX2" fmla="*/ 1313938 w 2895600"/>
              <a:gd name="connsiteY2" fmla="*/ 0 h 1613595"/>
              <a:gd name="connsiteX3" fmla="*/ 2895600 w 2895600"/>
              <a:gd name="connsiteY3" fmla="*/ 806798 h 1613595"/>
              <a:gd name="connsiteX4" fmla="*/ 1313938 w 2895600"/>
              <a:gd name="connsiteY4" fmla="*/ 1613595 h 1613595"/>
              <a:gd name="connsiteX5" fmla="*/ 1313938 w 2895600"/>
              <a:gd name="connsiteY5" fmla="*/ 1035597 h 1613595"/>
              <a:gd name="connsiteX6" fmla="*/ 0 w 2895600"/>
              <a:gd name="connsiteY6" fmla="*/ 1035597 h 1613595"/>
              <a:gd name="connsiteX7" fmla="*/ 0 w 2895600"/>
              <a:gd name="connsiteY7" fmla="*/ 577998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1318205 w 2899867"/>
              <a:gd name="connsiteY5" fmla="*/ 1035597 h 1613595"/>
              <a:gd name="connsiteX6" fmla="*/ 4267 w 2899867"/>
              <a:gd name="connsiteY6" fmla="*/ 1035597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1318205 w 2899867"/>
              <a:gd name="connsiteY5" fmla="*/ 1035597 h 1613595"/>
              <a:gd name="connsiteX6" fmla="*/ 4267 w 2899867"/>
              <a:gd name="connsiteY6" fmla="*/ 1035597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4267 w 2899867"/>
              <a:gd name="connsiteY6" fmla="*/ 1035597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4267 w 2899867"/>
              <a:gd name="connsiteY6" fmla="*/ 1035597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33861 w 2899867"/>
              <a:gd name="connsiteY6" fmla="*/ 1011601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33861 w 2899867"/>
              <a:gd name="connsiteY6" fmla="*/ 1011601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33861 w 2899867"/>
              <a:gd name="connsiteY6" fmla="*/ 1011601 h 1613595"/>
              <a:gd name="connsiteX7" fmla="*/ 0 w 2899867"/>
              <a:gd name="connsiteY7" fmla="*/ 532407 h 1613595"/>
              <a:gd name="connsiteX0" fmla="*/ 0 w 2899867"/>
              <a:gd name="connsiteY0" fmla="*/ 620841 h 1702029"/>
              <a:gd name="connsiteX1" fmla="*/ 2259088 w 2899867"/>
              <a:gd name="connsiteY1" fmla="*/ 475780 h 1702029"/>
              <a:gd name="connsiteX2" fmla="*/ 1318205 w 2899867"/>
              <a:gd name="connsiteY2" fmla="*/ 88434 h 1702029"/>
              <a:gd name="connsiteX3" fmla="*/ 2899867 w 2899867"/>
              <a:gd name="connsiteY3" fmla="*/ 895232 h 1702029"/>
              <a:gd name="connsiteX4" fmla="*/ 1318205 w 2899867"/>
              <a:gd name="connsiteY4" fmla="*/ 1702029 h 1702029"/>
              <a:gd name="connsiteX5" fmla="*/ 2118048 w 2899867"/>
              <a:gd name="connsiteY5" fmla="*/ 900588 h 1702029"/>
              <a:gd name="connsiteX6" fmla="*/ 33861 w 2899867"/>
              <a:gd name="connsiteY6" fmla="*/ 1100035 h 1702029"/>
              <a:gd name="connsiteX7" fmla="*/ 0 w 2899867"/>
              <a:gd name="connsiteY7" fmla="*/ 620841 h 1702029"/>
              <a:gd name="connsiteX0" fmla="*/ 0 w 2899867"/>
              <a:gd name="connsiteY0" fmla="*/ 620841 h 1702029"/>
              <a:gd name="connsiteX1" fmla="*/ 2259088 w 2899867"/>
              <a:gd name="connsiteY1" fmla="*/ 475780 h 1702029"/>
              <a:gd name="connsiteX2" fmla="*/ 2218835 w 2899867"/>
              <a:gd name="connsiteY2" fmla="*/ 110276 h 1702029"/>
              <a:gd name="connsiteX3" fmla="*/ 2899867 w 2899867"/>
              <a:gd name="connsiteY3" fmla="*/ 895232 h 1702029"/>
              <a:gd name="connsiteX4" fmla="*/ 1318205 w 2899867"/>
              <a:gd name="connsiteY4" fmla="*/ 1702029 h 1702029"/>
              <a:gd name="connsiteX5" fmla="*/ 2118048 w 2899867"/>
              <a:gd name="connsiteY5" fmla="*/ 900588 h 1702029"/>
              <a:gd name="connsiteX6" fmla="*/ 33861 w 2899867"/>
              <a:gd name="connsiteY6" fmla="*/ 1100035 h 1702029"/>
              <a:gd name="connsiteX7" fmla="*/ 0 w 2899867"/>
              <a:gd name="connsiteY7" fmla="*/ 620841 h 1702029"/>
              <a:gd name="connsiteX0" fmla="*/ 0 w 2899867"/>
              <a:gd name="connsiteY0" fmla="*/ 620841 h 1248503"/>
              <a:gd name="connsiteX1" fmla="*/ 2259088 w 2899867"/>
              <a:gd name="connsiteY1" fmla="*/ 475780 h 1248503"/>
              <a:gd name="connsiteX2" fmla="*/ 2218835 w 2899867"/>
              <a:gd name="connsiteY2" fmla="*/ 110276 h 1248503"/>
              <a:gd name="connsiteX3" fmla="*/ 2899867 w 2899867"/>
              <a:gd name="connsiteY3" fmla="*/ 895232 h 1248503"/>
              <a:gd name="connsiteX4" fmla="*/ 1817034 w 2899867"/>
              <a:gd name="connsiteY4" fmla="*/ 1248503 h 1248503"/>
              <a:gd name="connsiteX5" fmla="*/ 2118048 w 2899867"/>
              <a:gd name="connsiteY5" fmla="*/ 900588 h 1248503"/>
              <a:gd name="connsiteX6" fmla="*/ 33861 w 2899867"/>
              <a:gd name="connsiteY6" fmla="*/ 1100035 h 1248503"/>
              <a:gd name="connsiteX7" fmla="*/ 0 w 2899867"/>
              <a:gd name="connsiteY7" fmla="*/ 620841 h 1248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99867" h="1248503">
                <a:moveTo>
                  <a:pt x="0" y="620841"/>
                </a:moveTo>
                <a:cubicBezTo>
                  <a:pt x="356122" y="338408"/>
                  <a:pt x="656773" y="-536713"/>
                  <a:pt x="2259088" y="475780"/>
                </a:cubicBezTo>
                <a:lnTo>
                  <a:pt x="2218835" y="110276"/>
                </a:lnTo>
                <a:lnTo>
                  <a:pt x="2899867" y="895232"/>
                </a:lnTo>
                <a:lnTo>
                  <a:pt x="1817034" y="1248503"/>
                </a:lnTo>
                <a:lnTo>
                  <a:pt x="2118048" y="900588"/>
                </a:lnTo>
                <a:cubicBezTo>
                  <a:pt x="738887" y="-260149"/>
                  <a:pt x="72189" y="1353241"/>
                  <a:pt x="33861" y="1100035"/>
                </a:cubicBezTo>
                <a:cubicBezTo>
                  <a:pt x="32439" y="932305"/>
                  <a:pt x="1422" y="788571"/>
                  <a:pt x="0" y="620841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endParaRPr lang="en-US" sz="1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 rot="18482354">
            <a:off x="4095750" y="2882900"/>
            <a:ext cx="1706563" cy="220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Strategy</a:t>
            </a:r>
          </a:p>
        </p:txBody>
      </p:sp>
      <p:pic>
        <p:nvPicPr>
          <p:cNvPr id="25602" name="Picture 2" descr="http://www.sonarbangladesh.com/blog/uploads/rumi10201109151316126761_Exactly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630" y="2057400"/>
            <a:ext cx="1424770" cy="1623476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/>
              <a:t>What You Want Next?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24400" y="3833813"/>
            <a:ext cx="3868738" cy="1066800"/>
          </a:xfrm>
        </p:spPr>
        <p:txBody>
          <a:bodyPr wrap="square">
            <a:spAutoFit/>
          </a:bodyPr>
          <a:lstStyle/>
          <a:p>
            <a:pPr marL="0" indent="0" algn="ctr" eaLnBrk="1" hangingPunct="1">
              <a:buFont typeface="Wingdings 2" pitchFamily="18" charset="2"/>
              <a:buNone/>
              <a:defRPr/>
            </a:pPr>
            <a:r>
              <a:rPr lang="en-US" dirty="0"/>
              <a:t>Why you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choose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exact</a:t>
            </a:r>
            <a:r>
              <a:rPr lang="en-US" dirty="0"/>
              <a:t> job </a:t>
            </a:r>
            <a:r>
              <a:rPr lang="en-US" dirty="0" smtClean="0"/>
              <a:t>offer?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19138" y="2538413"/>
            <a:ext cx="2633662" cy="3746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What you want next?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06500" y="2170113"/>
            <a:ext cx="2671763" cy="3746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The point of the Resume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16100" y="1801813"/>
            <a:ext cx="2671763" cy="3746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What the employer wants?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319338" y="1431925"/>
            <a:ext cx="2633662" cy="3746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Good presentation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6225" y="2901950"/>
            <a:ext cx="2757488" cy="3746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1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Be unique</a:t>
            </a:r>
          </a:p>
        </p:txBody>
      </p:sp>
      <p:sp>
        <p:nvSpPr>
          <p:cNvPr id="10" name="Right Arrow 2"/>
          <p:cNvSpPr/>
          <p:nvPr/>
        </p:nvSpPr>
        <p:spPr>
          <a:xfrm rot="18542208">
            <a:off x="3515519" y="2358231"/>
            <a:ext cx="2108200" cy="623888"/>
          </a:xfrm>
          <a:custGeom>
            <a:avLst/>
            <a:gdLst>
              <a:gd name="connsiteX0" fmla="*/ 0 w 2895600"/>
              <a:gd name="connsiteY0" fmla="*/ 577998 h 1613595"/>
              <a:gd name="connsiteX1" fmla="*/ 1313938 w 2895600"/>
              <a:gd name="connsiteY1" fmla="*/ 577998 h 1613595"/>
              <a:gd name="connsiteX2" fmla="*/ 1313938 w 2895600"/>
              <a:gd name="connsiteY2" fmla="*/ 0 h 1613595"/>
              <a:gd name="connsiteX3" fmla="*/ 2895600 w 2895600"/>
              <a:gd name="connsiteY3" fmla="*/ 806798 h 1613595"/>
              <a:gd name="connsiteX4" fmla="*/ 1313938 w 2895600"/>
              <a:gd name="connsiteY4" fmla="*/ 1613595 h 1613595"/>
              <a:gd name="connsiteX5" fmla="*/ 1313938 w 2895600"/>
              <a:gd name="connsiteY5" fmla="*/ 1035597 h 1613595"/>
              <a:gd name="connsiteX6" fmla="*/ 0 w 2895600"/>
              <a:gd name="connsiteY6" fmla="*/ 1035597 h 1613595"/>
              <a:gd name="connsiteX7" fmla="*/ 0 w 2895600"/>
              <a:gd name="connsiteY7" fmla="*/ 577998 h 1613595"/>
              <a:gd name="connsiteX0" fmla="*/ 0 w 2895600"/>
              <a:gd name="connsiteY0" fmla="*/ 577998 h 1613595"/>
              <a:gd name="connsiteX1" fmla="*/ 2198570 w 2895600"/>
              <a:gd name="connsiteY1" fmla="*/ 580111 h 1613595"/>
              <a:gd name="connsiteX2" fmla="*/ 1313938 w 2895600"/>
              <a:gd name="connsiteY2" fmla="*/ 0 h 1613595"/>
              <a:gd name="connsiteX3" fmla="*/ 2895600 w 2895600"/>
              <a:gd name="connsiteY3" fmla="*/ 806798 h 1613595"/>
              <a:gd name="connsiteX4" fmla="*/ 1313938 w 2895600"/>
              <a:gd name="connsiteY4" fmla="*/ 1613595 h 1613595"/>
              <a:gd name="connsiteX5" fmla="*/ 1313938 w 2895600"/>
              <a:gd name="connsiteY5" fmla="*/ 1035597 h 1613595"/>
              <a:gd name="connsiteX6" fmla="*/ 0 w 2895600"/>
              <a:gd name="connsiteY6" fmla="*/ 1035597 h 1613595"/>
              <a:gd name="connsiteX7" fmla="*/ 0 w 2895600"/>
              <a:gd name="connsiteY7" fmla="*/ 577998 h 1613595"/>
              <a:gd name="connsiteX0" fmla="*/ 0 w 2895600"/>
              <a:gd name="connsiteY0" fmla="*/ 577998 h 1613595"/>
              <a:gd name="connsiteX1" fmla="*/ 2198570 w 2895600"/>
              <a:gd name="connsiteY1" fmla="*/ 580111 h 1613595"/>
              <a:gd name="connsiteX2" fmla="*/ 1313938 w 2895600"/>
              <a:gd name="connsiteY2" fmla="*/ 0 h 1613595"/>
              <a:gd name="connsiteX3" fmla="*/ 2895600 w 2895600"/>
              <a:gd name="connsiteY3" fmla="*/ 806798 h 1613595"/>
              <a:gd name="connsiteX4" fmla="*/ 1313938 w 2895600"/>
              <a:gd name="connsiteY4" fmla="*/ 1613595 h 1613595"/>
              <a:gd name="connsiteX5" fmla="*/ 1313938 w 2895600"/>
              <a:gd name="connsiteY5" fmla="*/ 1035597 h 1613595"/>
              <a:gd name="connsiteX6" fmla="*/ 0 w 2895600"/>
              <a:gd name="connsiteY6" fmla="*/ 1035597 h 1613595"/>
              <a:gd name="connsiteX7" fmla="*/ 0 w 2895600"/>
              <a:gd name="connsiteY7" fmla="*/ 577998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1318205 w 2899867"/>
              <a:gd name="connsiteY5" fmla="*/ 1035597 h 1613595"/>
              <a:gd name="connsiteX6" fmla="*/ 4267 w 2899867"/>
              <a:gd name="connsiteY6" fmla="*/ 1035597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1318205 w 2899867"/>
              <a:gd name="connsiteY5" fmla="*/ 1035597 h 1613595"/>
              <a:gd name="connsiteX6" fmla="*/ 4267 w 2899867"/>
              <a:gd name="connsiteY6" fmla="*/ 1035597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4267 w 2899867"/>
              <a:gd name="connsiteY6" fmla="*/ 1035597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4267 w 2899867"/>
              <a:gd name="connsiteY6" fmla="*/ 1035597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33861 w 2899867"/>
              <a:gd name="connsiteY6" fmla="*/ 1011601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33861 w 2899867"/>
              <a:gd name="connsiteY6" fmla="*/ 1011601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33861 w 2899867"/>
              <a:gd name="connsiteY6" fmla="*/ 1011601 h 1613595"/>
              <a:gd name="connsiteX7" fmla="*/ 0 w 2899867"/>
              <a:gd name="connsiteY7" fmla="*/ 532407 h 1613595"/>
              <a:gd name="connsiteX0" fmla="*/ 0 w 2899867"/>
              <a:gd name="connsiteY0" fmla="*/ 620841 h 1702029"/>
              <a:gd name="connsiteX1" fmla="*/ 2259088 w 2899867"/>
              <a:gd name="connsiteY1" fmla="*/ 475780 h 1702029"/>
              <a:gd name="connsiteX2" fmla="*/ 1318205 w 2899867"/>
              <a:gd name="connsiteY2" fmla="*/ 88434 h 1702029"/>
              <a:gd name="connsiteX3" fmla="*/ 2899867 w 2899867"/>
              <a:gd name="connsiteY3" fmla="*/ 895232 h 1702029"/>
              <a:gd name="connsiteX4" fmla="*/ 1318205 w 2899867"/>
              <a:gd name="connsiteY4" fmla="*/ 1702029 h 1702029"/>
              <a:gd name="connsiteX5" fmla="*/ 2118048 w 2899867"/>
              <a:gd name="connsiteY5" fmla="*/ 900588 h 1702029"/>
              <a:gd name="connsiteX6" fmla="*/ 33861 w 2899867"/>
              <a:gd name="connsiteY6" fmla="*/ 1100035 h 1702029"/>
              <a:gd name="connsiteX7" fmla="*/ 0 w 2899867"/>
              <a:gd name="connsiteY7" fmla="*/ 620841 h 1702029"/>
              <a:gd name="connsiteX0" fmla="*/ 0 w 2899867"/>
              <a:gd name="connsiteY0" fmla="*/ 620841 h 1702029"/>
              <a:gd name="connsiteX1" fmla="*/ 2259088 w 2899867"/>
              <a:gd name="connsiteY1" fmla="*/ 475780 h 1702029"/>
              <a:gd name="connsiteX2" fmla="*/ 2218835 w 2899867"/>
              <a:gd name="connsiteY2" fmla="*/ 110276 h 1702029"/>
              <a:gd name="connsiteX3" fmla="*/ 2899867 w 2899867"/>
              <a:gd name="connsiteY3" fmla="*/ 895232 h 1702029"/>
              <a:gd name="connsiteX4" fmla="*/ 1318205 w 2899867"/>
              <a:gd name="connsiteY4" fmla="*/ 1702029 h 1702029"/>
              <a:gd name="connsiteX5" fmla="*/ 2118048 w 2899867"/>
              <a:gd name="connsiteY5" fmla="*/ 900588 h 1702029"/>
              <a:gd name="connsiteX6" fmla="*/ 33861 w 2899867"/>
              <a:gd name="connsiteY6" fmla="*/ 1100035 h 1702029"/>
              <a:gd name="connsiteX7" fmla="*/ 0 w 2899867"/>
              <a:gd name="connsiteY7" fmla="*/ 620841 h 1702029"/>
              <a:gd name="connsiteX0" fmla="*/ 0 w 2899867"/>
              <a:gd name="connsiteY0" fmla="*/ 620841 h 1248503"/>
              <a:gd name="connsiteX1" fmla="*/ 2259088 w 2899867"/>
              <a:gd name="connsiteY1" fmla="*/ 475780 h 1248503"/>
              <a:gd name="connsiteX2" fmla="*/ 2218835 w 2899867"/>
              <a:gd name="connsiteY2" fmla="*/ 110276 h 1248503"/>
              <a:gd name="connsiteX3" fmla="*/ 2899867 w 2899867"/>
              <a:gd name="connsiteY3" fmla="*/ 895232 h 1248503"/>
              <a:gd name="connsiteX4" fmla="*/ 1817034 w 2899867"/>
              <a:gd name="connsiteY4" fmla="*/ 1248503 h 1248503"/>
              <a:gd name="connsiteX5" fmla="*/ 2118048 w 2899867"/>
              <a:gd name="connsiteY5" fmla="*/ 900588 h 1248503"/>
              <a:gd name="connsiteX6" fmla="*/ 33861 w 2899867"/>
              <a:gd name="connsiteY6" fmla="*/ 1100035 h 1248503"/>
              <a:gd name="connsiteX7" fmla="*/ 0 w 2899867"/>
              <a:gd name="connsiteY7" fmla="*/ 620841 h 1248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99867" h="1248503">
                <a:moveTo>
                  <a:pt x="0" y="620841"/>
                </a:moveTo>
                <a:cubicBezTo>
                  <a:pt x="356122" y="338408"/>
                  <a:pt x="656773" y="-536713"/>
                  <a:pt x="2259088" y="475780"/>
                </a:cubicBezTo>
                <a:lnTo>
                  <a:pt x="2218835" y="110276"/>
                </a:lnTo>
                <a:lnTo>
                  <a:pt x="2899867" y="895232"/>
                </a:lnTo>
                <a:lnTo>
                  <a:pt x="1817034" y="1248503"/>
                </a:lnTo>
                <a:lnTo>
                  <a:pt x="2118048" y="900588"/>
                </a:lnTo>
                <a:cubicBezTo>
                  <a:pt x="738887" y="-260149"/>
                  <a:pt x="72189" y="1353241"/>
                  <a:pt x="33861" y="1100035"/>
                </a:cubicBezTo>
                <a:cubicBezTo>
                  <a:pt x="32439" y="932305"/>
                  <a:pt x="1422" y="788571"/>
                  <a:pt x="0" y="620841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endParaRPr lang="en-US" sz="1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 rot="18482354">
            <a:off x="4095750" y="2882900"/>
            <a:ext cx="1706563" cy="220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Strategy</a:t>
            </a:r>
          </a:p>
        </p:txBody>
      </p:sp>
      <p:sp>
        <p:nvSpPr>
          <p:cNvPr id="3" name="Rectangle 2"/>
          <p:cNvSpPr/>
          <p:nvPr/>
        </p:nvSpPr>
        <p:spPr>
          <a:xfrm>
            <a:off x="4335463" y="4976813"/>
            <a:ext cx="4687887" cy="10668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How you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plan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to develop </a:t>
            </a:r>
            <a:b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</a:br>
            <a:r>
              <a:rPr lang="en-US" sz="3200" b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yourself</a:t>
            </a:r>
            <a:r>
              <a:rPr lang="en-US" sz="32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in the </a:t>
            </a:r>
            <a:r>
              <a:rPr lang="en-US" sz="3200" b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future</a:t>
            </a:r>
            <a:r>
              <a:rPr lang="en-US" sz="32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?</a:t>
            </a: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pic>
        <p:nvPicPr>
          <p:cNvPr id="25602" name="Picture 2" descr="http://www.sonarbangladesh.com/blog/uploads/rumi10201109151316126761_Exactly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630" y="2057400"/>
            <a:ext cx="1424770" cy="1623476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7277" y="4250152"/>
            <a:ext cx="1415137" cy="172242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14600" y="4250152"/>
            <a:ext cx="1346166" cy="172242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2590800"/>
            <a:ext cx="7086600" cy="914400"/>
          </a:xfrm>
        </p:spPr>
        <p:txBody>
          <a:bodyPr/>
          <a:lstStyle/>
          <a:p>
            <a:pPr algn="ctr">
              <a:defRPr/>
            </a:pPr>
            <a:r>
              <a:rPr smtClean="0"/>
              <a:t>What Is a Resume?</a:t>
            </a:r>
            <a:endParaRPr/>
          </a:p>
        </p:txBody>
      </p:sp>
      <p:sp>
        <p:nvSpPr>
          <p:cNvPr id="4" name="Rounded Rectangle 3"/>
          <p:cNvSpPr/>
          <p:nvPr/>
        </p:nvSpPr>
        <p:spPr>
          <a:xfrm>
            <a:off x="2600325" y="1217613"/>
            <a:ext cx="3943350" cy="1066800"/>
          </a:xfrm>
          <a:prstGeom prst="roundRect">
            <a:avLst/>
          </a:prstGeom>
        </p:spPr>
        <p:txBody>
          <a:bodyPr/>
          <a:lstStyle/>
          <a:p>
            <a:pPr algn="ctr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Summary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of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skills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b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</a:b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and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experience</a:t>
            </a:r>
          </a:p>
        </p:txBody>
      </p:sp>
      <p:pic>
        <p:nvPicPr>
          <p:cNvPr id="2050" name="Picture 2" descr="http://www.lyncmedia.com/images/experienc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8200" y="1121568"/>
            <a:ext cx="1549888" cy="1162418"/>
          </a:xfrm>
          <a:prstGeom prst="roundRect">
            <a:avLst>
              <a:gd name="adj" fmla="val 5028"/>
            </a:avLst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4.bp.blogspot.com/_-7GoB3yzSYE/TUB-LX7cwzI/AAAAAAAAAkE/1d0Gs4Eg52g/s1600/soft+skill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121568"/>
            <a:ext cx="1549890" cy="1162418"/>
          </a:xfrm>
          <a:prstGeom prst="roundRect">
            <a:avLst>
              <a:gd name="adj" fmla="val 5028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The Point of The Resume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25525" y="4032250"/>
            <a:ext cx="3165475" cy="579438"/>
          </a:xfrm>
        </p:spPr>
        <p:txBody>
          <a:bodyPr wrap="square">
            <a:spAutoFit/>
          </a:bodyPr>
          <a:lstStyle/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dirty="0" smtClean="0"/>
              <a:t>Who will read it?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19138" y="2538413"/>
            <a:ext cx="2633662" cy="3746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What you want next?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06500" y="2170113"/>
            <a:ext cx="2671763" cy="3746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The point of the Resume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16100" y="1801813"/>
            <a:ext cx="2671763" cy="3746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What the employer wants?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319338" y="1431925"/>
            <a:ext cx="2633662" cy="3746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Good presentation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6225" y="2901950"/>
            <a:ext cx="2757488" cy="3746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1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Be unique</a:t>
            </a:r>
          </a:p>
        </p:txBody>
      </p:sp>
      <p:sp>
        <p:nvSpPr>
          <p:cNvPr id="10" name="Right Arrow 2"/>
          <p:cNvSpPr/>
          <p:nvPr/>
        </p:nvSpPr>
        <p:spPr>
          <a:xfrm rot="18542208">
            <a:off x="3515519" y="2358231"/>
            <a:ext cx="2108200" cy="623888"/>
          </a:xfrm>
          <a:custGeom>
            <a:avLst/>
            <a:gdLst>
              <a:gd name="connsiteX0" fmla="*/ 0 w 2895600"/>
              <a:gd name="connsiteY0" fmla="*/ 577998 h 1613595"/>
              <a:gd name="connsiteX1" fmla="*/ 1313938 w 2895600"/>
              <a:gd name="connsiteY1" fmla="*/ 577998 h 1613595"/>
              <a:gd name="connsiteX2" fmla="*/ 1313938 w 2895600"/>
              <a:gd name="connsiteY2" fmla="*/ 0 h 1613595"/>
              <a:gd name="connsiteX3" fmla="*/ 2895600 w 2895600"/>
              <a:gd name="connsiteY3" fmla="*/ 806798 h 1613595"/>
              <a:gd name="connsiteX4" fmla="*/ 1313938 w 2895600"/>
              <a:gd name="connsiteY4" fmla="*/ 1613595 h 1613595"/>
              <a:gd name="connsiteX5" fmla="*/ 1313938 w 2895600"/>
              <a:gd name="connsiteY5" fmla="*/ 1035597 h 1613595"/>
              <a:gd name="connsiteX6" fmla="*/ 0 w 2895600"/>
              <a:gd name="connsiteY6" fmla="*/ 1035597 h 1613595"/>
              <a:gd name="connsiteX7" fmla="*/ 0 w 2895600"/>
              <a:gd name="connsiteY7" fmla="*/ 577998 h 1613595"/>
              <a:gd name="connsiteX0" fmla="*/ 0 w 2895600"/>
              <a:gd name="connsiteY0" fmla="*/ 577998 h 1613595"/>
              <a:gd name="connsiteX1" fmla="*/ 2198570 w 2895600"/>
              <a:gd name="connsiteY1" fmla="*/ 580111 h 1613595"/>
              <a:gd name="connsiteX2" fmla="*/ 1313938 w 2895600"/>
              <a:gd name="connsiteY2" fmla="*/ 0 h 1613595"/>
              <a:gd name="connsiteX3" fmla="*/ 2895600 w 2895600"/>
              <a:gd name="connsiteY3" fmla="*/ 806798 h 1613595"/>
              <a:gd name="connsiteX4" fmla="*/ 1313938 w 2895600"/>
              <a:gd name="connsiteY4" fmla="*/ 1613595 h 1613595"/>
              <a:gd name="connsiteX5" fmla="*/ 1313938 w 2895600"/>
              <a:gd name="connsiteY5" fmla="*/ 1035597 h 1613595"/>
              <a:gd name="connsiteX6" fmla="*/ 0 w 2895600"/>
              <a:gd name="connsiteY6" fmla="*/ 1035597 h 1613595"/>
              <a:gd name="connsiteX7" fmla="*/ 0 w 2895600"/>
              <a:gd name="connsiteY7" fmla="*/ 577998 h 1613595"/>
              <a:gd name="connsiteX0" fmla="*/ 0 w 2895600"/>
              <a:gd name="connsiteY0" fmla="*/ 577998 h 1613595"/>
              <a:gd name="connsiteX1" fmla="*/ 2198570 w 2895600"/>
              <a:gd name="connsiteY1" fmla="*/ 580111 h 1613595"/>
              <a:gd name="connsiteX2" fmla="*/ 1313938 w 2895600"/>
              <a:gd name="connsiteY2" fmla="*/ 0 h 1613595"/>
              <a:gd name="connsiteX3" fmla="*/ 2895600 w 2895600"/>
              <a:gd name="connsiteY3" fmla="*/ 806798 h 1613595"/>
              <a:gd name="connsiteX4" fmla="*/ 1313938 w 2895600"/>
              <a:gd name="connsiteY4" fmla="*/ 1613595 h 1613595"/>
              <a:gd name="connsiteX5" fmla="*/ 1313938 w 2895600"/>
              <a:gd name="connsiteY5" fmla="*/ 1035597 h 1613595"/>
              <a:gd name="connsiteX6" fmla="*/ 0 w 2895600"/>
              <a:gd name="connsiteY6" fmla="*/ 1035597 h 1613595"/>
              <a:gd name="connsiteX7" fmla="*/ 0 w 2895600"/>
              <a:gd name="connsiteY7" fmla="*/ 577998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1318205 w 2899867"/>
              <a:gd name="connsiteY5" fmla="*/ 1035597 h 1613595"/>
              <a:gd name="connsiteX6" fmla="*/ 4267 w 2899867"/>
              <a:gd name="connsiteY6" fmla="*/ 1035597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1318205 w 2899867"/>
              <a:gd name="connsiteY5" fmla="*/ 1035597 h 1613595"/>
              <a:gd name="connsiteX6" fmla="*/ 4267 w 2899867"/>
              <a:gd name="connsiteY6" fmla="*/ 1035597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4267 w 2899867"/>
              <a:gd name="connsiteY6" fmla="*/ 1035597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4267 w 2899867"/>
              <a:gd name="connsiteY6" fmla="*/ 1035597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33861 w 2899867"/>
              <a:gd name="connsiteY6" fmla="*/ 1011601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33861 w 2899867"/>
              <a:gd name="connsiteY6" fmla="*/ 1011601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33861 w 2899867"/>
              <a:gd name="connsiteY6" fmla="*/ 1011601 h 1613595"/>
              <a:gd name="connsiteX7" fmla="*/ 0 w 2899867"/>
              <a:gd name="connsiteY7" fmla="*/ 532407 h 1613595"/>
              <a:gd name="connsiteX0" fmla="*/ 0 w 2899867"/>
              <a:gd name="connsiteY0" fmla="*/ 620841 h 1702029"/>
              <a:gd name="connsiteX1" fmla="*/ 2259088 w 2899867"/>
              <a:gd name="connsiteY1" fmla="*/ 475780 h 1702029"/>
              <a:gd name="connsiteX2" fmla="*/ 1318205 w 2899867"/>
              <a:gd name="connsiteY2" fmla="*/ 88434 h 1702029"/>
              <a:gd name="connsiteX3" fmla="*/ 2899867 w 2899867"/>
              <a:gd name="connsiteY3" fmla="*/ 895232 h 1702029"/>
              <a:gd name="connsiteX4" fmla="*/ 1318205 w 2899867"/>
              <a:gd name="connsiteY4" fmla="*/ 1702029 h 1702029"/>
              <a:gd name="connsiteX5" fmla="*/ 2118048 w 2899867"/>
              <a:gd name="connsiteY5" fmla="*/ 900588 h 1702029"/>
              <a:gd name="connsiteX6" fmla="*/ 33861 w 2899867"/>
              <a:gd name="connsiteY6" fmla="*/ 1100035 h 1702029"/>
              <a:gd name="connsiteX7" fmla="*/ 0 w 2899867"/>
              <a:gd name="connsiteY7" fmla="*/ 620841 h 1702029"/>
              <a:gd name="connsiteX0" fmla="*/ 0 w 2899867"/>
              <a:gd name="connsiteY0" fmla="*/ 620841 h 1702029"/>
              <a:gd name="connsiteX1" fmla="*/ 2259088 w 2899867"/>
              <a:gd name="connsiteY1" fmla="*/ 475780 h 1702029"/>
              <a:gd name="connsiteX2" fmla="*/ 2218835 w 2899867"/>
              <a:gd name="connsiteY2" fmla="*/ 110276 h 1702029"/>
              <a:gd name="connsiteX3" fmla="*/ 2899867 w 2899867"/>
              <a:gd name="connsiteY3" fmla="*/ 895232 h 1702029"/>
              <a:gd name="connsiteX4" fmla="*/ 1318205 w 2899867"/>
              <a:gd name="connsiteY4" fmla="*/ 1702029 h 1702029"/>
              <a:gd name="connsiteX5" fmla="*/ 2118048 w 2899867"/>
              <a:gd name="connsiteY5" fmla="*/ 900588 h 1702029"/>
              <a:gd name="connsiteX6" fmla="*/ 33861 w 2899867"/>
              <a:gd name="connsiteY6" fmla="*/ 1100035 h 1702029"/>
              <a:gd name="connsiteX7" fmla="*/ 0 w 2899867"/>
              <a:gd name="connsiteY7" fmla="*/ 620841 h 1702029"/>
              <a:gd name="connsiteX0" fmla="*/ 0 w 2899867"/>
              <a:gd name="connsiteY0" fmla="*/ 620841 h 1248503"/>
              <a:gd name="connsiteX1" fmla="*/ 2259088 w 2899867"/>
              <a:gd name="connsiteY1" fmla="*/ 475780 h 1248503"/>
              <a:gd name="connsiteX2" fmla="*/ 2218835 w 2899867"/>
              <a:gd name="connsiteY2" fmla="*/ 110276 h 1248503"/>
              <a:gd name="connsiteX3" fmla="*/ 2899867 w 2899867"/>
              <a:gd name="connsiteY3" fmla="*/ 895232 h 1248503"/>
              <a:gd name="connsiteX4" fmla="*/ 1817034 w 2899867"/>
              <a:gd name="connsiteY4" fmla="*/ 1248503 h 1248503"/>
              <a:gd name="connsiteX5" fmla="*/ 2118048 w 2899867"/>
              <a:gd name="connsiteY5" fmla="*/ 900588 h 1248503"/>
              <a:gd name="connsiteX6" fmla="*/ 33861 w 2899867"/>
              <a:gd name="connsiteY6" fmla="*/ 1100035 h 1248503"/>
              <a:gd name="connsiteX7" fmla="*/ 0 w 2899867"/>
              <a:gd name="connsiteY7" fmla="*/ 620841 h 1248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99867" h="1248503">
                <a:moveTo>
                  <a:pt x="0" y="620841"/>
                </a:moveTo>
                <a:cubicBezTo>
                  <a:pt x="356122" y="338408"/>
                  <a:pt x="656773" y="-536713"/>
                  <a:pt x="2259088" y="475780"/>
                </a:cubicBezTo>
                <a:lnTo>
                  <a:pt x="2218835" y="110276"/>
                </a:lnTo>
                <a:lnTo>
                  <a:pt x="2899867" y="895232"/>
                </a:lnTo>
                <a:lnTo>
                  <a:pt x="1817034" y="1248503"/>
                </a:lnTo>
                <a:lnTo>
                  <a:pt x="2118048" y="900588"/>
                </a:lnTo>
                <a:cubicBezTo>
                  <a:pt x="738887" y="-260149"/>
                  <a:pt x="72189" y="1353241"/>
                  <a:pt x="33861" y="1100035"/>
                </a:cubicBezTo>
                <a:cubicBezTo>
                  <a:pt x="32439" y="932305"/>
                  <a:pt x="1422" y="788571"/>
                  <a:pt x="0" y="620841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endParaRPr lang="en-US" sz="1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 rot="18482354">
            <a:off x="4095750" y="2882900"/>
            <a:ext cx="1706563" cy="220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Strategy</a:t>
            </a:r>
          </a:p>
        </p:txBody>
      </p:sp>
      <p:sp>
        <p:nvSpPr>
          <p:cNvPr id="3" name="Rectangle 2"/>
          <p:cNvSpPr/>
          <p:nvPr/>
        </p:nvSpPr>
        <p:spPr>
          <a:xfrm>
            <a:off x="1265238" y="5486400"/>
            <a:ext cx="4562475" cy="5794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Why are you writing it?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5588" y="4648200"/>
            <a:ext cx="7623175" cy="5794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What is the position you are applying for?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/>
              <a:t>What the </a:t>
            </a:r>
            <a:r>
              <a:rPr smtClean="0"/>
              <a:t>Employer Wants</a:t>
            </a:r>
            <a:r>
              <a:rPr/>
              <a:t>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7700" y="5638800"/>
            <a:ext cx="4038600" cy="554038"/>
          </a:xfrm>
        </p:spPr>
        <p:txBody>
          <a:bodyPr wrap="square">
            <a:spAutoFit/>
          </a:bodyPr>
          <a:lstStyle/>
          <a:p>
            <a:pPr marL="0" lvl="1" indent="0" eaLnBrk="1" hangingPunct="1">
              <a:lnSpc>
                <a:spcPct val="100000"/>
              </a:lnSpc>
              <a:buFont typeface="Wingdings 2" pitchFamily="18" charset="2"/>
              <a:buNone/>
              <a:defRPr/>
            </a:pPr>
            <a:r>
              <a:rPr lang="en-US" dirty="0" smtClean="0"/>
              <a:t>Not all </a:t>
            </a:r>
            <a:r>
              <a:rPr lang="en-US" dirty="0"/>
              <a:t>you have done</a:t>
            </a:r>
          </a:p>
        </p:txBody>
      </p:sp>
      <p:sp>
        <p:nvSpPr>
          <p:cNvPr id="3" name="Rectangle 2"/>
          <p:cNvSpPr/>
          <p:nvPr/>
        </p:nvSpPr>
        <p:spPr>
          <a:xfrm>
            <a:off x="5418138" y="2895600"/>
            <a:ext cx="3344862" cy="10779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Highlight the relevant things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3438" y="4724400"/>
            <a:ext cx="7548562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Show what the employer wants to see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3000" y="5486400"/>
            <a:ext cx="3429000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"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Or just what you have been paid for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9138" y="2538413"/>
            <a:ext cx="2633662" cy="3746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What you want next?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206500" y="2170113"/>
            <a:ext cx="2671763" cy="3746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The point of the Resume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816100" y="1801813"/>
            <a:ext cx="2671763" cy="3746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What the employer wants?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319338" y="1431925"/>
            <a:ext cx="2633662" cy="3746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Good presentation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76225" y="2901950"/>
            <a:ext cx="2757488" cy="3746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1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Be unique</a:t>
            </a:r>
          </a:p>
        </p:txBody>
      </p:sp>
      <p:sp>
        <p:nvSpPr>
          <p:cNvPr id="13" name="Right Arrow 2"/>
          <p:cNvSpPr/>
          <p:nvPr/>
        </p:nvSpPr>
        <p:spPr>
          <a:xfrm rot="18542208">
            <a:off x="3515519" y="2358231"/>
            <a:ext cx="2108200" cy="623888"/>
          </a:xfrm>
          <a:custGeom>
            <a:avLst/>
            <a:gdLst>
              <a:gd name="connsiteX0" fmla="*/ 0 w 2895600"/>
              <a:gd name="connsiteY0" fmla="*/ 577998 h 1613595"/>
              <a:gd name="connsiteX1" fmla="*/ 1313938 w 2895600"/>
              <a:gd name="connsiteY1" fmla="*/ 577998 h 1613595"/>
              <a:gd name="connsiteX2" fmla="*/ 1313938 w 2895600"/>
              <a:gd name="connsiteY2" fmla="*/ 0 h 1613595"/>
              <a:gd name="connsiteX3" fmla="*/ 2895600 w 2895600"/>
              <a:gd name="connsiteY3" fmla="*/ 806798 h 1613595"/>
              <a:gd name="connsiteX4" fmla="*/ 1313938 w 2895600"/>
              <a:gd name="connsiteY4" fmla="*/ 1613595 h 1613595"/>
              <a:gd name="connsiteX5" fmla="*/ 1313938 w 2895600"/>
              <a:gd name="connsiteY5" fmla="*/ 1035597 h 1613595"/>
              <a:gd name="connsiteX6" fmla="*/ 0 w 2895600"/>
              <a:gd name="connsiteY6" fmla="*/ 1035597 h 1613595"/>
              <a:gd name="connsiteX7" fmla="*/ 0 w 2895600"/>
              <a:gd name="connsiteY7" fmla="*/ 577998 h 1613595"/>
              <a:gd name="connsiteX0" fmla="*/ 0 w 2895600"/>
              <a:gd name="connsiteY0" fmla="*/ 577998 h 1613595"/>
              <a:gd name="connsiteX1" fmla="*/ 2198570 w 2895600"/>
              <a:gd name="connsiteY1" fmla="*/ 580111 h 1613595"/>
              <a:gd name="connsiteX2" fmla="*/ 1313938 w 2895600"/>
              <a:gd name="connsiteY2" fmla="*/ 0 h 1613595"/>
              <a:gd name="connsiteX3" fmla="*/ 2895600 w 2895600"/>
              <a:gd name="connsiteY3" fmla="*/ 806798 h 1613595"/>
              <a:gd name="connsiteX4" fmla="*/ 1313938 w 2895600"/>
              <a:gd name="connsiteY4" fmla="*/ 1613595 h 1613595"/>
              <a:gd name="connsiteX5" fmla="*/ 1313938 w 2895600"/>
              <a:gd name="connsiteY5" fmla="*/ 1035597 h 1613595"/>
              <a:gd name="connsiteX6" fmla="*/ 0 w 2895600"/>
              <a:gd name="connsiteY6" fmla="*/ 1035597 h 1613595"/>
              <a:gd name="connsiteX7" fmla="*/ 0 w 2895600"/>
              <a:gd name="connsiteY7" fmla="*/ 577998 h 1613595"/>
              <a:gd name="connsiteX0" fmla="*/ 0 w 2895600"/>
              <a:gd name="connsiteY0" fmla="*/ 577998 h 1613595"/>
              <a:gd name="connsiteX1" fmla="*/ 2198570 w 2895600"/>
              <a:gd name="connsiteY1" fmla="*/ 580111 h 1613595"/>
              <a:gd name="connsiteX2" fmla="*/ 1313938 w 2895600"/>
              <a:gd name="connsiteY2" fmla="*/ 0 h 1613595"/>
              <a:gd name="connsiteX3" fmla="*/ 2895600 w 2895600"/>
              <a:gd name="connsiteY3" fmla="*/ 806798 h 1613595"/>
              <a:gd name="connsiteX4" fmla="*/ 1313938 w 2895600"/>
              <a:gd name="connsiteY4" fmla="*/ 1613595 h 1613595"/>
              <a:gd name="connsiteX5" fmla="*/ 1313938 w 2895600"/>
              <a:gd name="connsiteY5" fmla="*/ 1035597 h 1613595"/>
              <a:gd name="connsiteX6" fmla="*/ 0 w 2895600"/>
              <a:gd name="connsiteY6" fmla="*/ 1035597 h 1613595"/>
              <a:gd name="connsiteX7" fmla="*/ 0 w 2895600"/>
              <a:gd name="connsiteY7" fmla="*/ 577998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1318205 w 2899867"/>
              <a:gd name="connsiteY5" fmla="*/ 1035597 h 1613595"/>
              <a:gd name="connsiteX6" fmla="*/ 4267 w 2899867"/>
              <a:gd name="connsiteY6" fmla="*/ 1035597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1318205 w 2899867"/>
              <a:gd name="connsiteY5" fmla="*/ 1035597 h 1613595"/>
              <a:gd name="connsiteX6" fmla="*/ 4267 w 2899867"/>
              <a:gd name="connsiteY6" fmla="*/ 1035597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4267 w 2899867"/>
              <a:gd name="connsiteY6" fmla="*/ 1035597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4267 w 2899867"/>
              <a:gd name="connsiteY6" fmla="*/ 1035597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33861 w 2899867"/>
              <a:gd name="connsiteY6" fmla="*/ 1011601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33861 w 2899867"/>
              <a:gd name="connsiteY6" fmla="*/ 1011601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33861 w 2899867"/>
              <a:gd name="connsiteY6" fmla="*/ 1011601 h 1613595"/>
              <a:gd name="connsiteX7" fmla="*/ 0 w 2899867"/>
              <a:gd name="connsiteY7" fmla="*/ 532407 h 1613595"/>
              <a:gd name="connsiteX0" fmla="*/ 0 w 2899867"/>
              <a:gd name="connsiteY0" fmla="*/ 620841 h 1702029"/>
              <a:gd name="connsiteX1" fmla="*/ 2259088 w 2899867"/>
              <a:gd name="connsiteY1" fmla="*/ 475780 h 1702029"/>
              <a:gd name="connsiteX2" fmla="*/ 1318205 w 2899867"/>
              <a:gd name="connsiteY2" fmla="*/ 88434 h 1702029"/>
              <a:gd name="connsiteX3" fmla="*/ 2899867 w 2899867"/>
              <a:gd name="connsiteY3" fmla="*/ 895232 h 1702029"/>
              <a:gd name="connsiteX4" fmla="*/ 1318205 w 2899867"/>
              <a:gd name="connsiteY4" fmla="*/ 1702029 h 1702029"/>
              <a:gd name="connsiteX5" fmla="*/ 2118048 w 2899867"/>
              <a:gd name="connsiteY5" fmla="*/ 900588 h 1702029"/>
              <a:gd name="connsiteX6" fmla="*/ 33861 w 2899867"/>
              <a:gd name="connsiteY6" fmla="*/ 1100035 h 1702029"/>
              <a:gd name="connsiteX7" fmla="*/ 0 w 2899867"/>
              <a:gd name="connsiteY7" fmla="*/ 620841 h 1702029"/>
              <a:gd name="connsiteX0" fmla="*/ 0 w 2899867"/>
              <a:gd name="connsiteY0" fmla="*/ 620841 h 1702029"/>
              <a:gd name="connsiteX1" fmla="*/ 2259088 w 2899867"/>
              <a:gd name="connsiteY1" fmla="*/ 475780 h 1702029"/>
              <a:gd name="connsiteX2" fmla="*/ 2218835 w 2899867"/>
              <a:gd name="connsiteY2" fmla="*/ 110276 h 1702029"/>
              <a:gd name="connsiteX3" fmla="*/ 2899867 w 2899867"/>
              <a:gd name="connsiteY3" fmla="*/ 895232 h 1702029"/>
              <a:gd name="connsiteX4" fmla="*/ 1318205 w 2899867"/>
              <a:gd name="connsiteY4" fmla="*/ 1702029 h 1702029"/>
              <a:gd name="connsiteX5" fmla="*/ 2118048 w 2899867"/>
              <a:gd name="connsiteY5" fmla="*/ 900588 h 1702029"/>
              <a:gd name="connsiteX6" fmla="*/ 33861 w 2899867"/>
              <a:gd name="connsiteY6" fmla="*/ 1100035 h 1702029"/>
              <a:gd name="connsiteX7" fmla="*/ 0 w 2899867"/>
              <a:gd name="connsiteY7" fmla="*/ 620841 h 1702029"/>
              <a:gd name="connsiteX0" fmla="*/ 0 w 2899867"/>
              <a:gd name="connsiteY0" fmla="*/ 620841 h 1248503"/>
              <a:gd name="connsiteX1" fmla="*/ 2259088 w 2899867"/>
              <a:gd name="connsiteY1" fmla="*/ 475780 h 1248503"/>
              <a:gd name="connsiteX2" fmla="*/ 2218835 w 2899867"/>
              <a:gd name="connsiteY2" fmla="*/ 110276 h 1248503"/>
              <a:gd name="connsiteX3" fmla="*/ 2899867 w 2899867"/>
              <a:gd name="connsiteY3" fmla="*/ 895232 h 1248503"/>
              <a:gd name="connsiteX4" fmla="*/ 1817034 w 2899867"/>
              <a:gd name="connsiteY4" fmla="*/ 1248503 h 1248503"/>
              <a:gd name="connsiteX5" fmla="*/ 2118048 w 2899867"/>
              <a:gd name="connsiteY5" fmla="*/ 900588 h 1248503"/>
              <a:gd name="connsiteX6" fmla="*/ 33861 w 2899867"/>
              <a:gd name="connsiteY6" fmla="*/ 1100035 h 1248503"/>
              <a:gd name="connsiteX7" fmla="*/ 0 w 2899867"/>
              <a:gd name="connsiteY7" fmla="*/ 620841 h 1248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99867" h="1248503">
                <a:moveTo>
                  <a:pt x="0" y="620841"/>
                </a:moveTo>
                <a:cubicBezTo>
                  <a:pt x="356122" y="338408"/>
                  <a:pt x="656773" y="-536713"/>
                  <a:pt x="2259088" y="475780"/>
                </a:cubicBezTo>
                <a:lnTo>
                  <a:pt x="2218835" y="110276"/>
                </a:lnTo>
                <a:lnTo>
                  <a:pt x="2899867" y="895232"/>
                </a:lnTo>
                <a:lnTo>
                  <a:pt x="1817034" y="1248503"/>
                </a:lnTo>
                <a:lnTo>
                  <a:pt x="2118048" y="900588"/>
                </a:lnTo>
                <a:cubicBezTo>
                  <a:pt x="738887" y="-260149"/>
                  <a:pt x="72189" y="1353241"/>
                  <a:pt x="33861" y="1100035"/>
                </a:cubicBezTo>
                <a:cubicBezTo>
                  <a:pt x="32439" y="932305"/>
                  <a:pt x="1422" y="788571"/>
                  <a:pt x="0" y="620841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endParaRPr lang="en-US" sz="1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 rot="18482354">
            <a:off x="4095750" y="2882900"/>
            <a:ext cx="1706563" cy="220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Strategy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Good Presentation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76400" y="3886200"/>
            <a:ext cx="1676400" cy="579438"/>
          </a:xfrm>
        </p:spPr>
        <p:txBody>
          <a:bodyPr wrap="square">
            <a:spAutoFit/>
          </a:bodyPr>
          <a:lstStyle/>
          <a:p>
            <a:pPr marL="0" indent="0" algn="ctr" eaLnBrk="1" hangingPunct="1">
              <a:buFont typeface="Wingdings 2" pitchFamily="18" charset="2"/>
              <a:buNone/>
              <a:defRPr/>
            </a:pPr>
            <a:r>
              <a:rPr lang="en-US" dirty="0" smtClean="0"/>
              <a:t>Be brief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19800" y="1219200"/>
            <a:ext cx="2743200" cy="579438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  <a:defRPr/>
            </a:pPr>
            <a:r>
              <a:rPr lang="en-US" dirty="0" smtClean="0"/>
              <a:t>Be consistent</a:t>
            </a:r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186363" y="3886200"/>
            <a:ext cx="2211387" cy="579438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  <a:defRPr/>
            </a:pPr>
            <a:r>
              <a:rPr lang="en-US" dirty="0" smtClean="0"/>
              <a:t>Be Focused</a:t>
            </a:r>
          </a:p>
        </p:txBody>
      </p:sp>
      <p:pic>
        <p:nvPicPr>
          <p:cNvPr id="7170" name="Picture 2" descr="http://www.freelancecopywritersblog.com/wp-content/uploads/2011/09/231-focu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83150" y="4665249"/>
            <a:ext cx="2660650" cy="1821063"/>
          </a:xfrm>
          <a:prstGeom prst="roundRect">
            <a:avLst>
              <a:gd name="adj" fmla="val 81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719138" y="2538413"/>
            <a:ext cx="2633662" cy="3746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What you want next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206500" y="2170113"/>
            <a:ext cx="2671763" cy="3746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The point of the Resume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816100" y="1801813"/>
            <a:ext cx="2671763" cy="3746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What the employer wants?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19338" y="1431925"/>
            <a:ext cx="2633662" cy="3746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1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Good presentation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76225" y="2901950"/>
            <a:ext cx="2757488" cy="3746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1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Be unique</a:t>
            </a:r>
          </a:p>
        </p:txBody>
      </p:sp>
      <p:sp>
        <p:nvSpPr>
          <p:cNvPr id="27" name="Right Arrow 2"/>
          <p:cNvSpPr/>
          <p:nvPr/>
        </p:nvSpPr>
        <p:spPr>
          <a:xfrm rot="18542208">
            <a:off x="3515519" y="2358231"/>
            <a:ext cx="2108200" cy="623888"/>
          </a:xfrm>
          <a:custGeom>
            <a:avLst/>
            <a:gdLst>
              <a:gd name="connsiteX0" fmla="*/ 0 w 2895600"/>
              <a:gd name="connsiteY0" fmla="*/ 577998 h 1613595"/>
              <a:gd name="connsiteX1" fmla="*/ 1313938 w 2895600"/>
              <a:gd name="connsiteY1" fmla="*/ 577998 h 1613595"/>
              <a:gd name="connsiteX2" fmla="*/ 1313938 w 2895600"/>
              <a:gd name="connsiteY2" fmla="*/ 0 h 1613595"/>
              <a:gd name="connsiteX3" fmla="*/ 2895600 w 2895600"/>
              <a:gd name="connsiteY3" fmla="*/ 806798 h 1613595"/>
              <a:gd name="connsiteX4" fmla="*/ 1313938 w 2895600"/>
              <a:gd name="connsiteY4" fmla="*/ 1613595 h 1613595"/>
              <a:gd name="connsiteX5" fmla="*/ 1313938 w 2895600"/>
              <a:gd name="connsiteY5" fmla="*/ 1035597 h 1613595"/>
              <a:gd name="connsiteX6" fmla="*/ 0 w 2895600"/>
              <a:gd name="connsiteY6" fmla="*/ 1035597 h 1613595"/>
              <a:gd name="connsiteX7" fmla="*/ 0 w 2895600"/>
              <a:gd name="connsiteY7" fmla="*/ 577998 h 1613595"/>
              <a:gd name="connsiteX0" fmla="*/ 0 w 2895600"/>
              <a:gd name="connsiteY0" fmla="*/ 577998 h 1613595"/>
              <a:gd name="connsiteX1" fmla="*/ 2198570 w 2895600"/>
              <a:gd name="connsiteY1" fmla="*/ 580111 h 1613595"/>
              <a:gd name="connsiteX2" fmla="*/ 1313938 w 2895600"/>
              <a:gd name="connsiteY2" fmla="*/ 0 h 1613595"/>
              <a:gd name="connsiteX3" fmla="*/ 2895600 w 2895600"/>
              <a:gd name="connsiteY3" fmla="*/ 806798 h 1613595"/>
              <a:gd name="connsiteX4" fmla="*/ 1313938 w 2895600"/>
              <a:gd name="connsiteY4" fmla="*/ 1613595 h 1613595"/>
              <a:gd name="connsiteX5" fmla="*/ 1313938 w 2895600"/>
              <a:gd name="connsiteY5" fmla="*/ 1035597 h 1613595"/>
              <a:gd name="connsiteX6" fmla="*/ 0 w 2895600"/>
              <a:gd name="connsiteY6" fmla="*/ 1035597 h 1613595"/>
              <a:gd name="connsiteX7" fmla="*/ 0 w 2895600"/>
              <a:gd name="connsiteY7" fmla="*/ 577998 h 1613595"/>
              <a:gd name="connsiteX0" fmla="*/ 0 w 2895600"/>
              <a:gd name="connsiteY0" fmla="*/ 577998 h 1613595"/>
              <a:gd name="connsiteX1" fmla="*/ 2198570 w 2895600"/>
              <a:gd name="connsiteY1" fmla="*/ 580111 h 1613595"/>
              <a:gd name="connsiteX2" fmla="*/ 1313938 w 2895600"/>
              <a:gd name="connsiteY2" fmla="*/ 0 h 1613595"/>
              <a:gd name="connsiteX3" fmla="*/ 2895600 w 2895600"/>
              <a:gd name="connsiteY3" fmla="*/ 806798 h 1613595"/>
              <a:gd name="connsiteX4" fmla="*/ 1313938 w 2895600"/>
              <a:gd name="connsiteY4" fmla="*/ 1613595 h 1613595"/>
              <a:gd name="connsiteX5" fmla="*/ 1313938 w 2895600"/>
              <a:gd name="connsiteY5" fmla="*/ 1035597 h 1613595"/>
              <a:gd name="connsiteX6" fmla="*/ 0 w 2895600"/>
              <a:gd name="connsiteY6" fmla="*/ 1035597 h 1613595"/>
              <a:gd name="connsiteX7" fmla="*/ 0 w 2895600"/>
              <a:gd name="connsiteY7" fmla="*/ 577998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1318205 w 2899867"/>
              <a:gd name="connsiteY5" fmla="*/ 1035597 h 1613595"/>
              <a:gd name="connsiteX6" fmla="*/ 4267 w 2899867"/>
              <a:gd name="connsiteY6" fmla="*/ 1035597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1318205 w 2899867"/>
              <a:gd name="connsiteY5" fmla="*/ 1035597 h 1613595"/>
              <a:gd name="connsiteX6" fmla="*/ 4267 w 2899867"/>
              <a:gd name="connsiteY6" fmla="*/ 1035597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4267 w 2899867"/>
              <a:gd name="connsiteY6" fmla="*/ 1035597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4267 w 2899867"/>
              <a:gd name="connsiteY6" fmla="*/ 1035597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33861 w 2899867"/>
              <a:gd name="connsiteY6" fmla="*/ 1011601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33861 w 2899867"/>
              <a:gd name="connsiteY6" fmla="*/ 1011601 h 1613595"/>
              <a:gd name="connsiteX7" fmla="*/ 0 w 2899867"/>
              <a:gd name="connsiteY7" fmla="*/ 532407 h 1613595"/>
              <a:gd name="connsiteX0" fmla="*/ 0 w 2899867"/>
              <a:gd name="connsiteY0" fmla="*/ 532407 h 1613595"/>
              <a:gd name="connsiteX1" fmla="*/ 2202837 w 2899867"/>
              <a:gd name="connsiteY1" fmla="*/ 580111 h 1613595"/>
              <a:gd name="connsiteX2" fmla="*/ 1318205 w 2899867"/>
              <a:gd name="connsiteY2" fmla="*/ 0 h 1613595"/>
              <a:gd name="connsiteX3" fmla="*/ 2899867 w 2899867"/>
              <a:gd name="connsiteY3" fmla="*/ 806798 h 1613595"/>
              <a:gd name="connsiteX4" fmla="*/ 1318205 w 2899867"/>
              <a:gd name="connsiteY4" fmla="*/ 1613595 h 1613595"/>
              <a:gd name="connsiteX5" fmla="*/ 2118048 w 2899867"/>
              <a:gd name="connsiteY5" fmla="*/ 812154 h 1613595"/>
              <a:gd name="connsiteX6" fmla="*/ 33861 w 2899867"/>
              <a:gd name="connsiteY6" fmla="*/ 1011601 h 1613595"/>
              <a:gd name="connsiteX7" fmla="*/ 0 w 2899867"/>
              <a:gd name="connsiteY7" fmla="*/ 532407 h 1613595"/>
              <a:gd name="connsiteX0" fmla="*/ 0 w 2899867"/>
              <a:gd name="connsiteY0" fmla="*/ 620841 h 1702029"/>
              <a:gd name="connsiteX1" fmla="*/ 2259088 w 2899867"/>
              <a:gd name="connsiteY1" fmla="*/ 475780 h 1702029"/>
              <a:gd name="connsiteX2" fmla="*/ 1318205 w 2899867"/>
              <a:gd name="connsiteY2" fmla="*/ 88434 h 1702029"/>
              <a:gd name="connsiteX3" fmla="*/ 2899867 w 2899867"/>
              <a:gd name="connsiteY3" fmla="*/ 895232 h 1702029"/>
              <a:gd name="connsiteX4" fmla="*/ 1318205 w 2899867"/>
              <a:gd name="connsiteY4" fmla="*/ 1702029 h 1702029"/>
              <a:gd name="connsiteX5" fmla="*/ 2118048 w 2899867"/>
              <a:gd name="connsiteY5" fmla="*/ 900588 h 1702029"/>
              <a:gd name="connsiteX6" fmla="*/ 33861 w 2899867"/>
              <a:gd name="connsiteY6" fmla="*/ 1100035 h 1702029"/>
              <a:gd name="connsiteX7" fmla="*/ 0 w 2899867"/>
              <a:gd name="connsiteY7" fmla="*/ 620841 h 1702029"/>
              <a:gd name="connsiteX0" fmla="*/ 0 w 2899867"/>
              <a:gd name="connsiteY0" fmla="*/ 620841 h 1702029"/>
              <a:gd name="connsiteX1" fmla="*/ 2259088 w 2899867"/>
              <a:gd name="connsiteY1" fmla="*/ 475780 h 1702029"/>
              <a:gd name="connsiteX2" fmla="*/ 2218835 w 2899867"/>
              <a:gd name="connsiteY2" fmla="*/ 110276 h 1702029"/>
              <a:gd name="connsiteX3" fmla="*/ 2899867 w 2899867"/>
              <a:gd name="connsiteY3" fmla="*/ 895232 h 1702029"/>
              <a:gd name="connsiteX4" fmla="*/ 1318205 w 2899867"/>
              <a:gd name="connsiteY4" fmla="*/ 1702029 h 1702029"/>
              <a:gd name="connsiteX5" fmla="*/ 2118048 w 2899867"/>
              <a:gd name="connsiteY5" fmla="*/ 900588 h 1702029"/>
              <a:gd name="connsiteX6" fmla="*/ 33861 w 2899867"/>
              <a:gd name="connsiteY6" fmla="*/ 1100035 h 1702029"/>
              <a:gd name="connsiteX7" fmla="*/ 0 w 2899867"/>
              <a:gd name="connsiteY7" fmla="*/ 620841 h 1702029"/>
              <a:gd name="connsiteX0" fmla="*/ 0 w 2899867"/>
              <a:gd name="connsiteY0" fmla="*/ 620841 h 1248503"/>
              <a:gd name="connsiteX1" fmla="*/ 2259088 w 2899867"/>
              <a:gd name="connsiteY1" fmla="*/ 475780 h 1248503"/>
              <a:gd name="connsiteX2" fmla="*/ 2218835 w 2899867"/>
              <a:gd name="connsiteY2" fmla="*/ 110276 h 1248503"/>
              <a:gd name="connsiteX3" fmla="*/ 2899867 w 2899867"/>
              <a:gd name="connsiteY3" fmla="*/ 895232 h 1248503"/>
              <a:gd name="connsiteX4" fmla="*/ 1817034 w 2899867"/>
              <a:gd name="connsiteY4" fmla="*/ 1248503 h 1248503"/>
              <a:gd name="connsiteX5" fmla="*/ 2118048 w 2899867"/>
              <a:gd name="connsiteY5" fmla="*/ 900588 h 1248503"/>
              <a:gd name="connsiteX6" fmla="*/ 33861 w 2899867"/>
              <a:gd name="connsiteY6" fmla="*/ 1100035 h 1248503"/>
              <a:gd name="connsiteX7" fmla="*/ 0 w 2899867"/>
              <a:gd name="connsiteY7" fmla="*/ 620841 h 1248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99867" h="1248503">
                <a:moveTo>
                  <a:pt x="0" y="620841"/>
                </a:moveTo>
                <a:cubicBezTo>
                  <a:pt x="356122" y="338408"/>
                  <a:pt x="656773" y="-536713"/>
                  <a:pt x="2259088" y="475780"/>
                </a:cubicBezTo>
                <a:lnTo>
                  <a:pt x="2218835" y="110276"/>
                </a:lnTo>
                <a:lnTo>
                  <a:pt x="2899867" y="895232"/>
                </a:lnTo>
                <a:lnTo>
                  <a:pt x="1817034" y="1248503"/>
                </a:lnTo>
                <a:lnTo>
                  <a:pt x="2118048" y="900588"/>
                </a:lnTo>
                <a:cubicBezTo>
                  <a:pt x="738887" y="-260149"/>
                  <a:pt x="72189" y="1353241"/>
                  <a:pt x="33861" y="1100035"/>
                </a:cubicBezTo>
                <a:cubicBezTo>
                  <a:pt x="32439" y="932305"/>
                  <a:pt x="1422" y="788571"/>
                  <a:pt x="0" y="620841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endParaRPr lang="en-US" sz="1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 rot="18482354">
            <a:off x="4095750" y="2882900"/>
            <a:ext cx="1706563" cy="220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Strategy</a:t>
            </a:r>
          </a:p>
        </p:txBody>
      </p:sp>
      <p:pic>
        <p:nvPicPr>
          <p:cNvPr id="7174" name="Picture 6" descr="http://yoomailit.com/wp-content/uploads/2011/01/consistency-big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013" y="2117665"/>
            <a:ext cx="2469764" cy="1543602"/>
          </a:xfrm>
          <a:prstGeom prst="roundRect">
            <a:avLst>
              <a:gd name="adj" fmla="val 81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://www.trailershut.com/movie-posters/Fast-and-Furious-5-Movie-Poster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068" y="4665249"/>
            <a:ext cx="2685932" cy="1821062"/>
          </a:xfrm>
          <a:prstGeom prst="roundRect">
            <a:avLst>
              <a:gd name="adj" fmla="val 81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How to Stand </a:t>
            </a:r>
            <a:r>
              <a:rPr/>
              <a:t>O</a:t>
            </a:r>
            <a:r>
              <a:rPr smtClean="0"/>
              <a:t>ut?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6705600" cy="1143000"/>
          </a:xfrm>
        </p:spPr>
        <p:txBody>
          <a:bodyPr/>
          <a:lstStyle/>
          <a:p>
            <a:pPr marL="0" indent="0" algn="ctr" eaLnBrk="1" hangingPunct="1">
              <a:buFont typeface="Wingdings 2" pitchFamily="18" charset="2"/>
              <a:buNone/>
              <a:defRPr/>
            </a:pPr>
            <a:r>
              <a:rPr lang="en-US" dirty="0" smtClean="0"/>
              <a:t>Make your Resume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remarkable</a:t>
            </a:r>
          </a:p>
        </p:txBody>
      </p:sp>
      <p:pic>
        <p:nvPicPr>
          <p:cNvPr id="28674" name="Picture 2" descr="http://www.seobook.com/images/fish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04147" y="2209800"/>
            <a:ext cx="5535706" cy="3962400"/>
          </a:xfrm>
          <a:prstGeom prst="roundRect">
            <a:avLst>
              <a:gd name="adj" fmla="val 637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/>
              <a:t>How to Stand Out?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" y="1241425"/>
            <a:ext cx="3657600" cy="10144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algn="ctr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None/>
              <a:defRPr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Chance of fail </a:t>
            </a:r>
            <a:b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</a:b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first time</a:t>
            </a:r>
          </a:p>
        </p:txBody>
      </p:sp>
      <p:pic>
        <p:nvPicPr>
          <p:cNvPr id="14" name="Picture 2" descr="http://media.tumblr.com/tumblr_lf594q8Fv61qersu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90435" y="2431245"/>
            <a:ext cx="2495930" cy="1378755"/>
          </a:xfrm>
          <a:prstGeom prst="roundRect">
            <a:avLst>
              <a:gd name="adj" fmla="val 5323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/>
              <a:t>How to Stand Out?</a:t>
            </a:r>
          </a:p>
        </p:txBody>
      </p:sp>
      <p:pic>
        <p:nvPicPr>
          <p:cNvPr id="12" name="Picture 4" descr="http://2.bp.blogspot.com/-frJ1e-h_eFw/TrYd70COP9I/AAAAAAAAAmw/c7E4V2oXG5o/s1600/ris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1193305"/>
            <a:ext cx="3162300" cy="1679252"/>
          </a:xfrm>
          <a:prstGeom prst="roundRect">
            <a:avLst>
              <a:gd name="adj" fmla="val 5323"/>
            </a:avLst>
          </a:prstGeom>
          <a:noFill/>
          <a:ln>
            <a:solidFill>
              <a:schemeClr val="accent4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5048250" y="3140075"/>
            <a:ext cx="2743200" cy="55403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2pPr marL="0" lvl="1" algn="ctr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None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</a:lstStyle>
          <a:p>
            <a:pPr lvl="1">
              <a:defRPr/>
            </a:pPr>
            <a:r>
              <a:rPr lang="en-US" dirty="0">
                <a:latin typeface="+mn-lt"/>
                <a:cs typeface="+mn-cs"/>
              </a:rPr>
              <a:t>Take risks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1241425"/>
            <a:ext cx="3657600" cy="10144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algn="ctr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None/>
              <a:defRPr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Chance of fail </a:t>
            </a:r>
            <a:b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</a:b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first time</a:t>
            </a:r>
          </a:p>
        </p:txBody>
      </p:sp>
      <p:pic>
        <p:nvPicPr>
          <p:cNvPr id="10" name="Picture 2" descr="http://media.tumblr.com/tumblr_lf594q8Fv61qersu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90435" y="2431245"/>
            <a:ext cx="2495930" cy="1378755"/>
          </a:xfrm>
          <a:prstGeom prst="roundRect">
            <a:avLst>
              <a:gd name="adj" fmla="val 5323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/>
              <a:t>How to Stand Out?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400" y="4751388"/>
            <a:ext cx="4114800" cy="10668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7188" lvl="1" algn="ctr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None/>
              <a:defRPr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Use "Trial and Error" </a:t>
            </a:r>
            <a:b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</a:b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methodology </a:t>
            </a:r>
          </a:p>
        </p:txBody>
      </p:sp>
      <p:pic>
        <p:nvPicPr>
          <p:cNvPr id="32772" name="Picture 4" descr="http://winsonyeung.com/wp-content/uploads/2011/08/683_sourismissionimpossibleblog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4193179"/>
            <a:ext cx="3162300" cy="2182104"/>
          </a:xfrm>
          <a:prstGeom prst="roundRect">
            <a:avLst>
              <a:gd name="adj" fmla="val 5323"/>
            </a:avLst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2.bp.blogspot.com/-frJ1e-h_eFw/TrYd70COP9I/AAAAAAAAAmw/c7E4V2oXG5o/s1600/ris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1193305"/>
            <a:ext cx="3162300" cy="1679252"/>
          </a:xfrm>
          <a:prstGeom prst="roundRect">
            <a:avLst>
              <a:gd name="adj" fmla="val 5323"/>
            </a:avLst>
          </a:prstGeom>
          <a:noFill/>
          <a:ln>
            <a:solidFill>
              <a:schemeClr val="accent4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5048250" y="3140075"/>
            <a:ext cx="2743200" cy="55403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2pPr marL="0" lvl="1" algn="ctr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None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</a:lstStyle>
          <a:p>
            <a:pPr lvl="1">
              <a:defRPr/>
            </a:pPr>
            <a:r>
              <a:rPr lang="en-US" dirty="0">
                <a:latin typeface="+mn-lt"/>
                <a:cs typeface="+mn-cs"/>
              </a:rPr>
              <a:t>Take risks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9600" y="1241425"/>
            <a:ext cx="3657600" cy="10144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algn="ctr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None/>
              <a:defRPr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Chance of fail </a:t>
            </a:r>
            <a:b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</a:b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first time</a:t>
            </a:r>
          </a:p>
        </p:txBody>
      </p:sp>
      <p:pic>
        <p:nvPicPr>
          <p:cNvPr id="18" name="Picture 2" descr="http://media.tumblr.com/tumblr_lf594q8Fv61qersu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90435" y="2431245"/>
            <a:ext cx="2495930" cy="1378755"/>
          </a:xfrm>
          <a:prstGeom prst="roundRect">
            <a:avLst>
              <a:gd name="adj" fmla="val 5323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Structure Your Resume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9000"/>
            <a:ext cx="8686800" cy="57912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There are some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must-have</a:t>
            </a:r>
            <a:r>
              <a:rPr lang="en-US" dirty="0" smtClean="0"/>
              <a:t> sections in your CV</a:t>
            </a:r>
          </a:p>
          <a:p>
            <a:pPr lvl="1" eaLnBrk="1" hangingPunct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Personal information</a:t>
            </a:r>
          </a:p>
          <a:p>
            <a:pPr lvl="1" eaLnBrk="1" hangingPunct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Objective</a:t>
            </a:r>
          </a:p>
          <a:p>
            <a:pPr lvl="1" eaLnBrk="1" hangingPunct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Previous work experience</a:t>
            </a:r>
          </a:p>
          <a:p>
            <a:pPr lvl="1" eaLnBrk="1" hangingPunct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Education</a:t>
            </a:r>
          </a:p>
          <a:p>
            <a:pPr lvl="1" eaLnBrk="1" hangingPunct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Projects developed</a:t>
            </a:r>
          </a:p>
          <a:p>
            <a:pPr lvl="2" eaLnBrk="1" hangingPunct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E.g. at the university, high school or in free time</a:t>
            </a:r>
            <a:endParaRPr lang="en-US" dirty="0"/>
          </a:p>
          <a:p>
            <a:pPr lvl="1" eaLnBrk="1" hangingPunct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/>
              <a:t>Skills and </a:t>
            </a:r>
            <a:r>
              <a:rPr lang="en-US" dirty="0" smtClean="0"/>
              <a:t>abilities</a:t>
            </a:r>
            <a:endParaRPr lang="en-US" dirty="0"/>
          </a:p>
          <a:p>
            <a:pPr lvl="1" eaLnBrk="1" hangingPunct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Other experience</a:t>
            </a:r>
          </a:p>
          <a:p>
            <a:pPr lvl="2" eaLnBrk="1" hangingPunct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E.g. at the university</a:t>
            </a:r>
          </a:p>
        </p:txBody>
      </p:sp>
      <p:pic>
        <p:nvPicPr>
          <p:cNvPr id="5122" name="Picture 2" descr="http://www.webseoanalytics.com/blog/wp-content/uploads/2010/10/link-structure-node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905000"/>
            <a:ext cx="2844800" cy="2133600"/>
          </a:xfrm>
          <a:prstGeom prst="roundRect">
            <a:avLst>
              <a:gd name="adj" fmla="val 71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rot="21217285">
            <a:off x="5461625" y="5349351"/>
            <a:ext cx="2880340" cy="1015663"/>
          </a:xfrm>
          <a:prstGeom prst="rect">
            <a:avLst/>
          </a:prstGeom>
        </p:spPr>
        <p:txBody>
          <a:bodyPr wrap="none">
            <a:spAutoFit/>
            <a:scene3d>
              <a:camera prst="perspectiveHeroicExtremeLeftFacing"/>
              <a:lightRig rig="threePt" dir="t"/>
            </a:scene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Resume</a:t>
            </a:r>
            <a:endParaRPr lang="en-US" sz="6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Personal Information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dirty="0" smtClean="0"/>
              <a:t>Always put it in the top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 smtClean="0"/>
              <a:t>Include the following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smtClean="0"/>
              <a:t>Your name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smtClean="0"/>
              <a:t>A photo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smtClean="0"/>
              <a:t>Your contacts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dirty="0" smtClean="0"/>
              <a:t>Email address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dirty="0" smtClean="0"/>
              <a:t>Telephone number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dirty="0"/>
              <a:t>H</a:t>
            </a:r>
            <a:r>
              <a:rPr lang="en-US" dirty="0" smtClean="0"/>
              <a:t>ome address 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806700"/>
            <a:ext cx="4419600" cy="1841500"/>
          </a:xfrm>
          <a:prstGeom prst="roundRect">
            <a:avLst>
              <a:gd name="adj" fmla="val 6364"/>
            </a:avLst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715000" y="1139865"/>
            <a:ext cx="2331920" cy="1374735"/>
          </a:xfrm>
          <a:prstGeom prst="rect">
            <a:avLst/>
          </a:prstGeom>
        </p:spPr>
        <p:txBody>
          <a:bodyPr wrap="none">
            <a:spAutoFit/>
            <a:scene3d>
              <a:camera prst="perspectiveHeroicExtremeLeftFacing"/>
              <a:lightRig rig="threePt" dir="t"/>
            </a:scene3d>
          </a:bodyPr>
          <a:lstStyle/>
          <a:p>
            <a:pPr algn="ctr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Personal</a:t>
            </a:r>
            <a:br>
              <a:rPr lang="en-US" sz="44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</a:br>
            <a:r>
              <a:rPr lang="en-US" sz="44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Info</a:t>
            </a:r>
            <a:endParaRPr lang="en-US" sz="4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3048000"/>
            <a:ext cx="4495800" cy="914400"/>
          </a:xfrm>
        </p:spPr>
        <p:txBody>
          <a:bodyPr/>
          <a:lstStyle/>
          <a:p>
            <a:pPr algn="ctr">
              <a:defRPr/>
            </a:pPr>
            <a:r>
              <a:rPr sz="5400" smtClean="0"/>
              <a:t>The Photo</a:t>
            </a:r>
            <a:endParaRPr sz="540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2362200" y="1193800"/>
            <a:ext cx="3784600" cy="1066800"/>
          </a:xfrm>
        </p:spPr>
        <p:txBody>
          <a:bodyPr wrap="square">
            <a:spAutoFit/>
          </a:bodyPr>
          <a:lstStyle/>
          <a:p>
            <a:pPr marL="0" indent="0" algn="ctr" eaLnBrk="1" hangingPunct="1">
              <a:buFont typeface="Wingdings 2" pitchFamily="18" charset="2"/>
              <a:buNone/>
              <a:defRPr/>
            </a:pPr>
            <a:r>
              <a:rPr lang="en-US" dirty="0" smtClean="0"/>
              <a:t>Use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professional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photo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85800"/>
            <a:ext cx="2237063" cy="2405062"/>
          </a:xfrm>
          <a:prstGeom prst="roundRect">
            <a:avLst>
              <a:gd name="adj" fmla="val 7778"/>
            </a:avLst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 rot="19290462">
            <a:off x="5757967" y="4900142"/>
            <a:ext cx="2254143" cy="1015663"/>
          </a:xfrm>
          <a:prstGeom prst="rect">
            <a:avLst/>
          </a:prstGeom>
        </p:spPr>
        <p:txBody>
          <a:bodyPr wrap="none">
            <a:spAutoFit/>
            <a:scene3d>
              <a:camera prst="perspectiveHeroicExtremeLeftFacing"/>
              <a:lightRig rig="threePt" dir="t"/>
            </a:scene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Photo</a:t>
            </a:r>
            <a:endParaRPr lang="en-US" sz="6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2590800"/>
            <a:ext cx="7086600" cy="914400"/>
          </a:xfrm>
        </p:spPr>
        <p:txBody>
          <a:bodyPr/>
          <a:lstStyle/>
          <a:p>
            <a:pPr algn="ctr">
              <a:defRPr/>
            </a:pPr>
            <a:r>
              <a:rPr smtClean="0"/>
              <a:t>What Is a Resume?</a:t>
            </a:r>
            <a:endParaRPr/>
          </a:p>
        </p:txBody>
      </p:sp>
      <p:sp>
        <p:nvSpPr>
          <p:cNvPr id="4" name="Rounded Rectangle 3"/>
          <p:cNvSpPr/>
          <p:nvPr/>
        </p:nvSpPr>
        <p:spPr>
          <a:xfrm>
            <a:off x="2600325" y="1217613"/>
            <a:ext cx="3943350" cy="1066800"/>
          </a:xfrm>
          <a:prstGeom prst="roundRect">
            <a:avLst/>
          </a:prstGeom>
        </p:spPr>
        <p:txBody>
          <a:bodyPr/>
          <a:lstStyle/>
          <a:p>
            <a:pPr algn="ctr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Summary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of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skills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b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</a:b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and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experience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5554663" y="3657600"/>
            <a:ext cx="3055937" cy="579438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Not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a biography</a:t>
            </a:r>
          </a:p>
        </p:txBody>
      </p:sp>
      <p:pic>
        <p:nvPicPr>
          <p:cNvPr id="2050" name="Picture 2" descr="http://www.lyncmedia.com/images/experienc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8200" y="1121568"/>
            <a:ext cx="1549888" cy="1162418"/>
          </a:xfrm>
          <a:prstGeom prst="roundRect">
            <a:avLst>
              <a:gd name="adj" fmla="val 5028"/>
            </a:avLst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4.bp.blogspot.com/_-7GoB3yzSYE/TUB-LX7cwzI/AAAAAAAAAkE/1d0Gs4Eg52g/s1600/soft+skill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121568"/>
            <a:ext cx="1549890" cy="1162418"/>
          </a:xfrm>
          <a:prstGeom prst="roundRect">
            <a:avLst>
              <a:gd name="adj" fmla="val 5028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://labho.com/wp-content/uploads/2011/06/Self-Improvemen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12" r="-10555"/>
          <a:stretch/>
        </p:blipFill>
        <p:spPr bwMode="auto">
          <a:xfrm>
            <a:off x="838037" y="3505200"/>
            <a:ext cx="1557671" cy="1162418"/>
          </a:xfrm>
          <a:prstGeom prst="roundRect">
            <a:avLst>
              <a:gd name="adj" fmla="val 5028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2362200" y="1193800"/>
            <a:ext cx="3784600" cy="1066800"/>
          </a:xfrm>
        </p:spPr>
        <p:txBody>
          <a:bodyPr wrap="square">
            <a:spAutoFit/>
          </a:bodyPr>
          <a:lstStyle/>
          <a:p>
            <a:pPr marL="0" indent="0" algn="ctr" eaLnBrk="1" hangingPunct="1">
              <a:buFont typeface="Wingdings 2" pitchFamily="18" charset="2"/>
              <a:buNone/>
              <a:defRPr/>
            </a:pPr>
            <a:r>
              <a:rPr lang="en-US" dirty="0" smtClean="0"/>
              <a:t>Use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professional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photo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3352800" y="4800600"/>
            <a:ext cx="5257800" cy="579438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  <a:defRPr/>
            </a:pPr>
            <a:r>
              <a:rPr lang="en-US" dirty="0" smtClean="0"/>
              <a:t>Don't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Facebook</a:t>
            </a:r>
            <a:r>
              <a:rPr lang="en-US" dirty="0" smtClean="0"/>
              <a:t> photos!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3352800" y="5391150"/>
            <a:ext cx="5257800" cy="55245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  <a:defRPr/>
            </a:pPr>
            <a:r>
              <a:rPr lang="en-US" sz="2800" dirty="0" smtClean="0"/>
              <a:t>Better no </a:t>
            </a:r>
            <a:r>
              <a:rPr lang="en-US" sz="2800" dirty="0"/>
              <a:t>photo at </a:t>
            </a:r>
            <a:r>
              <a:rPr lang="en-US" sz="2800" dirty="0" smtClean="0"/>
              <a:t>all</a:t>
            </a:r>
          </a:p>
        </p:txBody>
      </p:sp>
      <p:pic>
        <p:nvPicPr>
          <p:cNvPr id="7170" name="Picture 2" descr="http://t2.gstatic.com/images?q=tbn:ANd9GcQpSxdCEkaizg3eWYJywaa16zvH-Fdw6LEczSptszYB-99Uryq0RBm1CQp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4691062"/>
            <a:ext cx="2619375" cy="1743076"/>
          </a:xfrm>
          <a:prstGeom prst="roundRect">
            <a:avLst>
              <a:gd name="adj" fmla="val 7778"/>
            </a:avLst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2" y="2371725"/>
            <a:ext cx="1714500" cy="2047875"/>
          </a:xfrm>
          <a:prstGeom prst="roundRect">
            <a:avLst>
              <a:gd name="adj" fmla="val 7778"/>
            </a:avLst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85800"/>
            <a:ext cx="2237063" cy="2405062"/>
          </a:xfrm>
          <a:prstGeom prst="roundRect">
            <a:avLst>
              <a:gd name="adj" fmla="val 7778"/>
            </a:avLst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762000" y="2286000"/>
            <a:ext cx="1905000" cy="220980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838200" y="2286000"/>
            <a:ext cx="1828800" cy="220980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04800" y="4572000"/>
            <a:ext cx="2895600" cy="198120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304800" y="4691063"/>
            <a:ext cx="2895600" cy="1862137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324100" y="3048000"/>
            <a:ext cx="4495800" cy="914400"/>
          </a:xfrm>
          <a:prstGeom prst="rect">
            <a:avLst/>
          </a:prstGeom>
        </p:spPr>
        <p:txBody>
          <a:bodyPr anchor="ctr"/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ctr">
              <a:defRPr/>
            </a:pPr>
            <a:r>
              <a:rPr sz="5400" smtClean="0"/>
              <a:t>The Photo</a:t>
            </a:r>
            <a:endParaRPr sz="5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The Contacts</a:t>
            </a:r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eaLnBrk="1" hangingPunct="1">
              <a:lnSpc>
                <a:spcPts val="3600"/>
              </a:lnSpc>
              <a:defRPr/>
            </a:pPr>
            <a:r>
              <a:rPr lang="en-US" dirty="0" smtClean="0"/>
              <a:t>Use your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personal</a:t>
            </a:r>
            <a:r>
              <a:rPr lang="en-US" dirty="0" smtClean="0"/>
              <a:t> contacts</a:t>
            </a:r>
          </a:p>
          <a:p>
            <a:pPr lvl="1" eaLnBrk="1" hangingPunct="1">
              <a:lnSpc>
                <a:spcPts val="36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Personal</a:t>
            </a:r>
            <a:r>
              <a:rPr lang="en-US" dirty="0" smtClean="0"/>
              <a:t> email,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personal</a:t>
            </a:r>
            <a:r>
              <a:rPr lang="en-US" dirty="0" smtClean="0"/>
              <a:t> telephone!</a:t>
            </a:r>
          </a:p>
          <a:p>
            <a:pPr lvl="1" eaLnBrk="1" hangingPunct="1">
              <a:lnSpc>
                <a:spcPts val="36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Never</a:t>
            </a:r>
            <a:r>
              <a:rPr lang="en-US" dirty="0" smtClean="0"/>
              <a:t> use work contacts</a:t>
            </a:r>
          </a:p>
          <a:p>
            <a:pPr eaLnBrk="1" hangingPunct="1">
              <a:lnSpc>
                <a:spcPts val="3600"/>
              </a:lnSpc>
              <a:defRPr/>
            </a:pPr>
            <a:r>
              <a:rPr lang="en-US" dirty="0" smtClean="0"/>
              <a:t>Be sure to have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good-looking</a:t>
            </a:r>
            <a:r>
              <a:rPr lang="en-US" dirty="0" smtClean="0"/>
              <a:t> email address</a:t>
            </a:r>
          </a:p>
          <a:p>
            <a:pPr lvl="1" eaLnBrk="1" hangingPunct="1">
              <a:lnSpc>
                <a:spcPts val="3600"/>
              </a:lnSpc>
              <a:defRPr/>
            </a:pPr>
            <a:r>
              <a:rPr lang="en-US" dirty="0" smtClean="0"/>
              <a:t>Even if you use it only for job applications</a:t>
            </a:r>
          </a:p>
          <a:p>
            <a:pPr lvl="1" eaLnBrk="1" hangingPunct="1">
              <a:lnSpc>
                <a:spcPts val="3600"/>
              </a:lnSpc>
              <a:defRPr/>
            </a:pPr>
            <a:r>
              <a:rPr lang="en-US" noProof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PeterPetrov@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Peter.Petrov@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Asen_Georgiev@</a:t>
            </a:r>
          </a:p>
          <a:p>
            <a:pPr lvl="1" eaLnBrk="1" hangingPunct="1">
              <a:lnSpc>
                <a:spcPts val="3600"/>
              </a:lnSpc>
              <a:defRPr/>
            </a:pPr>
            <a:r>
              <a:rPr lang="en-US" dirty="0" smtClean="0"/>
              <a:t>Not emails like:</a:t>
            </a:r>
          </a:p>
          <a:p>
            <a:pPr lvl="2" eaLnBrk="1" hangingPunct="1">
              <a:lnSpc>
                <a:spcPts val="3600"/>
              </a:lnSpc>
              <a:defRPr/>
            </a:pPr>
            <a:r>
              <a:rPr lang="en-US" noProof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DestructorMachine@</a:t>
            </a:r>
            <a:r>
              <a:rPr lang="en-US" noProof="1" smtClean="0"/>
              <a:t>,</a:t>
            </a:r>
            <a:br>
              <a:rPr lang="en-US" noProof="1" smtClean="0"/>
            </a:br>
            <a:r>
              <a:rPr lang="en-US" noProof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Svalyacha92@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P373rP37r0v@</a:t>
            </a:r>
            <a:endParaRPr lang="en-US" noProof="1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8372" name="Picture 2" descr="email, envelope, mail, newsletter, ope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143000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 descr="address, email, fax, phone, websit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572000"/>
            <a:ext cx="1676400" cy="1676400"/>
          </a:xfrm>
          <a:prstGeom prst="rect">
            <a:avLst/>
          </a:prstGeom>
          <a:noFill/>
          <a:effectLst>
            <a:glow rad="38100">
              <a:schemeClr val="bg1">
                <a:lumMod val="85000"/>
                <a:lumOff val="15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Objective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638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The objective should be after the personal information</a:t>
            </a:r>
          </a:p>
          <a:p>
            <a:pPr lvl="1" eaLnBrk="1" hangingPunct="1">
              <a:defRPr/>
            </a:pPr>
            <a:r>
              <a:rPr lang="en-US" dirty="0" smtClean="0"/>
              <a:t>What you are applying for?</a:t>
            </a:r>
          </a:p>
          <a:p>
            <a:pPr lvl="1" eaLnBrk="1" hangingPunct="1">
              <a:defRPr/>
            </a:pPr>
            <a:r>
              <a:rPr lang="en-US" dirty="0" smtClean="0"/>
              <a:t>Be descriptive, but be brief</a:t>
            </a:r>
          </a:p>
          <a:p>
            <a:pPr lvl="1" eaLnBrk="1" hangingPunct="1">
              <a:defRPr/>
            </a:pPr>
            <a:r>
              <a:rPr lang="en-US" dirty="0" smtClean="0"/>
              <a:t>Don't be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over</a:t>
            </a:r>
            <a:r>
              <a:rPr lang="en-US" dirty="0" smtClean="0"/>
              <a:t>descriptive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0600" y="4559300"/>
            <a:ext cx="7010400" cy="1460500"/>
          </a:xfrm>
          <a:prstGeom prst="roundRect">
            <a:avLst>
              <a:gd name="adj" fmla="val 91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 rot="20741558">
            <a:off x="5698195" y="3124273"/>
            <a:ext cx="2791149" cy="830997"/>
          </a:xfrm>
          <a:prstGeom prst="rect">
            <a:avLst/>
          </a:prstGeom>
        </p:spPr>
        <p:txBody>
          <a:bodyPr wrap="none">
            <a:spAutoFit/>
            <a:scene3d>
              <a:camera prst="perspectiveHeroicExtremeLeftFacing"/>
              <a:lightRig rig="threePt" dir="t"/>
            </a:scene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Objective</a:t>
            </a:r>
            <a:endParaRPr lang="en-US" sz="5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eaLnBrk="1" hangingPunct="1">
              <a:lnSpc>
                <a:spcPct val="100000"/>
              </a:lnSpc>
              <a:defRPr/>
            </a:pPr>
            <a:r>
              <a:rPr lang="en-US" sz="4000" kern="1200" dirty="0">
                <a:ln w="500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Previous </a:t>
            </a:r>
            <a:r>
              <a:rPr lang="en-US" sz="4000" kern="1200" dirty="0" smtClean="0">
                <a:ln w="500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Work Experience</a:t>
            </a:r>
            <a:endParaRPr lang="en-US" sz="4000" kern="1200" dirty="0">
              <a:ln w="500"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dirty="0" smtClean="0"/>
              <a:t>Write your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previous work experience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dirty="0" smtClean="0"/>
              <a:t>Best to order them by date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dirty="0" smtClean="0"/>
              <a:t>Explain your duties at this position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dirty="0" smtClean="0"/>
              <a:t>Don't  be overdescriptive about your managers</a:t>
            </a:r>
          </a:p>
          <a:p>
            <a:pPr lvl="2" eaLnBrk="1" hangingPunct="1">
              <a:lnSpc>
                <a:spcPct val="120000"/>
              </a:lnSpc>
              <a:defRPr/>
            </a:pPr>
            <a:r>
              <a:rPr lang="en-US" dirty="0" smtClean="0"/>
              <a:t>Better not to include full names and contacts</a:t>
            </a:r>
          </a:p>
        </p:txBody>
      </p:sp>
      <p:pic>
        <p:nvPicPr>
          <p:cNvPr id="60420" name="Picture 2" descr="http://www.mark-griffin.net/wp-content/uploads/2010/02/Work-experience_clip_image002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829175"/>
            <a:ext cx="22098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20877024">
            <a:off x="2322306" y="5199977"/>
            <a:ext cx="3183885" cy="830997"/>
          </a:xfrm>
          <a:prstGeom prst="rect">
            <a:avLst/>
          </a:prstGeom>
        </p:spPr>
        <p:txBody>
          <a:bodyPr wrap="none">
            <a:spAutoFit/>
            <a:scene3d>
              <a:camera prst="perspectiveHeroicExtremeLeftFacing"/>
              <a:lightRig rig="threePt" dir="t"/>
            </a:scene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Experience</a:t>
            </a:r>
            <a:endParaRPr lang="en-US" sz="5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/>
              <a:t>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Write down all the schools you have gone to</a:t>
            </a:r>
          </a:p>
          <a:p>
            <a:pPr lvl="1" eaLnBrk="1" hangingPunct="1">
              <a:defRPr/>
            </a:pPr>
            <a:r>
              <a:rPr lang="en-US" dirty="0" smtClean="0"/>
              <a:t>University</a:t>
            </a:r>
          </a:p>
          <a:p>
            <a:pPr lvl="1" eaLnBrk="1" hangingPunct="1">
              <a:defRPr/>
            </a:pPr>
            <a:r>
              <a:rPr lang="en-US" dirty="0" smtClean="0"/>
              <a:t>High school</a:t>
            </a:r>
          </a:p>
          <a:p>
            <a:pPr eaLnBrk="1" hangingPunct="1">
              <a:defRPr/>
            </a:pPr>
            <a:r>
              <a:rPr lang="en-US" dirty="0" smtClean="0"/>
              <a:t>It is always better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highlight courses </a:t>
            </a:r>
            <a:r>
              <a:rPr lang="en-US" dirty="0" smtClean="0"/>
              <a:t>you visited and are relevant to the job offer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 smtClean="0"/>
              <a:t>Add relevant informal</a:t>
            </a:r>
            <a:br>
              <a:rPr lang="en-US" dirty="0" smtClean="0"/>
            </a:br>
            <a:r>
              <a:rPr lang="en-US" dirty="0" smtClean="0"/>
              <a:t>education</a:t>
            </a:r>
          </a:p>
          <a:p>
            <a:pPr lvl="1" eaLnBrk="1" hangingPunct="1">
              <a:defRPr/>
            </a:pPr>
            <a:r>
              <a:rPr lang="en-US" dirty="0" smtClean="0"/>
              <a:t>E.g. @ Telerik Academy</a:t>
            </a:r>
          </a:p>
        </p:txBody>
      </p:sp>
      <p:pic>
        <p:nvPicPr>
          <p:cNvPr id="61444" name="Picture 2" descr="http://www.immortalhumans.com/wp-content/uploads/education-and-blood-press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138" y="4397375"/>
            <a:ext cx="2735262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21217285">
            <a:off x="5756049" y="1948797"/>
            <a:ext cx="2480166" cy="707886"/>
          </a:xfrm>
          <a:prstGeom prst="rect">
            <a:avLst/>
          </a:prstGeom>
        </p:spPr>
        <p:txBody>
          <a:bodyPr wrap="none">
            <a:spAutoFit/>
            <a:scene3d>
              <a:camera prst="perspectiveHeroicExtremeLeftFacing"/>
              <a:lightRig rig="threePt" dir="t"/>
            </a:scene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Education</a:t>
            </a:r>
            <a:endParaRPr lang="en-US" sz="4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/>
              <a:t>Projects </a:t>
            </a:r>
            <a:r>
              <a:rPr smtClean="0"/>
              <a:t>Developed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best way to show expertise is to show something real</a:t>
            </a:r>
          </a:p>
          <a:p>
            <a:pPr lvl="1" eaLnBrk="1" hangingPunct="1">
              <a:defRPr/>
            </a:pPr>
            <a:r>
              <a:rPr lang="en-US" dirty="0" smtClean="0"/>
              <a:t>Like projects you have developed</a:t>
            </a:r>
          </a:p>
          <a:p>
            <a:pPr eaLnBrk="1" hangingPunct="1">
              <a:defRPr/>
            </a:pPr>
            <a:r>
              <a:rPr lang="en-US" dirty="0" smtClean="0"/>
              <a:t>This gives a better impression than just plain words like "I am good at…"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No projects?</a:t>
            </a:r>
          </a:p>
          <a:p>
            <a:pPr lvl="1" eaLnBrk="1" hangingPunct="1">
              <a:defRPr/>
            </a:pPr>
            <a:r>
              <a:rPr lang="en-US" dirty="0" smtClean="0"/>
              <a:t>Why not start a project,</a:t>
            </a:r>
            <a:br>
              <a:rPr lang="en-US" dirty="0" smtClean="0"/>
            </a:br>
            <a:r>
              <a:rPr lang="en-US" dirty="0" smtClean="0"/>
              <a:t>to gain experience?</a:t>
            </a:r>
          </a:p>
        </p:txBody>
      </p:sp>
      <p:pic>
        <p:nvPicPr>
          <p:cNvPr id="62468" name="Picture 2" descr="http://blog.web-translations.com/wp-content/uploads_webtrans/2011/08/project_manage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213225"/>
            <a:ext cx="309880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312317" y="3588603"/>
            <a:ext cx="2222083" cy="769441"/>
          </a:xfrm>
          <a:prstGeom prst="rect">
            <a:avLst/>
          </a:prstGeom>
        </p:spPr>
        <p:txBody>
          <a:bodyPr wrap="none">
            <a:spAutoFit/>
            <a:scene3d>
              <a:camera prst="perspectiveHeroicExtremeLeftFacing"/>
              <a:lightRig rig="threePt" dir="t"/>
            </a:scene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Projects</a:t>
            </a:r>
            <a:endParaRPr lang="en-US" sz="4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Skills and Abilities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Write down all your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skills and abilities</a:t>
            </a:r>
          </a:p>
          <a:p>
            <a:pPr lvl="1" eaLnBrk="1" hangingPunct="1">
              <a:defRPr/>
            </a:pPr>
            <a:r>
              <a:rPr lang="en-US" dirty="0" smtClean="0"/>
              <a:t>All of them are important</a:t>
            </a:r>
          </a:p>
          <a:p>
            <a:pPr lvl="1" eaLnBrk="1" hangingPunct="1">
              <a:defRPr/>
            </a:pPr>
            <a:r>
              <a:rPr lang="en-US" dirty="0" smtClean="0"/>
              <a:t>But some are more important than others</a:t>
            </a:r>
          </a:p>
          <a:p>
            <a:pPr lvl="1" eaLnBrk="1" hangingPunct="1">
              <a:defRPr/>
            </a:pPr>
            <a:r>
              <a:rPr lang="en-US" dirty="0" smtClean="0"/>
              <a:t>Highlight the skills that are most </a:t>
            </a:r>
            <a:r>
              <a:rPr lang="en-US" smtClean="0"/>
              <a:t>relevant to</a:t>
            </a:r>
            <a:br>
              <a:rPr lang="en-US" smtClean="0"/>
            </a:br>
            <a:r>
              <a:rPr lang="en-US" smtClean="0"/>
              <a:t>the </a:t>
            </a:r>
            <a:r>
              <a:rPr lang="en-US" dirty="0" smtClean="0"/>
              <a:t>current job description</a:t>
            </a:r>
          </a:p>
          <a:p>
            <a:pPr lvl="1" eaLnBrk="1" hangingPunct="1">
              <a:defRPr/>
            </a:pPr>
            <a:r>
              <a:rPr lang="en-US" dirty="0" smtClean="0"/>
              <a:t>Just mention the others</a:t>
            </a:r>
          </a:p>
        </p:txBody>
      </p:sp>
      <p:pic>
        <p:nvPicPr>
          <p:cNvPr id="7170" name="Picture 2" descr="http://www.r-e-m.co.uk/logo/companion/twp/intro_images/thinking_skills_l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657" y="4343400"/>
            <a:ext cx="3406093" cy="2152651"/>
          </a:xfrm>
          <a:prstGeom prst="roundRect">
            <a:avLst>
              <a:gd name="adj" fmla="val 13127"/>
            </a:avLst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90866" y="5135422"/>
            <a:ext cx="1968809" cy="1015663"/>
          </a:xfrm>
          <a:prstGeom prst="rect">
            <a:avLst/>
          </a:prstGeom>
        </p:spPr>
        <p:txBody>
          <a:bodyPr wrap="none">
            <a:spAutoFit/>
            <a:scene3d>
              <a:camera prst="perspectiveHeroicExtremeLeftFacing"/>
              <a:lightRig rig="threePt" dir="t"/>
            </a:scene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Skills</a:t>
            </a:r>
            <a:endParaRPr lang="en-US" sz="6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lnSpc>
                <a:spcPts val="4000"/>
              </a:lnSpc>
              <a:defRPr/>
            </a:pPr>
            <a:r>
              <a:rPr lang="en-US" sz="4000" kern="1200" dirty="0">
                <a:ln w="500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Other </a:t>
            </a:r>
            <a:r>
              <a:rPr lang="en-US" sz="4000" kern="1200" dirty="0" smtClean="0">
                <a:ln w="500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Experience</a:t>
            </a:r>
            <a:endParaRPr lang="en-US" sz="4000" kern="1200" dirty="0">
              <a:ln w="500"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If you have any other experience that is relevant to the job offer – show it!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/>
          </a:p>
        </p:txBody>
      </p:sp>
      <p:pic>
        <p:nvPicPr>
          <p:cNvPr id="6146" name="Picture 2" descr="http://images.mylot.com/userImages/images/postphotos/249385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81884"/>
            <a:ext cx="4572000" cy="3223260"/>
          </a:xfrm>
          <a:prstGeom prst="round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 rot="2178281">
            <a:off x="241780" y="3717303"/>
            <a:ext cx="3183885" cy="830997"/>
          </a:xfrm>
          <a:prstGeom prst="rect">
            <a:avLst/>
          </a:prstGeom>
        </p:spPr>
        <p:txBody>
          <a:bodyPr wrap="none">
            <a:spAutoFit/>
            <a:scene3d>
              <a:camera prst="perspectiveHeroicExtremeLeftFacing"/>
              <a:lightRig rig="threePt" dir="t"/>
            </a:scene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Experience</a:t>
            </a:r>
            <a:endParaRPr lang="en-US" sz="5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Homework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lvl="1" indent="-355600" eaLnBrk="1" hangingPunct="1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  <a:defRPr/>
            </a:pPr>
            <a:r>
              <a:rPr lang="en-US" dirty="0" smtClean="0"/>
              <a:t>Following our guidelines write your resume</a:t>
            </a:r>
          </a:p>
          <a:p>
            <a:pPr marL="533400" lvl="2" indent="-241300" eaLnBrk="1" hangingPunct="1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dirty="0" smtClean="0"/>
              <a:t>Target it to your preferred job position and employer</a:t>
            </a:r>
          </a:p>
          <a:p>
            <a:pPr marL="533400" lvl="2" indent="-241300" eaLnBrk="1" hangingPunct="1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dirty="0" smtClean="0"/>
              <a:t>If you don't have work experience think how you could change this</a:t>
            </a:r>
          </a:p>
          <a:p>
            <a:pPr marL="533400" lvl="2" indent="-241300" eaLnBrk="1" hangingPunct="1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dirty="0" smtClean="0"/>
              <a:t>If you don't have any projects, start a project (e.g. open-source in </a:t>
            </a:r>
            <a:r>
              <a:rPr lang="en-US" dirty="0" err="1" smtClean="0"/>
              <a:t>GitHub</a:t>
            </a:r>
            <a:r>
              <a:rPr lang="en-US" dirty="0" smtClean="0"/>
              <a:t> or Google Code)</a:t>
            </a:r>
          </a:p>
          <a:p>
            <a:pPr marL="798512" lvl="3" indent="-241300" eaLnBrk="1" hangingPunct="1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dirty="0" smtClean="0"/>
              <a:t>E.g. create your own web site</a:t>
            </a:r>
          </a:p>
          <a:p>
            <a:pPr marL="533400" lvl="2" indent="-241300" eaLnBrk="1" hangingPunct="1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dirty="0" smtClean="0"/>
              <a:t>Find people who can write endorsements for you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FF026A-FE7F-4FB4-AC74-0DD2BDFFF3D6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n-US" altLang="en-US" smtClean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Summary of  Your Resume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9000"/>
            <a:ext cx="8686800" cy="57912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There are some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must-have</a:t>
            </a:r>
            <a:r>
              <a:rPr lang="en-US" dirty="0" smtClean="0"/>
              <a:t> sections in your CV</a:t>
            </a:r>
          </a:p>
          <a:p>
            <a:pPr lvl="1" eaLnBrk="1" hangingPunct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Personal information</a:t>
            </a:r>
          </a:p>
          <a:p>
            <a:pPr lvl="1" eaLnBrk="1" hangingPunct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Objective</a:t>
            </a:r>
          </a:p>
          <a:p>
            <a:pPr lvl="1" eaLnBrk="1" hangingPunct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Previous work experience</a:t>
            </a:r>
          </a:p>
          <a:p>
            <a:pPr lvl="1" eaLnBrk="1" hangingPunct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Education</a:t>
            </a:r>
          </a:p>
          <a:p>
            <a:pPr lvl="1" eaLnBrk="1" hangingPunct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Projects developed</a:t>
            </a:r>
          </a:p>
          <a:p>
            <a:pPr lvl="2" eaLnBrk="1" hangingPunct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E.g. at the university, high school or in free time</a:t>
            </a:r>
            <a:endParaRPr lang="en-US" dirty="0"/>
          </a:p>
          <a:p>
            <a:pPr lvl="1" eaLnBrk="1" hangingPunct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/>
              <a:t>Skills and </a:t>
            </a:r>
            <a:r>
              <a:rPr lang="en-US" dirty="0" smtClean="0"/>
              <a:t>abilities</a:t>
            </a:r>
            <a:endParaRPr lang="en-US" dirty="0"/>
          </a:p>
          <a:p>
            <a:pPr lvl="1" eaLnBrk="1" hangingPunct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Other experience</a:t>
            </a:r>
          </a:p>
          <a:p>
            <a:pPr lvl="2" eaLnBrk="1" hangingPunct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E.g. at the university</a:t>
            </a:r>
          </a:p>
        </p:txBody>
      </p:sp>
      <p:pic>
        <p:nvPicPr>
          <p:cNvPr id="5122" name="Picture 2" descr="http://www.webseoanalytics.com/blog/wp-content/uploads/2010/10/link-structure-node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905000"/>
            <a:ext cx="2844800" cy="2133600"/>
          </a:xfrm>
          <a:prstGeom prst="roundRect">
            <a:avLst>
              <a:gd name="adj" fmla="val 71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rot="21217285">
            <a:off x="5461625" y="5349351"/>
            <a:ext cx="2880340" cy="1015663"/>
          </a:xfrm>
          <a:prstGeom prst="rect">
            <a:avLst/>
          </a:prstGeom>
        </p:spPr>
        <p:txBody>
          <a:bodyPr wrap="none">
            <a:spAutoFit/>
            <a:scene3d>
              <a:camera prst="perspectiveHeroicExtremeLeftFacing"/>
              <a:lightRig rig="threePt" dir="t"/>
            </a:scene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Resume</a:t>
            </a:r>
            <a:endParaRPr lang="en-US" sz="6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2590800"/>
            <a:ext cx="7086600" cy="914400"/>
          </a:xfrm>
        </p:spPr>
        <p:txBody>
          <a:bodyPr/>
          <a:lstStyle/>
          <a:p>
            <a:pPr algn="ctr">
              <a:defRPr/>
            </a:pPr>
            <a:r>
              <a:rPr smtClean="0"/>
              <a:t>What Is a Resume?</a:t>
            </a:r>
            <a:endParaRPr/>
          </a:p>
        </p:txBody>
      </p:sp>
      <p:sp>
        <p:nvSpPr>
          <p:cNvPr id="4" name="Rounded Rectangle 3"/>
          <p:cNvSpPr/>
          <p:nvPr/>
        </p:nvSpPr>
        <p:spPr>
          <a:xfrm>
            <a:off x="2600325" y="1217613"/>
            <a:ext cx="3943350" cy="1066800"/>
          </a:xfrm>
          <a:prstGeom prst="roundRect">
            <a:avLst/>
          </a:prstGeom>
        </p:spPr>
        <p:txBody>
          <a:bodyPr/>
          <a:lstStyle/>
          <a:p>
            <a:pPr algn="ctr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Summary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of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skills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b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</a:b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and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experience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5105400"/>
            <a:ext cx="6099175" cy="579438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Highlights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accomplishments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5554663" y="3657600"/>
            <a:ext cx="3055937" cy="579438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Not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a biography</a:t>
            </a:r>
          </a:p>
        </p:txBody>
      </p:sp>
      <p:pic>
        <p:nvPicPr>
          <p:cNvPr id="2050" name="Picture 2" descr="http://www.lyncmedia.com/images/experienc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8200" y="1121568"/>
            <a:ext cx="1549888" cy="1162418"/>
          </a:xfrm>
          <a:prstGeom prst="roundRect">
            <a:avLst>
              <a:gd name="adj" fmla="val 5028"/>
            </a:avLst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4.bp.blogspot.com/_-7GoB3yzSYE/TUB-LX7cwzI/AAAAAAAAAkE/1d0Gs4Eg52g/s1600/soft+skill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121568"/>
            <a:ext cx="1549890" cy="1162418"/>
          </a:xfrm>
          <a:prstGeom prst="roundRect">
            <a:avLst>
              <a:gd name="adj" fmla="val 5028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://labho.com/wp-content/uploads/2011/06/Self-Improvemen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12" r="-10555"/>
          <a:stretch/>
        </p:blipFill>
        <p:spPr bwMode="auto">
          <a:xfrm>
            <a:off x="838037" y="3505200"/>
            <a:ext cx="1557671" cy="1162418"/>
          </a:xfrm>
          <a:prstGeom prst="roundRect">
            <a:avLst>
              <a:gd name="adj" fmla="val 5028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</p:pic>
      <p:pic>
        <p:nvPicPr>
          <p:cNvPr id="2057" name="Picture 9" descr="http://www.coe.int/t/dg3/romatravellers/Source/imgs/highlight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81801" y="4799683"/>
            <a:ext cx="1549890" cy="1162418"/>
          </a:xfrm>
          <a:prstGeom prst="roundRect">
            <a:avLst>
              <a:gd name="adj" fmla="val 5028"/>
            </a:avLst>
          </a:prstGeom>
          <a:solidFill>
            <a:srgbClr val="FFFFFF"/>
          </a:solidFill>
          <a:ln>
            <a:solidFill>
              <a:schemeClr val="bg1"/>
            </a:solidFill>
          </a:ln>
          <a:ex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Writing a Resume</a:t>
            </a:r>
            <a:endParaRPr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7838" y="2930525"/>
            <a:ext cx="5643562" cy="1219200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5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cs typeface="+mn-cs"/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  <a:cs typeface="+mn-cs"/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cs typeface="+mn-cs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cs typeface="+mn-cs"/>
              </a:rPr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latin typeface="+mn-lt"/>
                <a:cs typeface="+mn-cs"/>
              </a:rPr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cs typeface="+mn-cs"/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lt"/>
                <a:cs typeface="+mn-cs"/>
              </a:rPr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cs typeface="+mn-cs"/>
              </a:rP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cs typeface="+mn-cs"/>
              </a:rPr>
              <a:t>?</a:t>
            </a: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cs typeface="+mn-cs"/>
              </a:rPr>
              <a:t>?</a:t>
            </a: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cs typeface="+mn-cs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applaudrecruitment.co.uk/img/ho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1219200"/>
            <a:ext cx="4295775" cy="2876551"/>
          </a:xfrm>
          <a:prstGeom prst="roundRect">
            <a:avLst>
              <a:gd name="adj" fmla="val 430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85800" y="4524375"/>
            <a:ext cx="7772400" cy="13239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19088" indent="-319088" algn="ctr" eaLnBrk="0" hangingPunct="0">
              <a:spcBef>
                <a:spcPct val="2000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8000" b="1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Why We Need of a Resume?</a:t>
            </a:r>
            <a:endParaRPr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95800" y="2286000"/>
            <a:ext cx="3200400" cy="579438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  <a:defRPr/>
            </a:pPr>
            <a:r>
              <a:rPr lang="en-US" dirty="0" smtClean="0"/>
              <a:t>Show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experience</a:t>
            </a:r>
          </a:p>
        </p:txBody>
      </p:sp>
      <p:pic>
        <p:nvPicPr>
          <p:cNvPr id="33796" name="Picture 4" descr="http://www.ianbrodie.com/images/expertise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92182"/>
            <a:ext cx="1408461" cy="1457801"/>
          </a:xfrm>
          <a:prstGeom prst="roundRect">
            <a:avLst>
              <a:gd name="adj" fmla="val 6529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Why We Need of a Resume?</a:t>
            </a:r>
            <a:endParaRPr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" y="4038600"/>
            <a:ext cx="4267200" cy="106680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Reflects</a:t>
            </a:r>
            <a:r>
              <a:rPr lang="en-US" dirty="0" smtClean="0"/>
              <a:t> more than 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paid</a:t>
            </a:r>
            <a:r>
              <a:rPr lang="en-US" dirty="0" smtClean="0"/>
              <a:t> work experience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95800" y="2286000"/>
            <a:ext cx="3200400" cy="579438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  <a:defRPr/>
            </a:pPr>
            <a:r>
              <a:rPr lang="en-US" dirty="0" smtClean="0"/>
              <a:t>Show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experience</a:t>
            </a:r>
          </a:p>
        </p:txBody>
      </p:sp>
      <p:pic>
        <p:nvPicPr>
          <p:cNvPr id="33796" name="Picture 4" descr="http://www.ianbrodie.com/images/expertise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92182"/>
            <a:ext cx="1408461" cy="1457801"/>
          </a:xfrm>
          <a:prstGeom prst="roundRect">
            <a:avLst>
              <a:gd name="adj" fmla="val 6529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8" name="Picture 6" descr="http://kaleidoscope.cultural-china.com/chinaWH/upload/upfiles/2009-11/04/salt_more_than_just_condiment1a3966083b121cad2e0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805" y="3581400"/>
            <a:ext cx="1699580" cy="1272878"/>
          </a:xfrm>
          <a:prstGeom prst="roundRect">
            <a:avLst>
              <a:gd name="adj" fmla="val 6529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/>
              <a:t>Why We Need of a Resume?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" y="4038600"/>
            <a:ext cx="4267200" cy="106680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Reflects</a:t>
            </a:r>
            <a:r>
              <a:rPr lang="en-US" dirty="0" smtClean="0"/>
              <a:t> more than 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paid</a:t>
            </a:r>
            <a:r>
              <a:rPr lang="en-US" dirty="0" smtClean="0"/>
              <a:t> work experience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5334000"/>
            <a:ext cx="3581400" cy="106680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  <a:defRPr/>
            </a:pPr>
            <a:r>
              <a:rPr lang="en-US" dirty="0" smtClean="0"/>
              <a:t>Why we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better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than the rest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95800" y="2286000"/>
            <a:ext cx="3200400" cy="579438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  <a:defRPr/>
            </a:pPr>
            <a:r>
              <a:rPr lang="en-US" dirty="0" smtClean="0"/>
              <a:t>Show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experience</a:t>
            </a:r>
          </a:p>
        </p:txBody>
      </p:sp>
      <p:pic>
        <p:nvPicPr>
          <p:cNvPr id="33796" name="Picture 4" descr="http://www.ianbrodie.com/images/expertise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92182"/>
            <a:ext cx="1408461" cy="1457801"/>
          </a:xfrm>
          <a:prstGeom prst="roundRect">
            <a:avLst>
              <a:gd name="adj" fmla="val 6529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8" name="Picture 6" descr="http://kaleidoscope.cultural-china.com/chinaWH/upload/upfiles/2009-11/04/salt_more_than_just_condiment1a3966083b121cad2e0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805" y="3581400"/>
            <a:ext cx="1699580" cy="1272878"/>
          </a:xfrm>
          <a:prstGeom prst="roundRect">
            <a:avLst>
              <a:gd name="adj" fmla="val 6529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00" name="Picture 8" descr="http://translation-blog.trustedtranslations.com/wp-content/uploads/stand-out-from-crowd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767" y="5105559"/>
            <a:ext cx="1629618" cy="1503222"/>
          </a:xfrm>
          <a:prstGeom prst="roundRect">
            <a:avLst>
              <a:gd name="adj" fmla="val 6529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Telerik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Theme</Template>
  <TotalTime>1096</TotalTime>
  <Words>1443</Words>
  <Application>Microsoft Office PowerPoint</Application>
  <PresentationFormat>On-screen Show (4:3)</PresentationFormat>
  <Paragraphs>342</Paragraphs>
  <Slides>61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Telerik Theme</vt:lpstr>
      <vt:lpstr>Writing a Resume</vt:lpstr>
      <vt:lpstr>Table of Contents</vt:lpstr>
      <vt:lpstr>PowerPoint Presentation</vt:lpstr>
      <vt:lpstr>What Is a Resume?</vt:lpstr>
      <vt:lpstr>What Is a Resume?</vt:lpstr>
      <vt:lpstr>What Is a Resume?</vt:lpstr>
      <vt:lpstr>Why We Need of a Resume?</vt:lpstr>
      <vt:lpstr>Why We Need of a Resume?</vt:lpstr>
      <vt:lpstr>Why We Need of a Resume?</vt:lpstr>
      <vt:lpstr>Why We Need of a Resume?</vt:lpstr>
      <vt:lpstr>Why We Need a Good Resume?</vt:lpstr>
      <vt:lpstr>Why We Need a Good Resume?</vt:lpstr>
      <vt:lpstr>Why We Need a Good Resume?</vt:lpstr>
      <vt:lpstr>Recruiters</vt:lpstr>
      <vt:lpstr>Recruiters:</vt:lpstr>
      <vt:lpstr>Recruiters:</vt:lpstr>
      <vt:lpstr>PowerPoint Presentation</vt:lpstr>
      <vt:lpstr>PowerPoint Presentation</vt:lpstr>
      <vt:lpstr>The Goal</vt:lpstr>
      <vt:lpstr>PowerPoint Presentation</vt:lpstr>
      <vt:lpstr>PowerPoint Presentation</vt:lpstr>
      <vt:lpstr>PowerPoint Presentation</vt:lpstr>
      <vt:lpstr>PowerPoint Presentation</vt:lpstr>
      <vt:lpstr>OK. But how to do all this?</vt:lpstr>
      <vt:lpstr>OK. But how to do all this?</vt:lpstr>
      <vt:lpstr>The Success Strategy?</vt:lpstr>
      <vt:lpstr>The Success Strategy?</vt:lpstr>
      <vt:lpstr>The Success Strategy?</vt:lpstr>
      <vt:lpstr>The Success Strategy?</vt:lpstr>
      <vt:lpstr>The Success Strategy?</vt:lpstr>
      <vt:lpstr>The Success Strategy?</vt:lpstr>
      <vt:lpstr>The Success Strategy?</vt:lpstr>
      <vt:lpstr>Be Unique</vt:lpstr>
      <vt:lpstr>Be Unique</vt:lpstr>
      <vt:lpstr>Be Unique</vt:lpstr>
      <vt:lpstr>Be Unique</vt:lpstr>
      <vt:lpstr>What You Want Next?</vt:lpstr>
      <vt:lpstr>What You Want Next?</vt:lpstr>
      <vt:lpstr>What You Want Next?</vt:lpstr>
      <vt:lpstr>The Point of The Resume</vt:lpstr>
      <vt:lpstr>What the Employer Wants?</vt:lpstr>
      <vt:lpstr>Good Presentation</vt:lpstr>
      <vt:lpstr>How to Stand Out?</vt:lpstr>
      <vt:lpstr>How to Stand Out?</vt:lpstr>
      <vt:lpstr>How to Stand Out?</vt:lpstr>
      <vt:lpstr>How to Stand Out?</vt:lpstr>
      <vt:lpstr>Structure Your Resume</vt:lpstr>
      <vt:lpstr>Personal Information</vt:lpstr>
      <vt:lpstr>The Photo</vt:lpstr>
      <vt:lpstr>PowerPoint Presentation</vt:lpstr>
      <vt:lpstr>The Contacts</vt:lpstr>
      <vt:lpstr>Objective</vt:lpstr>
      <vt:lpstr>Previous Work Experience</vt:lpstr>
      <vt:lpstr>Education</vt:lpstr>
      <vt:lpstr>Projects Developed</vt:lpstr>
      <vt:lpstr>Skills and Abilities</vt:lpstr>
      <vt:lpstr>Other Experience</vt:lpstr>
      <vt:lpstr>Homework</vt:lpstr>
      <vt:lpstr>Summary of  Your Resume</vt:lpstr>
      <vt:lpstr>Writing a Resume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a Resume (CV)?</dc:title>
  <dc:subject>Writing a CV: Good Practices and Strategies, Examples</dc:subject>
  <dc:creator>Doncho Minkov</dc:creator>
  <cp:keywords>CV; resume; writing CV; writng resume; job application</cp:keywords>
  <dc:description>http://academy.telerik.com</dc:description>
  <cp:lastModifiedBy>Tom Wrappe (C)</cp:lastModifiedBy>
  <cp:revision>987</cp:revision>
  <dcterms:created xsi:type="dcterms:W3CDTF">2011-04-21T13:26:47Z</dcterms:created>
  <dcterms:modified xsi:type="dcterms:W3CDTF">2019-10-22T15:14:30Z</dcterms:modified>
  <cp:category>job;job application;CV</cp:category>
</cp:coreProperties>
</file>