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5" r:id="rId3"/>
    <p:sldId id="260" r:id="rId4"/>
    <p:sldId id="267" r:id="rId5"/>
    <p:sldId id="268" r:id="rId6"/>
    <p:sldId id="274" r:id="rId7"/>
    <p:sldId id="266" r:id="rId8"/>
    <p:sldId id="259" r:id="rId9"/>
    <p:sldId id="280" r:id="rId10"/>
    <p:sldId id="261" r:id="rId11"/>
    <p:sldId id="279" r:id="rId12"/>
    <p:sldId id="262" r:id="rId13"/>
    <p:sldId id="278" r:id="rId14"/>
    <p:sldId id="257" r:id="rId15"/>
    <p:sldId id="277" r:id="rId16"/>
    <p:sldId id="258" r:id="rId17"/>
    <p:sldId id="276" r:id="rId18"/>
    <p:sldId id="263" r:id="rId19"/>
    <p:sldId id="264" r:id="rId20"/>
  </p:sldIdLst>
  <p:sldSz cx="14630400" cy="8229600"/>
  <p:notesSz cx="8229600" cy="146304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Gelasio" panose="020B0604020202020204" charset="0"/>
      <p:regular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Lato Medium" panose="020F0502020204030203" pitchFamily="34" charset="0"/>
      <p:regular r:id="rId31"/>
      <p: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8045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16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42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37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18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66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03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43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5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6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22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F7A48DF-6B18-499B-B9B1-C924F293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691" y="0"/>
            <a:ext cx="7315199" cy="73151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7631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CryptoAnalyticsPro 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Crypto Trading Analytics &amp; Risk Management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442811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CryptoAnalyticsPro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is a Windows desktop app designed for cryptocurrency traders to track trade history, assess risk, and analyze profits and losses using real-time market data. Built with C# WinForms and MS Access, it offers portfolio management, trade insights, and market trend analysis in a user-friendly interface.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51247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lightweight, offline-capable platform includes AI-powered trade recommendations and real-time sentiment analysis, helping traders minimize risks and maximize returns with actionable insights.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908804" y="7005876"/>
            <a:ext cx="132755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4D4D51"/>
                </a:solidFill>
                <a:latin typeface="Lato Medium" pitchFamily="34" charset="0"/>
                <a:ea typeface="Lato Medium" pitchFamily="34" charset="-122"/>
                <a:cs typeface="Lato Medium" pitchFamily="34" charset="-120"/>
              </a:rPr>
              <a:t>k</a:t>
            </a:r>
            <a:endParaRPr lang="en-US" sz="750" dirty="0"/>
          </a:p>
        </p:txBody>
      </p:sp>
      <p:sp>
        <p:nvSpPr>
          <p:cNvPr id="8" name="Text 5"/>
          <p:cNvSpPr/>
          <p:nvPr/>
        </p:nvSpPr>
        <p:spPr>
          <a:xfrm>
            <a:off x="1270040" y="6856333"/>
            <a:ext cx="134624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0B286-F564-46FD-A48A-6864A37A6421}"/>
              </a:ext>
            </a:extLst>
          </p:cNvPr>
          <p:cNvSpPr txBox="1"/>
          <p:nvPr/>
        </p:nvSpPr>
        <p:spPr>
          <a:xfrm>
            <a:off x="9860022" y="6601183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Muhammad Ali Saleem (23L-2638)</a:t>
            </a:r>
          </a:p>
          <a:p>
            <a:r>
              <a:rPr lang="en-US" sz="1800" dirty="0"/>
              <a:t>Ammar Hassan (23L-2614)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25599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Stop-Loss &amp; Take-Profit Calculator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1371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2481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Set Trade Exit Levels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73856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Enter current price, stop-loss %, and take-profit % to calculate target exit values automatically.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01371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2481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Potential Outcomes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73856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Display potential loss and profit based on user inputs to aid risk management.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88518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5229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Save Thresholds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013371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Allow saving of calculated stop-loss and take-profit levels for later use and reference.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4B195C-E863-425E-8B86-E64A924A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35" y="1808912"/>
            <a:ext cx="5537295" cy="46117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A31CB0-24D6-4220-A6CB-F170B94C2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9" y="354620"/>
            <a:ext cx="13755188" cy="743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2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8879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Price Alert System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369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3014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Set Price Thresholds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50520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Users select a cryptocurrency and define a target price to monitor.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29369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0919" y="3014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Active Monitoring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350520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Alerts are stored in the database and actively monitored for price triggers.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04753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51254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 Notifications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61582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Notify users immediately when the set price is reached, with options to edit or delete alerts.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AEE74B-C046-4209-A893-E79815DC7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84" y="142895"/>
            <a:ext cx="11944990" cy="79438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AEEFF04-1548-4BA7-82D8-1D8CF9FA3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76" y="98094"/>
            <a:ext cx="12711447" cy="803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05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47805" y="947023"/>
            <a:ext cx="7621191" cy="13596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Trade Recommendations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6247805" y="2632948"/>
            <a:ext cx="489466" cy="489466"/>
          </a:xfrm>
          <a:prstGeom prst="roundRect">
            <a:avLst>
              <a:gd name="adj" fmla="val 18668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54798" y="2707719"/>
            <a:ext cx="2967633" cy="6798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Personalized Suggestions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954798" y="3518059"/>
            <a:ext cx="2967633" cy="2088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AI analyzes market trends and portfolio data to provide tailored trade recommendations, helping traders discover high-potential opportunities quickly.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194369" y="2632948"/>
            <a:ext cx="489466" cy="489466"/>
          </a:xfrm>
          <a:prstGeom prst="roundRect">
            <a:avLst>
              <a:gd name="adj" fmla="val 18668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901363" y="2707719"/>
            <a:ext cx="2719507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Filtering &amp; Metrics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10901363" y="3178135"/>
            <a:ext cx="2967633" cy="2088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Users can filter recommendations by asset, timeframe, and risk level, and view detailed metrics like predicted ROI and confidence scores with explanations.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7805" y="6041231"/>
            <a:ext cx="489466" cy="489466"/>
          </a:xfrm>
          <a:prstGeom prst="roundRect">
            <a:avLst>
              <a:gd name="adj" fmla="val 18668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954798" y="6116003"/>
            <a:ext cx="2719507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Risk &amp; Preferences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6954798" y="6586418"/>
            <a:ext cx="6914198" cy="696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Traders set risk tolerance and preferred coins, allowing AI to tailor future recommendations to individual goals and portfolio composition.</a:t>
            </a:r>
            <a:endParaRPr lang="en-US" sz="17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4D3293-0965-42FA-B97E-731302059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6139" y="1239840"/>
            <a:ext cx="5933692" cy="593369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4C547B-529D-452F-9F0B-9EAE91DB1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82" y="131830"/>
            <a:ext cx="13754636" cy="79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28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956176"/>
            <a:ext cx="713791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Sentiment Analysis Features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871853"/>
            <a:ext cx="4196358" cy="2773799"/>
          </a:xfrm>
          <a:prstGeom prst="roundRect">
            <a:avLst>
              <a:gd name="adj" fmla="val 3435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4106288"/>
            <a:ext cx="34097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Market Mood Visualization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4596706"/>
            <a:ext cx="372749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Displays sentiment scores and gauges for overall market and specific cryptocurrencies, providing quick snapshots of positive vs. negative moods.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3871853"/>
            <a:ext cx="4196358" cy="2773799"/>
          </a:xfrm>
          <a:prstGeom prst="roundRect">
            <a:avLst>
              <a:gd name="adj" fmla="val 3435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41062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Trend Overlays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4596706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Sentiment trends can be overlaid with price charts to identify correlations between sentiment spikes or drops and price movements.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3871853"/>
            <a:ext cx="4196358" cy="2773799"/>
          </a:xfrm>
          <a:prstGeom prst="roundRect">
            <a:avLst>
              <a:gd name="adj" fmla="val 3435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4106288"/>
            <a:ext cx="36674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Alerts for Sentiment Changes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4596706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Users receive notifications when sentiment for a coin becomes extremely positive or negative, enabling timely trading decisions.</a:t>
            </a:r>
            <a:endParaRPr lang="en-US" sz="17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EB0520F-B753-405B-B271-04A7D304A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11" y="144834"/>
            <a:ext cx="13973577" cy="79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79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3633" y="387906"/>
            <a:ext cx="5376743" cy="4407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50"/>
              </a:lnSpc>
              <a:buNone/>
            </a:pPr>
            <a:r>
              <a:rPr lang="en-US" sz="2750" b="1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Application Architecture Overview</a:t>
            </a:r>
            <a:endParaRPr lang="en-US" sz="2750" b="1" dirty="0"/>
          </a:p>
        </p:txBody>
      </p:sp>
      <p:sp>
        <p:nvSpPr>
          <p:cNvPr id="4" name="Text 1"/>
          <p:cNvSpPr/>
          <p:nvPr/>
        </p:nvSpPr>
        <p:spPr>
          <a:xfrm>
            <a:off x="493633" y="8146375"/>
            <a:ext cx="1763197" cy="220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Presentation Layer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93633" y="8507730"/>
            <a:ext cx="4317802" cy="451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Handles user interactions, displays sentiment, recommendations, and prices with event-driven UI components.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163145" y="8146375"/>
            <a:ext cx="1763197" cy="220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Business Logic Layer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5163145" y="8507730"/>
            <a:ext cx="4317802" cy="451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Processes AI calculations like MA50 and RSI, generates trade signals, and interprets sentiment data.</a:t>
            </a:r>
            <a:endParaRPr lang="en-US" sz="1100" dirty="0"/>
          </a:p>
        </p:txBody>
      </p:sp>
      <p:sp>
        <p:nvSpPr>
          <p:cNvPr id="8" name="Text 5"/>
          <p:cNvSpPr/>
          <p:nvPr/>
        </p:nvSpPr>
        <p:spPr>
          <a:xfrm>
            <a:off x="9832658" y="8146375"/>
            <a:ext cx="1763197" cy="220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Access Layer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9832658" y="8507730"/>
            <a:ext cx="4317802" cy="451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Fetches external data from APIs, including price histories and market sentiment, with error handling.</a:t>
            </a:r>
            <a:endParaRPr lang="en-US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E79B4C-FAD2-425F-A075-915E98950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33" y="1305214"/>
            <a:ext cx="6076546" cy="56191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424DAE-B96C-42A3-9B53-887D794DA48E}"/>
              </a:ext>
            </a:extLst>
          </p:cNvPr>
          <p:cNvSpPr txBox="1"/>
          <p:nvPr/>
        </p:nvSpPr>
        <p:spPr>
          <a:xfrm>
            <a:off x="6570179" y="1432537"/>
            <a:ext cx="7315200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Presentation Layer (UI Layer):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Handles user interactions and displays information.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Contains: 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WinForms UI , Event handlers ,Displays sentiment, 	recommendations, and prices</a:t>
            </a: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AutoNum type="arabicPeriod" startAt="2"/>
            </a:pP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 Logic Layer (BLL)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Handles all the core logic of the application.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Contains: 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TradeAnalyzer.cs , Recommendation , 	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SentimentHelper</a:t>
            </a: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Data Access Layer (DAL):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Handles all external data fetching from APIs.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Contains: 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Api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Services ,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PriceFetcher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,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SentimentApi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69586" y="13108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Lessons Learned &amp; Project Insights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769587" y="357044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Consistency in progress is crucial. Small early delays can accumulate and impact later phases. Having a solid plan is not enough without regular check-ins to reassess progress and adjust workloads.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769587" y="520350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Stepping back to view the bigger picture and adapting as the project evolves proved essential. Flexibility and frequent progress reviews help keep the team aligned and the project on track.</a:t>
            </a: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C4868-BC58-42CF-BE6E-D3CD07D6A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85" y="1364278"/>
            <a:ext cx="6078474" cy="53447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908805" y="2387334"/>
            <a:ext cx="7436706" cy="5391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CryptoAnalyticsPro is a Windows desktop app built with C# WinForms and MS Access to help traders manage crypto portfolios.</a:t>
            </a:r>
          </a:p>
          <a:p>
            <a:pPr marL="0" indent="0">
              <a:buNone/>
            </a:pPr>
            <a:endParaRPr lang="en-US" sz="1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integrates real-time market data for live price tracking and supports multi-currency valuation.</a:t>
            </a:r>
          </a:p>
          <a:p>
            <a:pPr marL="0" indent="0">
              <a:buNone/>
            </a:pPr>
            <a:endParaRPr lang="en-US" sz="1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app offers tools for profit/loss analysis, stop-loss and take-profit calculations, and risk assessment.</a:t>
            </a:r>
          </a:p>
          <a:p>
            <a:pPr marL="0" indent="0">
              <a:buNone/>
            </a:pPr>
            <a:endParaRPr lang="en-US" sz="1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AI-powered trade recommendations and sentiment analysis assist users in making data-driven decisions.</a:t>
            </a:r>
          </a:p>
          <a:p>
            <a:endParaRPr lang="en-US" sz="1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Designed to be lightweight and offline-capable, it ensures secure local data storage without cloud complexity.</a:t>
            </a:r>
          </a:p>
        </p:txBody>
      </p:sp>
      <p:sp>
        <p:nvSpPr>
          <p:cNvPr id="7" name="Text 4"/>
          <p:cNvSpPr/>
          <p:nvPr/>
        </p:nvSpPr>
        <p:spPr>
          <a:xfrm>
            <a:off x="908804" y="7005876"/>
            <a:ext cx="132755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4D4D51"/>
                </a:solidFill>
                <a:latin typeface="Lato Medium" pitchFamily="34" charset="0"/>
                <a:ea typeface="Lato Medium" pitchFamily="34" charset="-122"/>
                <a:cs typeface="Lato Medium" pitchFamily="34" charset="-120"/>
              </a:rPr>
              <a:t>k</a:t>
            </a:r>
            <a:endParaRPr lang="en-US" sz="750" dirty="0"/>
          </a:p>
        </p:txBody>
      </p:sp>
      <p:sp>
        <p:nvSpPr>
          <p:cNvPr id="8" name="Text 5"/>
          <p:cNvSpPr/>
          <p:nvPr/>
        </p:nvSpPr>
        <p:spPr>
          <a:xfrm>
            <a:off x="1270040" y="6856333"/>
            <a:ext cx="134624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B8DB2-32D4-4FA9-849F-14FEEB26B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931" y="0"/>
            <a:ext cx="5888469" cy="33087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288AE5-C9DA-4A26-8326-96DDABD11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930" y="3308759"/>
            <a:ext cx="5888469" cy="33087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1D89A2-918E-4EB2-A909-E7F65F15BC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278"/>
          <a:stretch/>
        </p:blipFill>
        <p:spPr>
          <a:xfrm>
            <a:off x="8741931" y="6617519"/>
            <a:ext cx="5888469" cy="16120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79915D-EC8A-4CD4-AE96-3B97443C679F}"/>
              </a:ext>
            </a:extLst>
          </p:cNvPr>
          <p:cNvSpPr txBox="1"/>
          <p:nvPr/>
        </p:nvSpPr>
        <p:spPr>
          <a:xfrm>
            <a:off x="872036" y="1222918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Gelasio" panose="020B0604020202020204" charset="0"/>
                <a:cs typeface="Gelasio" panose="020B0604020202020204" charset="0"/>
              </a:rPr>
              <a:t>INTRODUCTION</a:t>
            </a:r>
            <a:endParaRPr lang="en-US" sz="3600" b="1" dirty="0">
              <a:latin typeface="Gelasio" panose="020B0604020202020204" charset="0"/>
              <a:cs typeface="Gelasi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72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311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ADVANTAGES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2268022" y="27156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2216269"/>
            <a:ext cx="8022198" cy="5336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AI-powered trade recommendations improve decision-making based on real data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Real-time sentiment analysis gives users market mood insights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Stop-loss and take-profit tools help manage risk automatically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Multi-currency</a:t>
            </a:r>
            <a:r>
              <a:rPr lang="en-US" b="1" dirty="0"/>
              <a:t> support enables tracking in various fiat and crypto currencies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Simple, user-friendly desktop UI with offline capability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Uses local database (MS Access), ensuring fast, lightweight data storage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 alerts and portfolio visualizations increase usability for all user levels</a:t>
            </a:r>
          </a:p>
        </p:txBody>
      </p:sp>
      <p:sp>
        <p:nvSpPr>
          <p:cNvPr id="8" name="Text 3"/>
          <p:cNvSpPr/>
          <p:nvPr/>
        </p:nvSpPr>
        <p:spPr>
          <a:xfrm>
            <a:off x="2268022" y="4385548"/>
            <a:ext cx="29194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87596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Text 5"/>
          <p:cNvSpPr/>
          <p:nvPr/>
        </p:nvSpPr>
        <p:spPr>
          <a:xfrm>
            <a:off x="2268022" y="60554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545818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53D8DD-E1B4-4FEA-B84C-0C4CBE620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902" y="1360587"/>
            <a:ext cx="6825803" cy="55084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311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CONSTRAINTS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2268022" y="27156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1934885"/>
            <a:ext cx="8022198" cy="5336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Limited scalability due to MS Access backend</a:t>
            </a:r>
          </a:p>
          <a:p>
            <a:endParaRPr lang="en-US" sz="1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 recommendation engine is rule-based, not machine learning-powered</a:t>
            </a:r>
          </a:p>
          <a:p>
            <a:endParaRPr lang="en-US" sz="1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mobile app or cross-platform support</a:t>
            </a:r>
          </a:p>
          <a:p>
            <a:endParaRPr lang="en-US" sz="1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Sentiment analysis is dependent on third-party APIs (availability issues)</a:t>
            </a:r>
          </a:p>
          <a:p>
            <a:endParaRPr lang="en-US" sz="1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Real-time price updates limited by API rate limits</a:t>
            </a:r>
          </a:p>
          <a:p>
            <a:endParaRPr lang="en-US" sz="1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Offline functionality restricts access to updated market data without internet</a:t>
            </a:r>
          </a:p>
        </p:txBody>
      </p:sp>
      <p:sp>
        <p:nvSpPr>
          <p:cNvPr id="8" name="Text 3"/>
          <p:cNvSpPr/>
          <p:nvPr/>
        </p:nvSpPr>
        <p:spPr>
          <a:xfrm>
            <a:off x="2268022" y="4385548"/>
            <a:ext cx="29194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87596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Text 5"/>
          <p:cNvSpPr/>
          <p:nvPr/>
        </p:nvSpPr>
        <p:spPr>
          <a:xfrm>
            <a:off x="2268022" y="60554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545818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660B1-3EAB-4AF4-A47D-67986F535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8525" y="1083699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8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31163"/>
            <a:ext cx="7925207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Non-Functional Requirements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2268022" y="27156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2216269"/>
            <a:ext cx="8022198" cy="5336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sp>
        <p:nvSpPr>
          <p:cNvPr id="8" name="Text 3"/>
          <p:cNvSpPr/>
          <p:nvPr/>
        </p:nvSpPr>
        <p:spPr>
          <a:xfrm>
            <a:off x="2268022" y="4385548"/>
            <a:ext cx="29194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87596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Text 5"/>
          <p:cNvSpPr/>
          <p:nvPr/>
        </p:nvSpPr>
        <p:spPr>
          <a:xfrm>
            <a:off x="2268022" y="60554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545818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FFB60-AEFF-4E96-BF98-E59DE2966549}"/>
              </a:ext>
            </a:extLst>
          </p:cNvPr>
          <p:cNvSpPr txBox="1"/>
          <p:nvPr/>
        </p:nvSpPr>
        <p:spPr>
          <a:xfrm>
            <a:off x="793790" y="1743714"/>
            <a:ext cx="7315200" cy="677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Performance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application must load the dashboard within </a:t>
            </a:r>
            <a:r>
              <a:rPr lang="en-US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 seconds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after startup.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Trade history retrieval should take less than 2 seconds for up to </a:t>
            </a:r>
            <a:r>
              <a:rPr lang="en-US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1,000 records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system should </a:t>
            </a:r>
            <a:r>
              <a:rPr lang="en-US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at least 10,000 trade records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without performance degradation.</a:t>
            </a:r>
            <a:b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Usability Requirements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interface should be </a:t>
            </a:r>
            <a:r>
              <a:rPr lang="en-US" sz="18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intuitive and easy to navigate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even for non-technical traders.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Portfolio summaries and trade analytics should be </a:t>
            </a:r>
            <a:r>
              <a:rPr lang="en-US" sz="18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visually appealing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charts and graphs.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system should provide </a:t>
            </a:r>
            <a:r>
              <a:rPr lang="en-US" sz="1800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error messages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incorrect inputs are entered.</a:t>
            </a:r>
            <a:endParaRPr lang="en-PK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7401C3-522D-483C-B24B-5ED64D7F5D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72" r="21739"/>
          <a:stretch/>
        </p:blipFill>
        <p:spPr>
          <a:xfrm>
            <a:off x="8718997" y="1003300"/>
            <a:ext cx="5616620" cy="62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6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269357" y="328879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cs typeface="Gelasio" pitchFamily="34" charset="-120"/>
              </a:rPr>
              <a:t>Implementation</a:t>
            </a:r>
            <a:endParaRPr lang="en-US" sz="44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976E0-015E-4519-A147-946E9D4B5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6361044" cy="4205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8A5F97-A9EB-4A73-A4A4-B2C00F4FC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114800"/>
            <a:ext cx="6361044" cy="41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90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311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Portfolio Analysis &amp; Risk Metrics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488883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7156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Risk Indicators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20611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Visualize key risk metrics such as volatility and profit-loss concentration per asset to understand portfolio risk.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158734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385548"/>
            <a:ext cx="29194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Historical Performance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87596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Track portfolio trends over time to identify patterns and inform future decisions.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828586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60554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Asset Categorization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545818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Organize assets into categories for clearer portfolio management and analysis.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A185C06-6DDB-4629-8113-3388F9703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9558" y="2371248"/>
            <a:ext cx="5234836" cy="348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48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8873"/>
            <a:ext cx="83909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Multi-Currency Portfolio Support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453765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Multiple Fiat &amp; Crypto Accounts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389239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Manage balances across various fiat currencies (USD, EUR) and cryptocurrency wallets, tracked separately and in aggregate.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200406" y="3453765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Base Currency Conversion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4200406" y="4389239"/>
            <a:ext cx="2845594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Select a base currency for automatic conversion of all asset values using real-time exchange rates, with charts and reports reflecting the chosen currency.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607022" y="34537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Trade Price Display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07022" y="4034909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Trade prices and outputs show both crypto and base fiat values, clearly displaying conversion rates and resulting balances.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1013638" y="34537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Portfolio Breakdown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1013638" y="403490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View portfolio exposure and diversification by currency for better risk management.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B941D3-BE13-451F-BA21-174F9A6FE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550" y="396"/>
            <a:ext cx="4895420" cy="32636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27768EF-062B-4019-91F1-217541E3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758" y="485362"/>
            <a:ext cx="5079565" cy="3238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4E63BE-3199-4BA0-8AA9-71C37A58E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473" y="485362"/>
            <a:ext cx="4934986" cy="32394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6E5B75-C32B-47E1-8A9A-B360EB7269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473" y="4275483"/>
            <a:ext cx="4934986" cy="32074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202A502-61C1-4C2F-8261-41DCF4310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1758" y="4275483"/>
            <a:ext cx="5079565" cy="332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02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1030</Words>
  <Application>Microsoft Office PowerPoint</Application>
  <PresentationFormat>Custom</PresentationFormat>
  <Paragraphs>141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Gelasio</vt:lpstr>
      <vt:lpstr>Arial</vt:lpstr>
      <vt:lpstr>Lato Medium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Muhammad</cp:lastModifiedBy>
  <cp:revision>9</cp:revision>
  <dcterms:created xsi:type="dcterms:W3CDTF">2025-05-05T18:59:40Z</dcterms:created>
  <dcterms:modified xsi:type="dcterms:W3CDTF">2025-05-06T19:24:29Z</dcterms:modified>
</cp:coreProperties>
</file>