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5" r:id="rId3"/>
    <p:sldId id="257" r:id="rId4"/>
    <p:sldId id="296" r:id="rId5"/>
    <p:sldId id="292" r:id="rId6"/>
    <p:sldId id="293" r:id="rId7"/>
    <p:sldId id="297" r:id="rId8"/>
    <p:sldId id="315" r:id="rId9"/>
    <p:sldId id="271" r:id="rId10"/>
    <p:sldId id="274" r:id="rId11"/>
    <p:sldId id="310" r:id="rId12"/>
    <p:sldId id="303" r:id="rId13"/>
    <p:sldId id="304" r:id="rId14"/>
    <p:sldId id="276" r:id="rId15"/>
    <p:sldId id="277" r:id="rId16"/>
    <p:sldId id="279" r:id="rId17"/>
    <p:sldId id="280" r:id="rId18"/>
    <p:sldId id="272" r:id="rId19"/>
    <p:sldId id="311" r:id="rId20"/>
    <p:sldId id="284" r:id="rId21"/>
    <p:sldId id="282" r:id="rId22"/>
    <p:sldId id="281" r:id="rId23"/>
    <p:sldId id="285" r:id="rId24"/>
    <p:sldId id="306" r:id="rId25"/>
    <p:sldId id="307" r:id="rId26"/>
    <p:sldId id="312" r:id="rId27"/>
    <p:sldId id="313" r:id="rId28"/>
    <p:sldId id="308" r:id="rId29"/>
    <p:sldId id="309" r:id="rId30"/>
    <p:sldId id="314" r:id="rId31"/>
    <p:sldId id="316" r:id="rId32"/>
    <p:sldId id="286" r:id="rId33"/>
    <p:sldId id="287" r:id="rId34"/>
    <p:sldId id="294" r:id="rId35"/>
    <p:sldId id="288" r:id="rId36"/>
    <p:sldId id="26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A472"/>
    <a:srgbClr val="25225D"/>
    <a:srgbClr val="3D918D"/>
    <a:srgbClr val="3D9165"/>
    <a:srgbClr val="274D91"/>
    <a:srgbClr val="367BCE"/>
    <a:srgbClr val="2E6EBC"/>
    <a:srgbClr val="298C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C6E808-9BA1-4A00-B772-3A649C940D9A}" type="datetimeFigureOut">
              <a:rPr lang="en-US" smtClean="0"/>
              <a:t>7/21/2017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433B3C-4782-4F2F-8EF7-3A5F41D41CD0}" type="slidenum">
              <a:rPr lang="en-US" smtClean="0"/>
              <a:t>‹#›</a:t>
            </a:fld>
            <a:endParaRPr lang="en-US"/>
          </a:p>
        </p:txBody>
      </p:sp>
    </p:spTree>
    <p:extLst>
      <p:ext uri="{BB962C8B-B14F-4D97-AF65-F5344CB8AC3E}">
        <p14:creationId xmlns:p14="http://schemas.microsoft.com/office/powerpoint/2010/main" val="1938313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3CC80A-AE7A-4D14-AA83-53A8D2D7F84F}" type="datetime1">
              <a:rPr lang="en-US" smtClean="0"/>
              <a:t>7/21/2017</a:t>
            </a:fld>
            <a:endParaRPr lang="en-US"/>
          </a:p>
        </p:txBody>
      </p:sp>
      <p:sp>
        <p:nvSpPr>
          <p:cNvPr id="5" name="Footer Placeholder 4"/>
          <p:cNvSpPr>
            <a:spLocks noGrp="1"/>
          </p:cNvSpPr>
          <p:nvPr>
            <p:ph type="ftr" sz="quarter" idx="11"/>
          </p:nvPr>
        </p:nvSpPr>
        <p:spPr/>
        <p:txBody>
          <a:bodyPr/>
          <a:lstStyle/>
          <a:p>
            <a:r>
              <a:rPr lang="en-US" smtClean="0"/>
              <a:t>BSCS-514 Computer Graphics</a:t>
            </a:r>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390651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8FCCE0-4B7B-43E6-BDFF-E76F70077B6B}" type="datetime1">
              <a:rPr lang="en-US" smtClean="0"/>
              <a:t>7/21/2017</a:t>
            </a:fld>
            <a:endParaRPr lang="en-US"/>
          </a:p>
        </p:txBody>
      </p:sp>
      <p:sp>
        <p:nvSpPr>
          <p:cNvPr id="5" name="Footer Placeholder 4"/>
          <p:cNvSpPr>
            <a:spLocks noGrp="1"/>
          </p:cNvSpPr>
          <p:nvPr>
            <p:ph type="ftr" sz="quarter" idx="11"/>
          </p:nvPr>
        </p:nvSpPr>
        <p:spPr/>
        <p:txBody>
          <a:bodyPr/>
          <a:lstStyle/>
          <a:p>
            <a:r>
              <a:rPr lang="en-US" smtClean="0"/>
              <a:t>BSCS-514 Computer Graphics</a:t>
            </a:r>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346523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F27260-C68A-44C6-B77D-07E5EEFC117C}" type="datetime1">
              <a:rPr lang="en-US" smtClean="0"/>
              <a:t>7/21/2017</a:t>
            </a:fld>
            <a:endParaRPr lang="en-US"/>
          </a:p>
        </p:txBody>
      </p:sp>
      <p:sp>
        <p:nvSpPr>
          <p:cNvPr id="5" name="Footer Placeholder 4"/>
          <p:cNvSpPr>
            <a:spLocks noGrp="1"/>
          </p:cNvSpPr>
          <p:nvPr>
            <p:ph type="ftr" sz="quarter" idx="11"/>
          </p:nvPr>
        </p:nvSpPr>
        <p:spPr/>
        <p:txBody>
          <a:bodyPr/>
          <a:lstStyle/>
          <a:p>
            <a:r>
              <a:rPr lang="en-US" smtClean="0"/>
              <a:t>BSCS-514 Computer Graphics</a:t>
            </a:r>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165203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A9F75-7F35-4AA5-8319-C8C855CA49D1}" type="datetime1">
              <a:rPr lang="en-US" smtClean="0"/>
              <a:t>7/21/2017</a:t>
            </a:fld>
            <a:endParaRPr lang="en-US"/>
          </a:p>
        </p:txBody>
      </p:sp>
      <p:sp>
        <p:nvSpPr>
          <p:cNvPr id="5" name="Footer Placeholder 4"/>
          <p:cNvSpPr>
            <a:spLocks noGrp="1"/>
          </p:cNvSpPr>
          <p:nvPr>
            <p:ph type="ftr" sz="quarter" idx="11"/>
          </p:nvPr>
        </p:nvSpPr>
        <p:spPr/>
        <p:txBody>
          <a:bodyPr/>
          <a:lstStyle/>
          <a:p>
            <a:r>
              <a:rPr lang="en-US" smtClean="0"/>
              <a:t>BSCS-514 Computer Graphics</a:t>
            </a:r>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220760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70EF26-6AB3-4112-89C6-B1A924AD61F0}" type="datetime1">
              <a:rPr lang="en-US" smtClean="0"/>
              <a:t>7/21/2017</a:t>
            </a:fld>
            <a:endParaRPr lang="en-US"/>
          </a:p>
        </p:txBody>
      </p:sp>
      <p:sp>
        <p:nvSpPr>
          <p:cNvPr id="5" name="Footer Placeholder 4"/>
          <p:cNvSpPr>
            <a:spLocks noGrp="1"/>
          </p:cNvSpPr>
          <p:nvPr>
            <p:ph type="ftr" sz="quarter" idx="11"/>
          </p:nvPr>
        </p:nvSpPr>
        <p:spPr/>
        <p:txBody>
          <a:bodyPr/>
          <a:lstStyle/>
          <a:p>
            <a:r>
              <a:rPr lang="en-US" smtClean="0"/>
              <a:t>BSCS-514 Computer Graphics</a:t>
            </a:r>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82639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461B3-594E-43E1-8D0C-3DA04A05D531}" type="datetime1">
              <a:rPr lang="en-US" smtClean="0"/>
              <a:t>7/21/2017</a:t>
            </a:fld>
            <a:endParaRPr lang="en-US"/>
          </a:p>
        </p:txBody>
      </p:sp>
      <p:sp>
        <p:nvSpPr>
          <p:cNvPr id="6" name="Footer Placeholder 5"/>
          <p:cNvSpPr>
            <a:spLocks noGrp="1"/>
          </p:cNvSpPr>
          <p:nvPr>
            <p:ph type="ftr" sz="quarter" idx="11"/>
          </p:nvPr>
        </p:nvSpPr>
        <p:spPr/>
        <p:txBody>
          <a:bodyPr/>
          <a:lstStyle/>
          <a:p>
            <a:r>
              <a:rPr lang="en-US" smtClean="0"/>
              <a:t>BSCS-514 Computer Graphics</a:t>
            </a:r>
            <a:endParaRPr lang="en-US"/>
          </a:p>
        </p:txBody>
      </p:sp>
      <p:sp>
        <p:nvSpPr>
          <p:cNvPr id="7" name="Slide Number Placeholder 6"/>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133007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AE9EB8-6622-457B-930E-3D66028F86A3}" type="datetime1">
              <a:rPr lang="en-US" smtClean="0"/>
              <a:t>7/21/2017</a:t>
            </a:fld>
            <a:endParaRPr lang="en-US"/>
          </a:p>
        </p:txBody>
      </p:sp>
      <p:sp>
        <p:nvSpPr>
          <p:cNvPr id="8" name="Footer Placeholder 7"/>
          <p:cNvSpPr>
            <a:spLocks noGrp="1"/>
          </p:cNvSpPr>
          <p:nvPr>
            <p:ph type="ftr" sz="quarter" idx="11"/>
          </p:nvPr>
        </p:nvSpPr>
        <p:spPr/>
        <p:txBody>
          <a:bodyPr/>
          <a:lstStyle/>
          <a:p>
            <a:r>
              <a:rPr lang="en-US" smtClean="0"/>
              <a:t>BSCS-514 Computer Graphics</a:t>
            </a:r>
            <a:endParaRPr lang="en-US"/>
          </a:p>
        </p:txBody>
      </p:sp>
      <p:sp>
        <p:nvSpPr>
          <p:cNvPr id="9" name="Slide Number Placeholder 8"/>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1822132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BA4BA1-75C6-4708-B17D-420913832FCB}" type="datetime1">
              <a:rPr lang="en-US" smtClean="0"/>
              <a:t>7/21/2017</a:t>
            </a:fld>
            <a:endParaRPr lang="en-US"/>
          </a:p>
        </p:txBody>
      </p:sp>
      <p:sp>
        <p:nvSpPr>
          <p:cNvPr id="4" name="Footer Placeholder 3"/>
          <p:cNvSpPr>
            <a:spLocks noGrp="1"/>
          </p:cNvSpPr>
          <p:nvPr>
            <p:ph type="ftr" sz="quarter" idx="11"/>
          </p:nvPr>
        </p:nvSpPr>
        <p:spPr/>
        <p:txBody>
          <a:bodyPr/>
          <a:lstStyle/>
          <a:p>
            <a:r>
              <a:rPr lang="en-US" smtClean="0"/>
              <a:t>BSCS-514 Computer Graphics</a:t>
            </a:r>
            <a:endParaRPr lang="en-US"/>
          </a:p>
        </p:txBody>
      </p:sp>
      <p:sp>
        <p:nvSpPr>
          <p:cNvPr id="5" name="Slide Number Placeholder 4"/>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282979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68DEF1-D862-42B8-8BF4-0BD58741402D}" type="datetime1">
              <a:rPr lang="en-US" smtClean="0"/>
              <a:t>7/21/2017</a:t>
            </a:fld>
            <a:endParaRPr lang="en-US"/>
          </a:p>
        </p:txBody>
      </p:sp>
      <p:sp>
        <p:nvSpPr>
          <p:cNvPr id="3" name="Footer Placeholder 2"/>
          <p:cNvSpPr>
            <a:spLocks noGrp="1"/>
          </p:cNvSpPr>
          <p:nvPr>
            <p:ph type="ftr" sz="quarter" idx="11"/>
          </p:nvPr>
        </p:nvSpPr>
        <p:spPr/>
        <p:txBody>
          <a:bodyPr/>
          <a:lstStyle/>
          <a:p>
            <a:r>
              <a:rPr lang="en-US" smtClean="0"/>
              <a:t>BSCS-514 Computer Graphics</a:t>
            </a:r>
            <a:endParaRPr lang="en-US"/>
          </a:p>
        </p:txBody>
      </p:sp>
      <p:sp>
        <p:nvSpPr>
          <p:cNvPr id="4" name="Slide Number Placeholder 3"/>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4218932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FF6BDE-9FF3-48D9-8257-7CA0FF1D0B3D}" type="datetime1">
              <a:rPr lang="en-US" smtClean="0"/>
              <a:t>7/21/2017</a:t>
            </a:fld>
            <a:endParaRPr lang="en-US"/>
          </a:p>
        </p:txBody>
      </p:sp>
      <p:sp>
        <p:nvSpPr>
          <p:cNvPr id="6" name="Footer Placeholder 5"/>
          <p:cNvSpPr>
            <a:spLocks noGrp="1"/>
          </p:cNvSpPr>
          <p:nvPr>
            <p:ph type="ftr" sz="quarter" idx="11"/>
          </p:nvPr>
        </p:nvSpPr>
        <p:spPr/>
        <p:txBody>
          <a:bodyPr/>
          <a:lstStyle/>
          <a:p>
            <a:r>
              <a:rPr lang="en-US" smtClean="0"/>
              <a:t>BSCS-514 Computer Graphics</a:t>
            </a:r>
            <a:endParaRPr lang="en-US"/>
          </a:p>
        </p:txBody>
      </p:sp>
      <p:sp>
        <p:nvSpPr>
          <p:cNvPr id="7" name="Slide Number Placeholder 6"/>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3047521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0E46D9-F698-44C4-A010-337945518064}" type="datetime1">
              <a:rPr lang="en-US" smtClean="0"/>
              <a:t>7/21/2017</a:t>
            </a:fld>
            <a:endParaRPr lang="en-US"/>
          </a:p>
        </p:txBody>
      </p:sp>
      <p:sp>
        <p:nvSpPr>
          <p:cNvPr id="6" name="Footer Placeholder 5"/>
          <p:cNvSpPr>
            <a:spLocks noGrp="1"/>
          </p:cNvSpPr>
          <p:nvPr>
            <p:ph type="ftr" sz="quarter" idx="11"/>
          </p:nvPr>
        </p:nvSpPr>
        <p:spPr/>
        <p:txBody>
          <a:bodyPr/>
          <a:lstStyle/>
          <a:p>
            <a:r>
              <a:rPr lang="en-US" smtClean="0"/>
              <a:t>BSCS-514 Computer Graphics</a:t>
            </a:r>
            <a:endParaRPr lang="en-US"/>
          </a:p>
        </p:txBody>
      </p:sp>
      <p:sp>
        <p:nvSpPr>
          <p:cNvPr id="7" name="Slide Number Placeholder 6"/>
          <p:cNvSpPr>
            <a:spLocks noGrp="1"/>
          </p:cNvSpPr>
          <p:nvPr>
            <p:ph type="sldNum" sz="quarter" idx="12"/>
          </p:nvPr>
        </p:nvSpPr>
        <p:spPr/>
        <p:txBody>
          <a:bodyPr/>
          <a:lstStyle/>
          <a:p>
            <a:fld id="{69EAB374-37BD-4CEF-988D-F9935995E778}" type="slidenum">
              <a:rPr lang="en-US" smtClean="0"/>
              <a:t>‹#›</a:t>
            </a:fld>
            <a:endParaRPr lang="en-US"/>
          </a:p>
        </p:txBody>
      </p:sp>
    </p:spTree>
    <p:extLst>
      <p:ext uri="{BB962C8B-B14F-4D97-AF65-F5344CB8AC3E}">
        <p14:creationId xmlns:p14="http://schemas.microsoft.com/office/powerpoint/2010/main" val="2816676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AA472"/>
            </a:gs>
            <a:gs pos="100000">
              <a:srgbClr val="25225D"/>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2EF56-C4BD-4A44-90AA-CA2F8259573C}" type="datetime1">
              <a:rPr lang="en-US" smtClean="0"/>
              <a:t>7/21/2017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BSCS-514 Computer Graphics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AB374-37BD-4CEF-988D-F9935995E778}" type="slidenum">
              <a:rPr lang="en-US" smtClean="0"/>
              <a:t>‹#›</a:t>
            </a:fld>
            <a:endParaRPr lang="en-US"/>
          </a:p>
        </p:txBody>
      </p:sp>
    </p:spTree>
    <p:extLst>
      <p:ext uri="{BB962C8B-B14F-4D97-AF65-F5344CB8AC3E}">
        <p14:creationId xmlns:p14="http://schemas.microsoft.com/office/powerpoint/2010/main" val="299813790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Title: PDF Scanner And Reader</a:t>
            </a:r>
            <a:endParaRPr lang="en-US" dirty="0"/>
          </a:p>
        </p:txBody>
      </p:sp>
      <p:sp>
        <p:nvSpPr>
          <p:cNvPr id="3" name="Subtitle 2"/>
          <p:cNvSpPr>
            <a:spLocks noGrp="1"/>
          </p:cNvSpPr>
          <p:nvPr>
            <p:ph type="subTitle" idx="1"/>
          </p:nvPr>
        </p:nvSpPr>
        <p:spPr>
          <a:xfrm>
            <a:off x="1371600" y="3352800"/>
            <a:ext cx="6400800" cy="2286000"/>
          </a:xfrm>
        </p:spPr>
        <p:txBody>
          <a:bodyPr>
            <a:normAutofit fontScale="70000" lnSpcReduction="20000"/>
          </a:bodyPr>
          <a:lstStyle/>
          <a:p>
            <a:pPr algn="l"/>
            <a:r>
              <a:rPr lang="en-US" dirty="0" smtClean="0"/>
              <a:t>Group Members:  Taimoor Qureshi, </a:t>
            </a:r>
          </a:p>
          <a:p>
            <a:pPr algn="l"/>
            <a:r>
              <a:rPr lang="en-US" dirty="0"/>
              <a:t>	 </a:t>
            </a:r>
            <a:r>
              <a:rPr lang="en-US" dirty="0" smtClean="0"/>
              <a:t>                 Muhammad </a:t>
            </a:r>
            <a:r>
              <a:rPr lang="en-US" dirty="0" err="1" smtClean="0"/>
              <a:t>Anas</a:t>
            </a:r>
            <a:r>
              <a:rPr lang="en-US" dirty="0" smtClean="0"/>
              <a:t>, 		    </a:t>
            </a:r>
          </a:p>
          <a:p>
            <a:pPr algn="l"/>
            <a:r>
              <a:rPr lang="en-US" dirty="0"/>
              <a:t> </a:t>
            </a:r>
            <a:r>
              <a:rPr lang="en-US" dirty="0" smtClean="0"/>
              <a:t>	                  </a:t>
            </a:r>
            <a:r>
              <a:rPr lang="en-US" dirty="0" err="1" smtClean="0"/>
              <a:t>Taha</a:t>
            </a:r>
            <a:r>
              <a:rPr lang="en-US" dirty="0" smtClean="0"/>
              <a:t> </a:t>
            </a:r>
            <a:r>
              <a:rPr lang="en-US" dirty="0" err="1" smtClean="0"/>
              <a:t>Alam</a:t>
            </a:r>
            <a:r>
              <a:rPr lang="en-US" dirty="0" smtClean="0"/>
              <a:t>, </a:t>
            </a:r>
          </a:p>
          <a:p>
            <a:pPr algn="l"/>
            <a:r>
              <a:rPr lang="en-US" dirty="0" smtClean="0"/>
              <a:t>	                  </a:t>
            </a:r>
            <a:r>
              <a:rPr lang="en-US" dirty="0" err="1" smtClean="0"/>
              <a:t>Talha</a:t>
            </a:r>
            <a:r>
              <a:rPr lang="en-US" dirty="0" smtClean="0"/>
              <a:t>  Mustafa.</a:t>
            </a:r>
            <a:endParaRPr lang="en-US" dirty="0"/>
          </a:p>
          <a:p>
            <a:pPr algn="l"/>
            <a:endParaRPr lang="en-US" dirty="0"/>
          </a:p>
          <a:p>
            <a:pPr algn="l"/>
            <a:r>
              <a:rPr lang="en-US" dirty="0" smtClean="0"/>
              <a:t>Course Supervisor:  Dr. Humera Tariq</a:t>
            </a:r>
          </a:p>
          <a:p>
            <a:pPr algn="l"/>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C99D4806-B90B-467F-B621-23530C5F6C43}" type="datetime1">
              <a:rPr lang="en-US" smtClean="0"/>
              <a:t>7/21/2017</a:t>
            </a:fld>
            <a:endParaRPr lang="en-US" dirty="0"/>
          </a:p>
        </p:txBody>
      </p:sp>
      <p:sp>
        <p:nvSpPr>
          <p:cNvPr id="5"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
        <p:nvSpPr>
          <p:cNvPr id="6" name="Slide Number Placeholder 5"/>
          <p:cNvSpPr>
            <a:spLocks noGrp="1"/>
          </p:cNvSpPr>
          <p:nvPr>
            <p:ph type="sldNum" sz="quarter" idx="12"/>
          </p:nvPr>
        </p:nvSpPr>
        <p:spPr/>
        <p:txBody>
          <a:bodyPr/>
          <a:lstStyle/>
          <a:p>
            <a:fld id="{69EAB374-37BD-4CEF-988D-F9935995E778}" type="slidenum">
              <a:rPr lang="en-US" smtClean="0"/>
              <a:t>1</a:t>
            </a:fld>
            <a:endParaRPr lang="en-US" dirty="0"/>
          </a:p>
        </p:txBody>
      </p:sp>
      <p:sp>
        <p:nvSpPr>
          <p:cNvPr id="11" name="TextBox 10"/>
          <p:cNvSpPr txBox="1"/>
          <p:nvPr/>
        </p:nvSpPr>
        <p:spPr>
          <a:xfrm>
            <a:off x="2438400" y="685800"/>
            <a:ext cx="4038600" cy="707886"/>
          </a:xfrm>
          <a:prstGeom prst="rect">
            <a:avLst/>
          </a:prstGeom>
          <a:noFill/>
        </p:spPr>
        <p:txBody>
          <a:bodyPr wrap="square" rtlCol="0">
            <a:spAutoFit/>
          </a:bodyPr>
          <a:lstStyle/>
          <a:p>
            <a:pPr algn="ctr"/>
            <a:r>
              <a:rPr lang="en-US" sz="2000" dirty="0" smtClean="0"/>
              <a:t>University Of Karachi</a:t>
            </a:r>
          </a:p>
          <a:p>
            <a:pPr algn="ctr"/>
            <a:r>
              <a:rPr lang="en-US" sz="2000" dirty="0" smtClean="0"/>
              <a:t>Department Of  Computer Science</a:t>
            </a:r>
            <a:endParaRPr lang="en-US" sz="2000" dirty="0"/>
          </a:p>
        </p:txBody>
      </p:sp>
    </p:spTree>
    <p:extLst>
      <p:ext uri="{BB962C8B-B14F-4D97-AF65-F5344CB8AC3E}">
        <p14:creationId xmlns:p14="http://schemas.microsoft.com/office/powerpoint/2010/main" val="2826889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A7B96-A241-483D-9024-0F32ED47EE3F}" type="datetime1">
              <a:rPr lang="en-US" smtClean="0"/>
              <a:t>7/21/2017</a:t>
            </a:fld>
            <a:endParaRPr lang="en-US"/>
          </a:p>
        </p:txBody>
      </p:sp>
      <p:sp>
        <p:nvSpPr>
          <p:cNvPr id="4" name="Slide Number Placeholder 3"/>
          <p:cNvSpPr>
            <a:spLocks noGrp="1"/>
          </p:cNvSpPr>
          <p:nvPr>
            <p:ph type="sldNum" sz="quarter" idx="12"/>
          </p:nvPr>
        </p:nvSpPr>
        <p:spPr/>
        <p:txBody>
          <a:bodyPr/>
          <a:lstStyle/>
          <a:p>
            <a:fld id="{69EAB374-37BD-4CEF-988D-F9935995E778}" type="slidenum">
              <a:rPr lang="en-US" smtClean="0"/>
              <a:t>10</a:t>
            </a:fld>
            <a:endParaRPr lang="en-US"/>
          </a:p>
        </p:txBody>
      </p:sp>
      <p:sp>
        <p:nvSpPr>
          <p:cNvPr id="6"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
        <p:nvSpPr>
          <p:cNvPr id="7" name="Footer Placeholder 4"/>
          <p:cNvSpPr txBox="1">
            <a:spLocks/>
          </p:cNvSpPr>
          <p:nvPr/>
        </p:nvSpPr>
        <p:spPr>
          <a:xfrm>
            <a:off x="2286000" y="457200"/>
            <a:ext cx="4419600" cy="365125"/>
          </a:xfrm>
          <a:prstGeom prst="rect">
            <a:avLst/>
          </a:prstGeom>
          <a:solidFill>
            <a:schemeClr val="accent4">
              <a:lumMod val="50000"/>
            </a:schemeClr>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t>UML for Scanner Module </a:t>
            </a:r>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033835"/>
            <a:ext cx="4343400" cy="5151948"/>
          </a:xfrm>
          <a:prstGeom prst="rect">
            <a:avLst/>
          </a:prstGeom>
        </p:spPr>
      </p:pic>
      <p:pic>
        <p:nvPicPr>
          <p:cNvPr id="5" name="Picture 4"/>
          <p:cNvPicPr>
            <a:picLocks noChangeAspect="1"/>
          </p:cNvPicPr>
          <p:nvPr/>
        </p:nvPicPr>
        <p:blipFill>
          <a:blip r:embed="rId3"/>
          <a:stretch>
            <a:fillRect/>
          </a:stretch>
        </p:blipFill>
        <p:spPr>
          <a:xfrm>
            <a:off x="5181600" y="1046490"/>
            <a:ext cx="3286125" cy="1581150"/>
          </a:xfrm>
          <a:prstGeom prst="rect">
            <a:avLst/>
          </a:prstGeom>
        </p:spPr>
      </p:pic>
      <p:cxnSp>
        <p:nvCxnSpPr>
          <p:cNvPr id="9" name="Elbow Connector 8"/>
          <p:cNvCxnSpPr/>
          <p:nvPr/>
        </p:nvCxnSpPr>
        <p:spPr>
          <a:xfrm>
            <a:off x="4648200" y="1371600"/>
            <a:ext cx="533400" cy="30480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58349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A7B96-A241-483D-9024-0F32ED47EE3F}" type="datetime1">
              <a:rPr lang="en-US" smtClean="0"/>
              <a:t>7/21/2017</a:t>
            </a:fld>
            <a:endParaRPr lang="en-US"/>
          </a:p>
        </p:txBody>
      </p:sp>
      <p:sp>
        <p:nvSpPr>
          <p:cNvPr id="4" name="Slide Number Placeholder 3"/>
          <p:cNvSpPr>
            <a:spLocks noGrp="1"/>
          </p:cNvSpPr>
          <p:nvPr>
            <p:ph type="sldNum" sz="quarter" idx="12"/>
          </p:nvPr>
        </p:nvSpPr>
        <p:spPr/>
        <p:txBody>
          <a:bodyPr/>
          <a:lstStyle/>
          <a:p>
            <a:fld id="{69EAB374-37BD-4CEF-988D-F9935995E778}" type="slidenum">
              <a:rPr lang="en-US" smtClean="0"/>
              <a:t>11</a:t>
            </a:fld>
            <a:endParaRPr lang="en-US"/>
          </a:p>
        </p:txBody>
      </p:sp>
      <p:sp>
        <p:nvSpPr>
          <p:cNvPr id="6"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
        <p:nvSpPr>
          <p:cNvPr id="7" name="Footer Placeholder 4"/>
          <p:cNvSpPr txBox="1">
            <a:spLocks/>
          </p:cNvSpPr>
          <p:nvPr/>
        </p:nvSpPr>
        <p:spPr>
          <a:xfrm>
            <a:off x="2286000" y="457200"/>
            <a:ext cx="4419600" cy="365125"/>
          </a:xfrm>
          <a:prstGeom prst="rect">
            <a:avLst/>
          </a:prstGeom>
          <a:solidFill>
            <a:schemeClr val="accent4">
              <a:lumMod val="50000"/>
            </a:schemeClr>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t>UML for Scanner Module </a:t>
            </a:r>
            <a:endParaRPr lang="en-US" sz="1800" dirty="0"/>
          </a:p>
        </p:txBody>
      </p:sp>
      <p:pic>
        <p:nvPicPr>
          <p:cNvPr id="5" name="Picture 4"/>
          <p:cNvPicPr>
            <a:picLocks noChangeAspect="1"/>
          </p:cNvPicPr>
          <p:nvPr/>
        </p:nvPicPr>
        <p:blipFill>
          <a:blip r:embed="rId2"/>
          <a:stretch>
            <a:fillRect/>
          </a:stretch>
        </p:blipFill>
        <p:spPr>
          <a:xfrm>
            <a:off x="1524000" y="903019"/>
            <a:ext cx="6240439" cy="5372636"/>
          </a:xfrm>
          <a:prstGeom prst="rect">
            <a:avLst/>
          </a:prstGeom>
        </p:spPr>
      </p:pic>
    </p:spTree>
    <p:extLst>
      <p:ext uri="{BB962C8B-B14F-4D97-AF65-F5344CB8AC3E}">
        <p14:creationId xmlns:p14="http://schemas.microsoft.com/office/powerpoint/2010/main" val="1714841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A7B96-A241-483D-9024-0F32ED47EE3F}" type="datetime1">
              <a:rPr lang="en-US" smtClean="0"/>
              <a:t>7/21/2017</a:t>
            </a:fld>
            <a:endParaRPr lang="en-US"/>
          </a:p>
        </p:txBody>
      </p:sp>
      <p:sp>
        <p:nvSpPr>
          <p:cNvPr id="4" name="Slide Number Placeholder 3"/>
          <p:cNvSpPr>
            <a:spLocks noGrp="1"/>
          </p:cNvSpPr>
          <p:nvPr>
            <p:ph type="sldNum" sz="quarter" idx="12"/>
          </p:nvPr>
        </p:nvSpPr>
        <p:spPr/>
        <p:txBody>
          <a:bodyPr/>
          <a:lstStyle/>
          <a:p>
            <a:fld id="{69EAB374-37BD-4CEF-988D-F9935995E778}" type="slidenum">
              <a:rPr lang="en-US" smtClean="0"/>
              <a:t>12</a:t>
            </a:fld>
            <a:endParaRPr lang="en-US"/>
          </a:p>
        </p:txBody>
      </p:sp>
      <p:sp>
        <p:nvSpPr>
          <p:cNvPr id="6"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
        <p:nvSpPr>
          <p:cNvPr id="7" name="Footer Placeholder 4"/>
          <p:cNvSpPr txBox="1">
            <a:spLocks/>
          </p:cNvSpPr>
          <p:nvPr/>
        </p:nvSpPr>
        <p:spPr>
          <a:xfrm>
            <a:off x="2286000" y="457200"/>
            <a:ext cx="4419600" cy="365125"/>
          </a:xfrm>
          <a:prstGeom prst="rect">
            <a:avLst/>
          </a:prstGeom>
          <a:solidFill>
            <a:schemeClr val="accent4">
              <a:lumMod val="50000"/>
            </a:schemeClr>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t>UML for Reader Module </a:t>
            </a:r>
            <a:endParaRPr lang="en-US" sz="1800" dirty="0"/>
          </a:p>
        </p:txBody>
      </p:sp>
      <p:pic>
        <p:nvPicPr>
          <p:cNvPr id="3" name="Picture 2"/>
          <p:cNvPicPr>
            <a:picLocks noChangeAspect="1"/>
          </p:cNvPicPr>
          <p:nvPr/>
        </p:nvPicPr>
        <p:blipFill>
          <a:blip r:embed="rId2"/>
          <a:stretch>
            <a:fillRect/>
          </a:stretch>
        </p:blipFill>
        <p:spPr>
          <a:xfrm>
            <a:off x="1462087" y="1001736"/>
            <a:ext cx="6067425" cy="5191125"/>
          </a:xfrm>
          <a:prstGeom prst="rect">
            <a:avLst/>
          </a:prstGeom>
        </p:spPr>
      </p:pic>
    </p:spTree>
    <p:extLst>
      <p:ext uri="{BB962C8B-B14F-4D97-AF65-F5344CB8AC3E}">
        <p14:creationId xmlns:p14="http://schemas.microsoft.com/office/powerpoint/2010/main" val="711631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A7B96-A241-483D-9024-0F32ED47EE3F}" type="datetime1">
              <a:rPr lang="en-US" smtClean="0"/>
              <a:t>7/21/2017</a:t>
            </a:fld>
            <a:endParaRPr lang="en-US"/>
          </a:p>
        </p:txBody>
      </p:sp>
      <p:sp>
        <p:nvSpPr>
          <p:cNvPr id="4" name="Slide Number Placeholder 3"/>
          <p:cNvSpPr>
            <a:spLocks noGrp="1"/>
          </p:cNvSpPr>
          <p:nvPr>
            <p:ph type="sldNum" sz="quarter" idx="12"/>
          </p:nvPr>
        </p:nvSpPr>
        <p:spPr/>
        <p:txBody>
          <a:bodyPr/>
          <a:lstStyle/>
          <a:p>
            <a:fld id="{69EAB374-37BD-4CEF-988D-F9935995E778}" type="slidenum">
              <a:rPr lang="en-US" smtClean="0"/>
              <a:t>13</a:t>
            </a:fld>
            <a:endParaRPr lang="en-US"/>
          </a:p>
        </p:txBody>
      </p:sp>
      <p:sp>
        <p:nvSpPr>
          <p:cNvPr id="6"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
        <p:nvSpPr>
          <p:cNvPr id="7" name="Footer Placeholder 4"/>
          <p:cNvSpPr txBox="1">
            <a:spLocks/>
          </p:cNvSpPr>
          <p:nvPr/>
        </p:nvSpPr>
        <p:spPr>
          <a:xfrm>
            <a:off x="2286000" y="457200"/>
            <a:ext cx="4419600" cy="365125"/>
          </a:xfrm>
          <a:prstGeom prst="rect">
            <a:avLst/>
          </a:prstGeom>
          <a:solidFill>
            <a:schemeClr val="accent4">
              <a:lumMod val="50000"/>
            </a:schemeClr>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t>UML for </a:t>
            </a:r>
            <a:r>
              <a:rPr lang="en-US" sz="1800" dirty="0" err="1" smtClean="0"/>
              <a:t>VisualSort</a:t>
            </a:r>
            <a:r>
              <a:rPr lang="en-US" sz="1800" dirty="0" smtClean="0"/>
              <a:t> Module </a:t>
            </a:r>
            <a:endParaRPr lang="en-US" sz="1800" dirty="0"/>
          </a:p>
        </p:txBody>
      </p:sp>
      <p:pic>
        <p:nvPicPr>
          <p:cNvPr id="3" name="Picture 2"/>
          <p:cNvPicPr>
            <a:picLocks noChangeAspect="1"/>
          </p:cNvPicPr>
          <p:nvPr/>
        </p:nvPicPr>
        <p:blipFill>
          <a:blip r:embed="rId2"/>
          <a:stretch>
            <a:fillRect/>
          </a:stretch>
        </p:blipFill>
        <p:spPr>
          <a:xfrm>
            <a:off x="257175" y="982093"/>
            <a:ext cx="5610225" cy="5289550"/>
          </a:xfrm>
          <a:prstGeom prst="rect">
            <a:avLst/>
          </a:prstGeom>
        </p:spPr>
      </p:pic>
      <p:pic>
        <p:nvPicPr>
          <p:cNvPr id="5" name="Picture 4"/>
          <p:cNvPicPr>
            <a:picLocks noChangeAspect="1"/>
          </p:cNvPicPr>
          <p:nvPr/>
        </p:nvPicPr>
        <p:blipFill>
          <a:blip r:embed="rId3"/>
          <a:stretch>
            <a:fillRect/>
          </a:stretch>
        </p:blipFill>
        <p:spPr>
          <a:xfrm>
            <a:off x="6025753" y="2514600"/>
            <a:ext cx="3036093" cy="1524000"/>
          </a:xfrm>
          <a:prstGeom prst="rect">
            <a:avLst/>
          </a:prstGeom>
        </p:spPr>
      </p:pic>
      <p:cxnSp>
        <p:nvCxnSpPr>
          <p:cNvPr id="9" name="Elbow Connector 8"/>
          <p:cNvCxnSpPr/>
          <p:nvPr/>
        </p:nvCxnSpPr>
        <p:spPr>
          <a:xfrm>
            <a:off x="5867400" y="1384725"/>
            <a:ext cx="2057400" cy="1129875"/>
          </a:xfrm>
          <a:prstGeom prst="bentConnector3">
            <a:avLst>
              <a:gd name="adj1" fmla="val 99751"/>
            </a:avLst>
          </a:prstGeom>
          <a:ln>
            <a:tailEnd type="triangle"/>
          </a:ln>
        </p:spPr>
        <p:style>
          <a:lnRef idx="2">
            <a:schemeClr val="dk1">
              <a:shade val="50000"/>
            </a:schemeClr>
          </a:lnRef>
          <a:fillRef idx="1">
            <a:schemeClr val="dk1"/>
          </a:fillRef>
          <a:effectRef idx="0">
            <a:schemeClr val="dk1"/>
          </a:effectRef>
          <a:fontRef idx="minor">
            <a:schemeClr val="lt1"/>
          </a:fontRef>
        </p:style>
      </p:cxnSp>
      <p:sp>
        <p:nvSpPr>
          <p:cNvPr id="15" name="Diamond 14"/>
          <p:cNvSpPr/>
          <p:nvPr/>
        </p:nvSpPr>
        <p:spPr>
          <a:xfrm>
            <a:off x="5867400" y="1266171"/>
            <a:ext cx="237107" cy="237107"/>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922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Handling</a:t>
            </a:r>
            <a:endParaRPr lang="en-US" dirty="0"/>
          </a:p>
        </p:txBody>
      </p:sp>
      <p:sp>
        <p:nvSpPr>
          <p:cNvPr id="3" name="Text Placeholder 2"/>
          <p:cNvSpPr>
            <a:spLocks noGrp="1"/>
          </p:cNvSpPr>
          <p:nvPr>
            <p:ph type="body" idx="1"/>
          </p:nvPr>
        </p:nvSpPr>
        <p:spPr/>
        <p:txBody>
          <a:bodyPr>
            <a:normAutofit/>
          </a:bodyPr>
          <a:lstStyle/>
          <a:p>
            <a:r>
              <a:rPr lang="en-US" dirty="0" smtClean="0"/>
              <a:t>In this Section we described which attributes are kept private, which are kept static and which are kept final and Why we do so ??</a:t>
            </a:r>
            <a:endParaRPr lang="en-US" dirty="0"/>
          </a:p>
        </p:txBody>
      </p:sp>
      <p:sp>
        <p:nvSpPr>
          <p:cNvPr id="4" name="Date Placeholder 3"/>
          <p:cNvSpPr>
            <a:spLocks noGrp="1"/>
          </p:cNvSpPr>
          <p:nvPr>
            <p:ph type="dt" sz="half" idx="10"/>
          </p:nvPr>
        </p:nvSpPr>
        <p:spPr/>
        <p:txBody>
          <a:bodyPr/>
          <a:lstStyle/>
          <a:p>
            <a:fld id="{E8609354-5019-4DAD-9662-C2ECB797CA94}" type="datetime1">
              <a:rPr lang="en-US" smtClean="0"/>
              <a:t>7/21/2017</a:t>
            </a:fld>
            <a:endParaRPr lang="en-US" dirty="0"/>
          </a:p>
        </p:txBody>
      </p:sp>
      <p:sp>
        <p:nvSpPr>
          <p:cNvPr id="6" name="Slide Number Placeholder 5"/>
          <p:cNvSpPr>
            <a:spLocks noGrp="1"/>
          </p:cNvSpPr>
          <p:nvPr>
            <p:ph type="sldNum" sz="quarter" idx="12"/>
          </p:nvPr>
        </p:nvSpPr>
        <p:spPr/>
        <p:txBody>
          <a:bodyPr/>
          <a:lstStyle/>
          <a:p>
            <a:fld id="{69EAB374-37BD-4CEF-988D-F9935995E778}" type="slidenum">
              <a:rPr lang="en-US" smtClean="0"/>
              <a:t>14</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2372779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7D607-3A66-4B83-AD75-44BC753E2FC2}" type="datetime1">
              <a:rPr lang="en-US" smtClean="0"/>
              <a:t>7/21/2017</a:t>
            </a:fld>
            <a:endParaRPr lang="en-US"/>
          </a:p>
        </p:txBody>
      </p:sp>
      <p:sp>
        <p:nvSpPr>
          <p:cNvPr id="4" name="Slide Number Placeholder 3"/>
          <p:cNvSpPr>
            <a:spLocks noGrp="1"/>
          </p:cNvSpPr>
          <p:nvPr>
            <p:ph type="sldNum" sz="quarter" idx="12"/>
          </p:nvPr>
        </p:nvSpPr>
        <p:spPr/>
        <p:txBody>
          <a:bodyPr/>
          <a:lstStyle/>
          <a:p>
            <a:fld id="{69EAB374-37BD-4CEF-988D-F9935995E778}" type="slidenum">
              <a:rPr lang="en-US" smtClean="0"/>
              <a:t>15</a:t>
            </a:fld>
            <a:endParaRPr lang="en-US"/>
          </a:p>
        </p:txBody>
      </p:sp>
      <p:sp>
        <p:nvSpPr>
          <p:cNvPr id="6" name="Footer Placeholder 4"/>
          <p:cNvSpPr>
            <a:spLocks noGrp="1"/>
          </p:cNvSpPr>
          <p:nvPr>
            <p:ph type="ftr" sz="quarter" idx="11"/>
          </p:nvPr>
        </p:nvSpPr>
        <p:spPr>
          <a:xfrm>
            <a:off x="3124200" y="6356350"/>
            <a:ext cx="4419600" cy="365125"/>
          </a:xfrm>
        </p:spPr>
        <p:txBody>
          <a:bodyPr/>
          <a:lstStyle/>
          <a:p>
            <a:r>
              <a:rPr lang="en-US" smtClean="0"/>
              <a:t>BSCS-415 Object Oriented Programming</a:t>
            </a:r>
            <a:endParaRPr lang="en-US" dirty="0"/>
          </a:p>
        </p:txBody>
      </p:sp>
      <p:sp>
        <p:nvSpPr>
          <p:cNvPr id="12" name="TextBox 11"/>
          <p:cNvSpPr txBox="1"/>
          <p:nvPr/>
        </p:nvSpPr>
        <p:spPr>
          <a:xfrm>
            <a:off x="4495800" y="532452"/>
            <a:ext cx="4267200"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Most of the variable are Public. So they access easy out of the class.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Some of the variable are made private </a:t>
            </a:r>
            <a:r>
              <a:rPr lang="en-US" dirty="0" err="1" smtClean="0"/>
              <a:t>i.e</a:t>
            </a:r>
            <a:r>
              <a:rPr lang="en-US" dirty="0" smtClean="0"/>
              <a:t> </a:t>
            </a:r>
            <a:r>
              <a:rPr lang="en-US" dirty="0" err="1" smtClean="0"/>
              <a:t>filechooser</a:t>
            </a:r>
            <a:r>
              <a:rPr lang="en-US" dirty="0" smtClean="0"/>
              <a:t>, </a:t>
            </a:r>
            <a:r>
              <a:rPr lang="en-US" dirty="0" err="1" smtClean="0"/>
              <a:t>isCropped</a:t>
            </a:r>
            <a:r>
              <a:rPr lang="en-US" dirty="0" smtClean="0"/>
              <a:t>, </a:t>
            </a:r>
            <a:r>
              <a:rPr lang="en-US" dirty="0" err="1" smtClean="0"/>
              <a:t>isTesailate</a:t>
            </a:r>
            <a:r>
              <a:rPr lang="en-US" dirty="0" smtClean="0"/>
              <a:t> etc. These variable are use for internal process. Changing the values produce malfunction in application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Some variable are declare static. So they are shared among all Methods and work as flags etc.</a:t>
            </a:r>
            <a:endParaRPr lang="en-US" dirty="0"/>
          </a:p>
        </p:txBody>
      </p:sp>
      <p:pic>
        <p:nvPicPr>
          <p:cNvPr id="13" name="Picture 12"/>
          <p:cNvPicPr>
            <a:picLocks noChangeAspect="1"/>
          </p:cNvPicPr>
          <p:nvPr/>
        </p:nvPicPr>
        <p:blipFill>
          <a:blip r:embed="rId2"/>
          <a:stretch>
            <a:fillRect/>
          </a:stretch>
        </p:blipFill>
        <p:spPr>
          <a:xfrm>
            <a:off x="200025" y="381000"/>
            <a:ext cx="4067175" cy="5975350"/>
          </a:xfrm>
          <a:prstGeom prst="rect">
            <a:avLst/>
          </a:prstGeom>
        </p:spPr>
      </p:pic>
    </p:spTree>
    <p:extLst>
      <p:ext uri="{BB962C8B-B14F-4D97-AF65-F5344CB8AC3E}">
        <p14:creationId xmlns:p14="http://schemas.microsoft.com/office/powerpoint/2010/main" val="4202188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calling and function calling</a:t>
            </a:r>
            <a:endParaRPr lang="en-US" dirty="0"/>
          </a:p>
        </p:txBody>
      </p:sp>
      <p:sp>
        <p:nvSpPr>
          <p:cNvPr id="3" name="Text Placeholder 2"/>
          <p:cNvSpPr>
            <a:spLocks noGrp="1"/>
          </p:cNvSpPr>
          <p:nvPr>
            <p:ph type="body" idx="1"/>
          </p:nvPr>
        </p:nvSpPr>
        <p:spPr/>
        <p:txBody>
          <a:bodyPr/>
          <a:lstStyle/>
          <a:p>
            <a:r>
              <a:rPr lang="en-US" dirty="0" smtClean="0"/>
              <a:t>In this section we described how we invoke functions to accomplish certain task. We also talked about parameter passing especially object passing as parameter and object returning from function.</a:t>
            </a:r>
            <a:endParaRPr lang="en-US" dirty="0"/>
          </a:p>
        </p:txBody>
      </p:sp>
      <p:sp>
        <p:nvSpPr>
          <p:cNvPr id="4" name="Date Placeholder 3"/>
          <p:cNvSpPr>
            <a:spLocks noGrp="1"/>
          </p:cNvSpPr>
          <p:nvPr>
            <p:ph type="dt" sz="half" idx="10"/>
          </p:nvPr>
        </p:nvSpPr>
        <p:spPr/>
        <p:txBody>
          <a:bodyPr/>
          <a:lstStyle/>
          <a:p>
            <a:fld id="{5B171308-9085-4B03-8453-126257294248}" type="datetime1">
              <a:rPr lang="en-US" smtClean="0"/>
              <a:t>7/21/2017</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16</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788684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2064E0-5A5A-4E98-8849-CAD9B5D8EA93}" type="datetime1">
              <a:rPr lang="en-US" smtClean="0"/>
              <a:t>7/21/2017</a:t>
            </a:fld>
            <a:endParaRPr lang="en-US"/>
          </a:p>
        </p:txBody>
      </p:sp>
      <p:sp>
        <p:nvSpPr>
          <p:cNvPr id="4" name="Slide Number Placeholder 3"/>
          <p:cNvSpPr>
            <a:spLocks noGrp="1"/>
          </p:cNvSpPr>
          <p:nvPr>
            <p:ph type="sldNum" sz="quarter" idx="12"/>
          </p:nvPr>
        </p:nvSpPr>
        <p:spPr/>
        <p:txBody>
          <a:bodyPr/>
          <a:lstStyle/>
          <a:p>
            <a:fld id="{69EAB374-37BD-4CEF-988D-F9935995E778}" type="slidenum">
              <a:rPr lang="en-US" smtClean="0"/>
              <a:t>17</a:t>
            </a:fld>
            <a:endParaRPr lang="en-US"/>
          </a:p>
        </p:txBody>
      </p:sp>
      <p:sp>
        <p:nvSpPr>
          <p:cNvPr id="6"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pic>
        <p:nvPicPr>
          <p:cNvPr id="5" name="Picture 4"/>
          <p:cNvPicPr>
            <a:picLocks noChangeAspect="1"/>
          </p:cNvPicPr>
          <p:nvPr/>
        </p:nvPicPr>
        <p:blipFill>
          <a:blip r:embed="rId2"/>
          <a:stretch>
            <a:fillRect/>
          </a:stretch>
        </p:blipFill>
        <p:spPr>
          <a:xfrm>
            <a:off x="932251" y="260987"/>
            <a:ext cx="6972300" cy="628650"/>
          </a:xfrm>
          <a:prstGeom prst="rect">
            <a:avLst/>
          </a:prstGeom>
        </p:spPr>
      </p:pic>
      <p:sp>
        <p:nvSpPr>
          <p:cNvPr id="7" name="TextBox 6"/>
          <p:cNvSpPr txBox="1"/>
          <p:nvPr/>
        </p:nvSpPr>
        <p:spPr>
          <a:xfrm>
            <a:off x="2757267" y="1219200"/>
            <a:ext cx="6081933" cy="1787567"/>
          </a:xfrm>
          <a:prstGeom prst="rect">
            <a:avLst/>
          </a:prstGeom>
          <a:noFill/>
        </p:spPr>
        <p:txBody>
          <a:bodyPr wrap="square" rtlCol="0">
            <a:spAutoFit/>
          </a:bodyPr>
          <a:lstStyle/>
          <a:p>
            <a:r>
              <a:rPr lang="en-US" dirty="0" smtClean="0"/>
              <a:t>We invoke this function by clicking on Draw button present on the Scanner Application</a:t>
            </a:r>
          </a:p>
          <a:p>
            <a:r>
              <a:rPr lang="en-US" dirty="0" smtClean="0"/>
              <a:t>Screen.</a:t>
            </a:r>
          </a:p>
          <a:p>
            <a:r>
              <a:rPr lang="en-US" dirty="0" smtClean="0"/>
              <a:t>This function is use to Draw a polygon on a image. Internally this function invoke DrawPolygon() function.</a:t>
            </a:r>
            <a:endParaRPr lang="en-US" dirty="0"/>
          </a:p>
        </p:txBody>
      </p:sp>
      <p:grpSp>
        <p:nvGrpSpPr>
          <p:cNvPr id="11" name="Group 10"/>
          <p:cNvGrpSpPr/>
          <p:nvPr/>
        </p:nvGrpSpPr>
        <p:grpSpPr>
          <a:xfrm>
            <a:off x="289808" y="2586798"/>
            <a:ext cx="2324876" cy="3766140"/>
            <a:chOff x="358026" y="2255066"/>
            <a:chExt cx="2324876" cy="3766140"/>
          </a:xfrm>
        </p:grpSpPr>
        <p:pic>
          <p:nvPicPr>
            <p:cNvPr id="8" name="Picture 7"/>
            <p:cNvPicPr>
              <a:picLocks noChangeAspect="1"/>
            </p:cNvPicPr>
            <p:nvPr/>
          </p:nvPicPr>
          <p:blipFill>
            <a:blip r:embed="rId3"/>
            <a:stretch>
              <a:fillRect/>
            </a:stretch>
          </p:blipFill>
          <p:spPr>
            <a:xfrm>
              <a:off x="358026" y="2255066"/>
              <a:ext cx="2324876" cy="3766140"/>
            </a:xfrm>
            <a:prstGeom prst="rect">
              <a:avLst/>
            </a:prstGeom>
          </p:spPr>
        </p:pic>
        <p:sp>
          <p:nvSpPr>
            <p:cNvPr id="9" name="Oval 8"/>
            <p:cNvSpPr/>
            <p:nvPr/>
          </p:nvSpPr>
          <p:spPr>
            <a:xfrm>
              <a:off x="358026" y="3268354"/>
              <a:ext cx="1031100" cy="556736"/>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pic>
        <p:nvPicPr>
          <p:cNvPr id="10" name="Picture 9"/>
          <p:cNvPicPr>
            <a:picLocks noChangeAspect="1"/>
          </p:cNvPicPr>
          <p:nvPr/>
        </p:nvPicPr>
        <p:blipFill>
          <a:blip r:embed="rId4"/>
          <a:stretch>
            <a:fillRect/>
          </a:stretch>
        </p:blipFill>
        <p:spPr>
          <a:xfrm>
            <a:off x="2819400" y="3248427"/>
            <a:ext cx="6109036" cy="2999973"/>
          </a:xfrm>
          <a:prstGeom prst="rect">
            <a:avLst/>
          </a:prstGeom>
        </p:spPr>
      </p:pic>
      <p:sp>
        <p:nvSpPr>
          <p:cNvPr id="12" name="Rectangle 11"/>
          <p:cNvSpPr/>
          <p:nvPr/>
        </p:nvSpPr>
        <p:spPr>
          <a:xfrm>
            <a:off x="5486400" y="5105400"/>
            <a:ext cx="3414933"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42900" y="2286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4" name="Oval 13"/>
          <p:cNvSpPr/>
          <p:nvPr/>
        </p:nvSpPr>
        <p:spPr>
          <a:xfrm>
            <a:off x="8572500" y="2981727"/>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917313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5102D-56CE-40A2-9446-55A5CC7FD82D}" type="datetime1">
              <a:rPr lang="en-US" smtClean="0"/>
              <a:t>7/21/2017</a:t>
            </a:fld>
            <a:endParaRPr lang="en-US"/>
          </a:p>
        </p:txBody>
      </p:sp>
      <p:sp>
        <p:nvSpPr>
          <p:cNvPr id="4" name="Slide Number Placeholder 3"/>
          <p:cNvSpPr>
            <a:spLocks noGrp="1"/>
          </p:cNvSpPr>
          <p:nvPr>
            <p:ph type="sldNum" sz="quarter" idx="12"/>
          </p:nvPr>
        </p:nvSpPr>
        <p:spPr/>
        <p:txBody>
          <a:bodyPr/>
          <a:lstStyle/>
          <a:p>
            <a:fld id="{69EAB374-37BD-4CEF-988D-F9935995E778}" type="slidenum">
              <a:rPr lang="en-US" smtClean="0"/>
              <a:t>18</a:t>
            </a:fld>
            <a:endParaRPr lang="en-US"/>
          </a:p>
        </p:txBody>
      </p:sp>
      <p:sp>
        <p:nvSpPr>
          <p:cNvPr id="6"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
        <p:nvSpPr>
          <p:cNvPr id="3" name="TextBox 2"/>
          <p:cNvSpPr txBox="1"/>
          <p:nvPr/>
        </p:nvSpPr>
        <p:spPr>
          <a:xfrm>
            <a:off x="492286" y="609600"/>
            <a:ext cx="7261796" cy="1477328"/>
          </a:xfrm>
          <a:prstGeom prst="rect">
            <a:avLst/>
          </a:prstGeom>
          <a:noFill/>
        </p:spPr>
        <p:txBody>
          <a:bodyPr wrap="none" rtlCol="0">
            <a:spAutoFit/>
          </a:bodyPr>
          <a:lstStyle/>
          <a:p>
            <a:r>
              <a:rPr lang="en-US" dirty="0" smtClean="0"/>
              <a:t>In DrawPolygon() function </a:t>
            </a:r>
            <a:r>
              <a:rPr lang="en-US" dirty="0"/>
              <a:t>we are calling another function </a:t>
            </a:r>
            <a:r>
              <a:rPr lang="en-US" dirty="0" smtClean="0"/>
              <a:t>namely</a:t>
            </a:r>
          </a:p>
          <a:p>
            <a:r>
              <a:rPr lang="en-US" dirty="0" smtClean="0"/>
              <a:t>createControlAnchorsFor().</a:t>
            </a:r>
          </a:p>
          <a:p>
            <a:endParaRPr lang="en-US" dirty="0"/>
          </a:p>
          <a:p>
            <a:r>
              <a:rPr lang="en-US" dirty="0" smtClean="0"/>
              <a:t>In this function we passing the Object of (Points of polygon) </a:t>
            </a:r>
            <a:r>
              <a:rPr lang="en-US" dirty="0"/>
              <a:t>more precisely </a:t>
            </a:r>
            <a:endParaRPr lang="en-US" dirty="0" smtClean="0"/>
          </a:p>
          <a:p>
            <a:r>
              <a:rPr lang="en-US" dirty="0" smtClean="0"/>
              <a:t>ObservableList&lt;Double</a:t>
            </a:r>
            <a:r>
              <a:rPr lang="en-US" dirty="0"/>
              <a:t>&gt; </a:t>
            </a:r>
            <a:r>
              <a:rPr lang="en-US" dirty="0" smtClean="0"/>
              <a:t>as parameter.</a:t>
            </a:r>
          </a:p>
        </p:txBody>
      </p:sp>
      <p:pic>
        <p:nvPicPr>
          <p:cNvPr id="5" name="Picture 4"/>
          <p:cNvPicPr>
            <a:picLocks noChangeAspect="1"/>
          </p:cNvPicPr>
          <p:nvPr/>
        </p:nvPicPr>
        <p:blipFill>
          <a:blip r:embed="rId2"/>
          <a:stretch>
            <a:fillRect/>
          </a:stretch>
        </p:blipFill>
        <p:spPr>
          <a:xfrm>
            <a:off x="492286" y="2209800"/>
            <a:ext cx="8194514" cy="3705225"/>
          </a:xfrm>
          <a:prstGeom prst="rect">
            <a:avLst/>
          </a:prstGeom>
        </p:spPr>
      </p:pic>
    </p:spTree>
    <p:extLst>
      <p:ext uri="{BB962C8B-B14F-4D97-AF65-F5344CB8AC3E}">
        <p14:creationId xmlns:p14="http://schemas.microsoft.com/office/powerpoint/2010/main" val="856021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5102D-56CE-40A2-9446-55A5CC7FD82D}" type="datetime1">
              <a:rPr lang="en-US" smtClean="0"/>
              <a:t>7/21/2017</a:t>
            </a:fld>
            <a:endParaRPr lang="en-US"/>
          </a:p>
        </p:txBody>
      </p:sp>
      <p:sp>
        <p:nvSpPr>
          <p:cNvPr id="4" name="Slide Number Placeholder 3"/>
          <p:cNvSpPr>
            <a:spLocks noGrp="1"/>
          </p:cNvSpPr>
          <p:nvPr>
            <p:ph type="sldNum" sz="quarter" idx="12"/>
          </p:nvPr>
        </p:nvSpPr>
        <p:spPr/>
        <p:txBody>
          <a:bodyPr/>
          <a:lstStyle/>
          <a:p>
            <a:fld id="{69EAB374-37BD-4CEF-988D-F9935995E778}" type="slidenum">
              <a:rPr lang="en-US" smtClean="0"/>
              <a:t>19</a:t>
            </a:fld>
            <a:endParaRPr lang="en-US"/>
          </a:p>
        </p:txBody>
      </p:sp>
      <p:sp>
        <p:nvSpPr>
          <p:cNvPr id="6"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
        <p:nvSpPr>
          <p:cNvPr id="3" name="TextBox 2"/>
          <p:cNvSpPr txBox="1"/>
          <p:nvPr/>
        </p:nvSpPr>
        <p:spPr>
          <a:xfrm>
            <a:off x="492286" y="609600"/>
            <a:ext cx="8499314" cy="1200329"/>
          </a:xfrm>
          <a:prstGeom prst="rect">
            <a:avLst/>
          </a:prstGeom>
          <a:noFill/>
        </p:spPr>
        <p:txBody>
          <a:bodyPr wrap="square" rtlCol="0">
            <a:spAutoFit/>
          </a:bodyPr>
          <a:lstStyle/>
          <a:p>
            <a:r>
              <a:rPr lang="en-US" dirty="0" smtClean="0"/>
              <a:t>In </a:t>
            </a:r>
            <a:r>
              <a:rPr lang="en-US" dirty="0"/>
              <a:t>createControlAnchorsFor</a:t>
            </a:r>
            <a:r>
              <a:rPr lang="en-US" dirty="0" smtClean="0"/>
              <a:t>(), We are also calling the parameterize constructor of Anchor </a:t>
            </a:r>
          </a:p>
          <a:p>
            <a:r>
              <a:rPr lang="en-US" dirty="0" smtClean="0"/>
              <a:t>Class. That’s take three parameters as Color, DoublePropety X, </a:t>
            </a:r>
            <a:r>
              <a:rPr lang="en-US" dirty="0"/>
              <a:t>DoublePropety </a:t>
            </a:r>
            <a:r>
              <a:rPr lang="en-US" dirty="0" smtClean="0"/>
              <a:t>Y.</a:t>
            </a:r>
          </a:p>
          <a:p>
            <a:endParaRPr lang="en-US" dirty="0" smtClean="0"/>
          </a:p>
          <a:p>
            <a:r>
              <a:rPr lang="en-US" dirty="0" smtClean="0"/>
              <a:t>After that this function also return the Object of (ObservableList of Anchors).</a:t>
            </a:r>
          </a:p>
        </p:txBody>
      </p:sp>
      <p:sp>
        <p:nvSpPr>
          <p:cNvPr id="9" name="TextBox 8"/>
          <p:cNvSpPr txBox="1"/>
          <p:nvPr/>
        </p:nvSpPr>
        <p:spPr>
          <a:xfrm>
            <a:off x="454925" y="4759561"/>
            <a:ext cx="3365088" cy="1754326"/>
          </a:xfrm>
          <a:prstGeom prst="rect">
            <a:avLst/>
          </a:prstGeom>
          <a:noFill/>
        </p:spPr>
        <p:txBody>
          <a:bodyPr wrap="none" rtlCol="0">
            <a:spAutoFit/>
          </a:bodyPr>
          <a:lstStyle/>
          <a:p>
            <a:r>
              <a:rPr lang="en-US" dirty="0" smtClean="0"/>
              <a:t>Checklist:</a:t>
            </a:r>
          </a:p>
          <a:p>
            <a:pPr marL="285750" indent="-285750">
              <a:buFont typeface="Arial" panose="020B0604020202020204" pitchFamily="34" charset="0"/>
              <a:buChar char="•"/>
            </a:pPr>
            <a:r>
              <a:rPr lang="en-US" dirty="0" smtClean="0"/>
              <a:t>How Function Invoke.</a:t>
            </a:r>
          </a:p>
          <a:p>
            <a:pPr marL="285750" indent="-285750">
              <a:buFont typeface="Arial" panose="020B0604020202020204" pitchFamily="34" charset="0"/>
              <a:buChar char="•"/>
            </a:pPr>
            <a:r>
              <a:rPr lang="en-US" dirty="0" smtClean="0"/>
              <a:t>Object passing as  Parameter</a:t>
            </a:r>
          </a:p>
          <a:p>
            <a:pPr marL="285750" indent="-285750">
              <a:buFont typeface="Arial" panose="020B0604020202020204" pitchFamily="34" charset="0"/>
              <a:buChar char="•"/>
            </a:pPr>
            <a:r>
              <a:rPr lang="en-US" dirty="0" smtClean="0"/>
              <a:t>Object returning from function</a:t>
            </a:r>
          </a:p>
          <a:p>
            <a:pPr marL="285750" indent="-285750">
              <a:buFont typeface="Arial" panose="020B0604020202020204" pitchFamily="34" charset="0"/>
              <a:buChar char="•"/>
            </a:pPr>
            <a:r>
              <a:rPr lang="en-US" dirty="0" smtClean="0"/>
              <a:t>Constructor Calling. </a:t>
            </a:r>
          </a:p>
          <a:p>
            <a:endParaRPr lang="en-US" dirty="0"/>
          </a:p>
        </p:txBody>
      </p:sp>
      <p:pic>
        <p:nvPicPr>
          <p:cNvPr id="10" name="Picture 9"/>
          <p:cNvPicPr>
            <a:picLocks noChangeAspect="1"/>
          </p:cNvPicPr>
          <p:nvPr/>
        </p:nvPicPr>
        <p:blipFill>
          <a:blip r:embed="rId2"/>
          <a:stretch>
            <a:fillRect/>
          </a:stretch>
        </p:blipFill>
        <p:spPr>
          <a:xfrm>
            <a:off x="457200" y="1823577"/>
            <a:ext cx="8480266" cy="2922336"/>
          </a:xfrm>
          <a:prstGeom prst="rect">
            <a:avLst/>
          </a:prstGeom>
        </p:spPr>
      </p:pic>
      <p:sp>
        <p:nvSpPr>
          <p:cNvPr id="11" name="Rectangle 10"/>
          <p:cNvSpPr/>
          <p:nvPr/>
        </p:nvSpPr>
        <p:spPr>
          <a:xfrm>
            <a:off x="1981200" y="4038600"/>
            <a:ext cx="5638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71600" y="1809929"/>
            <a:ext cx="1981200" cy="1712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486400" y="1809929"/>
            <a:ext cx="3200400" cy="1712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3347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E731E8-829B-42E3-AA46-2C0F17DFA0CB}" type="datetime1">
              <a:rPr lang="en-US" smtClean="0"/>
              <a:t>7/21/2017</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2</a:t>
            </a:fld>
            <a:endParaRPr lang="en-US"/>
          </a:p>
        </p:txBody>
      </p:sp>
      <p:pic>
        <p:nvPicPr>
          <p:cNvPr id="8" name="Picture 7"/>
          <p:cNvPicPr>
            <a:picLocks noChangeAspect="1"/>
          </p:cNvPicPr>
          <p:nvPr/>
        </p:nvPicPr>
        <p:blipFill>
          <a:blip r:embed="rId2"/>
          <a:stretch>
            <a:fillRect/>
          </a:stretch>
        </p:blipFill>
        <p:spPr>
          <a:xfrm>
            <a:off x="219075" y="228600"/>
            <a:ext cx="8001000" cy="2228850"/>
          </a:xfrm>
          <a:prstGeom prst="rect">
            <a:avLst/>
          </a:prstGeom>
        </p:spPr>
      </p:pic>
      <p:pic>
        <p:nvPicPr>
          <p:cNvPr id="9" name="Picture 8"/>
          <p:cNvPicPr>
            <a:picLocks noChangeAspect="1"/>
          </p:cNvPicPr>
          <p:nvPr/>
        </p:nvPicPr>
        <p:blipFill>
          <a:blip r:embed="rId3"/>
          <a:stretch>
            <a:fillRect/>
          </a:stretch>
        </p:blipFill>
        <p:spPr>
          <a:xfrm>
            <a:off x="219075" y="2636405"/>
            <a:ext cx="8001000" cy="3733800"/>
          </a:xfrm>
          <a:prstGeom prst="rect">
            <a:avLst/>
          </a:prstGeom>
        </p:spPr>
      </p:pic>
      <p:sp>
        <p:nvSpPr>
          <p:cNvPr id="12"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1888130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a:t>
            </a:r>
            <a:endParaRPr lang="en-US" dirty="0"/>
          </a:p>
        </p:txBody>
      </p:sp>
      <p:sp>
        <p:nvSpPr>
          <p:cNvPr id="3" name="Text Placeholder 2"/>
          <p:cNvSpPr>
            <a:spLocks noGrp="1"/>
          </p:cNvSpPr>
          <p:nvPr>
            <p:ph type="body" idx="1"/>
          </p:nvPr>
        </p:nvSpPr>
        <p:spPr/>
        <p:txBody>
          <a:bodyPr/>
          <a:lstStyle/>
          <a:p>
            <a:r>
              <a:rPr lang="en-US" dirty="0" smtClean="0"/>
              <a:t>In this Section we demonstrate method overloading.</a:t>
            </a:r>
            <a:endParaRPr lang="en-US" dirty="0"/>
          </a:p>
        </p:txBody>
      </p:sp>
      <p:sp>
        <p:nvSpPr>
          <p:cNvPr id="4" name="Date Placeholder 3"/>
          <p:cNvSpPr>
            <a:spLocks noGrp="1"/>
          </p:cNvSpPr>
          <p:nvPr>
            <p:ph type="dt" sz="half" idx="10"/>
          </p:nvPr>
        </p:nvSpPr>
        <p:spPr/>
        <p:txBody>
          <a:bodyPr/>
          <a:lstStyle/>
          <a:p>
            <a:fld id="{EA2601C0-14AD-47D3-988D-6D50553D4DED}" type="datetime1">
              <a:rPr lang="en-US" smtClean="0"/>
              <a:t>7/21/2017</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20</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29200960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3F7C9-307D-451A-84A0-E399B1760DF2}" type="datetime1">
              <a:rPr lang="en-US" smtClean="0"/>
              <a:t>7/21/2017</a:t>
            </a:fld>
            <a:endParaRPr lang="en-US"/>
          </a:p>
        </p:txBody>
      </p:sp>
      <p:sp>
        <p:nvSpPr>
          <p:cNvPr id="4" name="Slide Number Placeholder 3"/>
          <p:cNvSpPr>
            <a:spLocks noGrp="1"/>
          </p:cNvSpPr>
          <p:nvPr>
            <p:ph type="sldNum" sz="quarter" idx="12"/>
          </p:nvPr>
        </p:nvSpPr>
        <p:spPr/>
        <p:txBody>
          <a:bodyPr/>
          <a:lstStyle/>
          <a:p>
            <a:fld id="{69EAB374-37BD-4CEF-988D-F9935995E778}" type="slidenum">
              <a:rPr lang="en-US" smtClean="0"/>
              <a:t>21</a:t>
            </a:fld>
            <a:endParaRPr lang="en-US"/>
          </a:p>
        </p:txBody>
      </p:sp>
      <p:sp>
        <p:nvSpPr>
          <p:cNvPr id="6"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
        <p:nvSpPr>
          <p:cNvPr id="3" name="TextBox 2"/>
          <p:cNvSpPr txBox="1"/>
          <p:nvPr/>
        </p:nvSpPr>
        <p:spPr>
          <a:xfrm>
            <a:off x="762000" y="1676400"/>
            <a:ext cx="6096000" cy="1200329"/>
          </a:xfrm>
          <a:prstGeom prst="rect">
            <a:avLst/>
          </a:prstGeom>
          <a:noFill/>
        </p:spPr>
        <p:txBody>
          <a:bodyPr wrap="square" rtlCol="0">
            <a:spAutoFit/>
          </a:bodyPr>
          <a:lstStyle/>
          <a:p>
            <a:r>
              <a:rPr lang="en-US" dirty="0" smtClean="0"/>
              <a:t>Here we extend the discussion on </a:t>
            </a:r>
            <a:r>
              <a:rPr lang="en-US" dirty="0" err="1"/>
              <a:t>F</a:t>
            </a:r>
            <a:r>
              <a:rPr lang="en-US" dirty="0" err="1" smtClean="0"/>
              <a:t>ormPolygon</a:t>
            </a:r>
            <a:r>
              <a:rPr lang="en-US" dirty="0" smtClean="0"/>
              <a:t>() method that call another method </a:t>
            </a:r>
            <a:r>
              <a:rPr lang="en-US" dirty="0"/>
              <a:t>D</a:t>
            </a:r>
            <a:r>
              <a:rPr lang="en-US" dirty="0" smtClean="0"/>
              <a:t>rawPolygon()  besides that this  method also call parameterize DrawPolygon(parameters) . </a:t>
            </a:r>
          </a:p>
          <a:p>
            <a:r>
              <a:rPr lang="en-US" dirty="0" smtClean="0"/>
              <a:t>In this way we achieved method Overloading.</a:t>
            </a:r>
            <a:endParaRPr lang="en-US" dirty="0"/>
          </a:p>
        </p:txBody>
      </p:sp>
      <p:grpSp>
        <p:nvGrpSpPr>
          <p:cNvPr id="9" name="Group 8"/>
          <p:cNvGrpSpPr/>
          <p:nvPr/>
        </p:nvGrpSpPr>
        <p:grpSpPr>
          <a:xfrm>
            <a:off x="762000" y="3124200"/>
            <a:ext cx="7013028" cy="2590800"/>
            <a:chOff x="762000" y="3124200"/>
            <a:chExt cx="7013028" cy="2590800"/>
          </a:xfrm>
        </p:grpSpPr>
        <p:pic>
          <p:nvPicPr>
            <p:cNvPr id="7" name="Picture 6"/>
            <p:cNvPicPr>
              <a:picLocks noChangeAspect="1"/>
            </p:cNvPicPr>
            <p:nvPr/>
          </p:nvPicPr>
          <p:blipFill>
            <a:blip r:embed="rId2"/>
            <a:stretch>
              <a:fillRect/>
            </a:stretch>
          </p:blipFill>
          <p:spPr>
            <a:xfrm>
              <a:off x="762000" y="3124200"/>
              <a:ext cx="7013028" cy="2590800"/>
            </a:xfrm>
            <a:prstGeom prst="rect">
              <a:avLst/>
            </a:prstGeom>
          </p:spPr>
        </p:pic>
        <p:sp>
          <p:nvSpPr>
            <p:cNvPr id="8" name="Rectangle 7"/>
            <p:cNvSpPr/>
            <p:nvPr/>
          </p:nvSpPr>
          <p:spPr>
            <a:xfrm>
              <a:off x="1371600" y="4419600"/>
              <a:ext cx="4038600" cy="838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914400" y="457200"/>
            <a:ext cx="6972300" cy="628650"/>
            <a:chOff x="914400" y="457200"/>
            <a:chExt cx="6972300" cy="628650"/>
          </a:xfrm>
        </p:grpSpPr>
        <p:pic>
          <p:nvPicPr>
            <p:cNvPr id="5" name="Picture 4"/>
            <p:cNvPicPr>
              <a:picLocks noChangeAspect="1"/>
            </p:cNvPicPr>
            <p:nvPr/>
          </p:nvPicPr>
          <p:blipFill>
            <a:blip r:embed="rId3"/>
            <a:stretch>
              <a:fillRect/>
            </a:stretch>
          </p:blipFill>
          <p:spPr>
            <a:xfrm>
              <a:off x="914400" y="457200"/>
              <a:ext cx="6972300" cy="628650"/>
            </a:xfrm>
            <a:prstGeom prst="rect">
              <a:avLst/>
            </a:prstGeom>
          </p:spPr>
        </p:pic>
        <p:cxnSp>
          <p:nvCxnSpPr>
            <p:cNvPr id="11" name="Straight Connector 10"/>
            <p:cNvCxnSpPr/>
            <p:nvPr/>
          </p:nvCxnSpPr>
          <p:spPr>
            <a:xfrm>
              <a:off x="6553200" y="914400"/>
              <a:ext cx="12218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03112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Similar objects</a:t>
            </a:r>
            <a:br>
              <a:rPr lang="en-US" dirty="0" smtClean="0"/>
            </a:br>
            <a:r>
              <a:rPr lang="en-US" dirty="0" smtClean="0"/>
              <a:t> </a:t>
            </a:r>
            <a:endParaRPr lang="en-US" dirty="0"/>
          </a:p>
        </p:txBody>
      </p:sp>
      <p:sp>
        <p:nvSpPr>
          <p:cNvPr id="3" name="Text Placeholder 2"/>
          <p:cNvSpPr>
            <a:spLocks noGrp="1"/>
          </p:cNvSpPr>
          <p:nvPr>
            <p:ph type="body" idx="1"/>
          </p:nvPr>
        </p:nvSpPr>
        <p:spPr/>
        <p:txBody>
          <a:bodyPr/>
          <a:lstStyle/>
          <a:p>
            <a:r>
              <a:rPr lang="en-US" dirty="0" smtClean="0"/>
              <a:t>Here we describes the grouping of similar objects via arrays, list and other containers</a:t>
            </a:r>
            <a:endParaRPr lang="en-US" dirty="0"/>
          </a:p>
        </p:txBody>
      </p:sp>
      <p:sp>
        <p:nvSpPr>
          <p:cNvPr id="4" name="Date Placeholder 3"/>
          <p:cNvSpPr>
            <a:spLocks noGrp="1"/>
          </p:cNvSpPr>
          <p:nvPr>
            <p:ph type="dt" sz="half" idx="10"/>
          </p:nvPr>
        </p:nvSpPr>
        <p:spPr/>
        <p:txBody>
          <a:bodyPr/>
          <a:lstStyle/>
          <a:p>
            <a:fld id="{C3C23773-F819-4A69-B6FD-32BCB75AACE6}" type="datetime1">
              <a:rPr lang="en-US" smtClean="0"/>
              <a:t>7/21/2017</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22</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2819203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7D881-458B-48D8-AC4B-4D59CDEDDCD1}" type="datetime1">
              <a:rPr lang="en-US" smtClean="0"/>
              <a:t>7/21/2017</a:t>
            </a:fld>
            <a:endParaRPr lang="en-US"/>
          </a:p>
        </p:txBody>
      </p:sp>
      <p:sp>
        <p:nvSpPr>
          <p:cNvPr id="4" name="Slide Number Placeholder 3"/>
          <p:cNvSpPr>
            <a:spLocks noGrp="1"/>
          </p:cNvSpPr>
          <p:nvPr>
            <p:ph type="sldNum" sz="quarter" idx="12"/>
          </p:nvPr>
        </p:nvSpPr>
        <p:spPr/>
        <p:txBody>
          <a:bodyPr/>
          <a:lstStyle/>
          <a:p>
            <a:fld id="{69EAB374-37BD-4CEF-988D-F9935995E778}" type="slidenum">
              <a:rPr lang="en-US" smtClean="0"/>
              <a:t>23</a:t>
            </a:fld>
            <a:endParaRPr lang="en-US"/>
          </a:p>
        </p:txBody>
      </p:sp>
      <p:sp>
        <p:nvSpPr>
          <p:cNvPr id="6"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pic>
        <p:nvPicPr>
          <p:cNvPr id="3" name="Picture 2"/>
          <p:cNvPicPr>
            <a:picLocks noChangeAspect="1"/>
          </p:cNvPicPr>
          <p:nvPr/>
        </p:nvPicPr>
        <p:blipFill>
          <a:blip r:embed="rId2"/>
          <a:stretch>
            <a:fillRect/>
          </a:stretch>
        </p:blipFill>
        <p:spPr>
          <a:xfrm>
            <a:off x="609600" y="381000"/>
            <a:ext cx="7924800" cy="1266825"/>
          </a:xfrm>
          <a:prstGeom prst="rect">
            <a:avLst/>
          </a:prstGeom>
        </p:spPr>
      </p:pic>
      <p:sp>
        <p:nvSpPr>
          <p:cNvPr id="5" name="TextBox 4"/>
          <p:cNvSpPr txBox="1"/>
          <p:nvPr/>
        </p:nvSpPr>
        <p:spPr>
          <a:xfrm>
            <a:off x="448752" y="1905000"/>
            <a:ext cx="8085648" cy="2308324"/>
          </a:xfrm>
          <a:prstGeom prst="rect">
            <a:avLst/>
          </a:prstGeom>
          <a:noFill/>
        </p:spPr>
        <p:txBody>
          <a:bodyPr wrap="square" rtlCol="0">
            <a:spAutoFit/>
          </a:bodyPr>
          <a:lstStyle/>
          <a:p>
            <a:r>
              <a:rPr lang="en-US" dirty="0" smtClean="0"/>
              <a:t> the collection of java </a:t>
            </a:r>
            <a:r>
              <a:rPr lang="en-US" dirty="0" err="1" smtClean="0"/>
              <a:t>i.e</a:t>
            </a:r>
            <a:r>
              <a:rPr lang="en-US" dirty="0" smtClean="0"/>
              <a:t> ArrayList, LinkedList </a:t>
            </a:r>
            <a:r>
              <a:rPr lang="en-US" dirty="0" err="1" smtClean="0"/>
              <a:t>etc</a:t>
            </a:r>
            <a:r>
              <a:rPr lang="en-US" dirty="0" smtClean="0"/>
              <a:t> are use to store similar type of Object. We use different List in different scenario.</a:t>
            </a:r>
          </a:p>
          <a:p>
            <a:r>
              <a:rPr lang="en-US" dirty="0" smtClean="0"/>
              <a:t>Here as shown in above snip we used  LinkedList , ArrayList and ObservableList </a:t>
            </a:r>
            <a:r>
              <a:rPr lang="en-US" dirty="0"/>
              <a:t>i</a:t>
            </a:r>
            <a:r>
              <a:rPr lang="en-US" dirty="0" smtClean="0"/>
              <a:t>n our Application. </a:t>
            </a:r>
          </a:p>
          <a:p>
            <a:endParaRPr lang="en-US" dirty="0"/>
          </a:p>
          <a:p>
            <a:r>
              <a:rPr lang="en-US" dirty="0" smtClean="0"/>
              <a:t>In which two LinkedList of file type holds directories of images.</a:t>
            </a:r>
          </a:p>
          <a:p>
            <a:r>
              <a:rPr lang="en-US" dirty="0" smtClean="0"/>
              <a:t>And one</a:t>
            </a:r>
            <a:r>
              <a:rPr lang="en-US" dirty="0"/>
              <a:t> LinkedList </a:t>
            </a:r>
            <a:r>
              <a:rPr lang="en-US" dirty="0" smtClean="0"/>
              <a:t>holds Images.</a:t>
            </a:r>
            <a:r>
              <a:rPr lang="en-US" dirty="0"/>
              <a:t> </a:t>
            </a:r>
            <a:r>
              <a:rPr lang="en-US" dirty="0" smtClean="0"/>
              <a:t>And  we use ArrayList to Store Point co-ordinate of Polygons and ObservableList is use to store moveable anchors.</a:t>
            </a:r>
          </a:p>
        </p:txBody>
      </p:sp>
    </p:spTree>
    <p:extLst>
      <p:ext uri="{BB962C8B-B14F-4D97-AF65-F5344CB8AC3E}">
        <p14:creationId xmlns:p14="http://schemas.microsoft.com/office/powerpoint/2010/main" val="1123366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Mathematics, logic , data structure and </a:t>
            </a:r>
            <a:r>
              <a:rPr lang="en-US" dirty="0" err="1" smtClean="0"/>
              <a:t>ai</a:t>
            </a:r>
            <a:r>
              <a:rPr lang="en-US" dirty="0" smtClean="0"/>
              <a:t> </a:t>
            </a:r>
            <a:br>
              <a:rPr lang="en-US" dirty="0" smtClean="0"/>
            </a:br>
            <a:r>
              <a:rPr lang="en-US" dirty="0" smtClean="0"/>
              <a:t> </a:t>
            </a:r>
            <a:endParaRPr lang="en-US" dirty="0"/>
          </a:p>
        </p:txBody>
      </p:sp>
      <p:sp>
        <p:nvSpPr>
          <p:cNvPr id="3" name="Text Placeholder 2"/>
          <p:cNvSpPr>
            <a:spLocks noGrp="1"/>
          </p:cNvSpPr>
          <p:nvPr>
            <p:ph type="body" idx="1"/>
          </p:nvPr>
        </p:nvSpPr>
        <p:spPr/>
        <p:txBody>
          <a:bodyPr/>
          <a:lstStyle/>
          <a:p>
            <a:r>
              <a:rPr lang="en-US" dirty="0" smtClean="0"/>
              <a:t>Here we describe about Mathematics and Logics from Discrete Mathematics domain. It may talk about Algorithms, Matrices, Data Structure, Graph, Tree, Number Theory …………………..</a:t>
            </a:r>
            <a:endParaRPr lang="en-US" dirty="0">
              <a:solidFill>
                <a:srgbClr val="FFC000"/>
              </a:solidFill>
            </a:endParaRPr>
          </a:p>
        </p:txBody>
      </p:sp>
      <p:sp>
        <p:nvSpPr>
          <p:cNvPr id="4" name="Date Placeholder 3"/>
          <p:cNvSpPr>
            <a:spLocks noGrp="1"/>
          </p:cNvSpPr>
          <p:nvPr>
            <p:ph type="dt" sz="half" idx="10"/>
          </p:nvPr>
        </p:nvSpPr>
        <p:spPr/>
        <p:txBody>
          <a:bodyPr/>
          <a:lstStyle/>
          <a:p>
            <a:fld id="{C3C23773-F819-4A69-B6FD-32BCB75AACE6}" type="datetime1">
              <a:rPr lang="en-US" smtClean="0"/>
              <a:t>7/21/2017</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24</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39030730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7D881-458B-48D8-AC4B-4D59CDEDDCD1}" type="datetime1">
              <a:rPr lang="en-US" smtClean="0"/>
              <a:t>7/21/2017</a:t>
            </a:fld>
            <a:endParaRPr lang="en-US"/>
          </a:p>
        </p:txBody>
      </p:sp>
      <p:sp>
        <p:nvSpPr>
          <p:cNvPr id="4" name="Slide Number Placeholder 3"/>
          <p:cNvSpPr>
            <a:spLocks noGrp="1"/>
          </p:cNvSpPr>
          <p:nvPr>
            <p:ph type="sldNum" sz="quarter" idx="12"/>
          </p:nvPr>
        </p:nvSpPr>
        <p:spPr/>
        <p:txBody>
          <a:bodyPr/>
          <a:lstStyle/>
          <a:p>
            <a:fld id="{69EAB374-37BD-4CEF-988D-F9935995E778}" type="slidenum">
              <a:rPr lang="en-US" smtClean="0"/>
              <a:t>25</a:t>
            </a:fld>
            <a:endParaRPr lang="en-US"/>
          </a:p>
        </p:txBody>
      </p:sp>
      <p:sp>
        <p:nvSpPr>
          <p:cNvPr id="6"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
        <p:nvSpPr>
          <p:cNvPr id="3" name="TextBox 2"/>
          <p:cNvSpPr txBox="1"/>
          <p:nvPr/>
        </p:nvSpPr>
        <p:spPr>
          <a:xfrm>
            <a:off x="685800" y="530560"/>
            <a:ext cx="8167108" cy="923330"/>
          </a:xfrm>
          <a:prstGeom prst="rect">
            <a:avLst/>
          </a:prstGeom>
          <a:noFill/>
        </p:spPr>
        <p:txBody>
          <a:bodyPr wrap="none" rtlCol="0">
            <a:spAutoFit/>
          </a:bodyPr>
          <a:lstStyle/>
          <a:p>
            <a:r>
              <a:rPr lang="en-US" dirty="0" smtClean="0"/>
              <a:t>In algorithm section we have whole module on it. In which we visualize the</a:t>
            </a:r>
          </a:p>
          <a:p>
            <a:r>
              <a:rPr lang="en-US" dirty="0" smtClean="0"/>
              <a:t>Bubble Sort, Insertion Sort and Selection sort. And we have different class for Model, </a:t>
            </a:r>
          </a:p>
          <a:p>
            <a:r>
              <a:rPr lang="en-US" dirty="0" smtClean="0"/>
              <a:t>View and Control.</a:t>
            </a:r>
          </a:p>
        </p:txBody>
      </p:sp>
      <p:pic>
        <p:nvPicPr>
          <p:cNvPr id="5" name="Picture 4"/>
          <p:cNvPicPr>
            <a:picLocks noChangeAspect="1"/>
          </p:cNvPicPr>
          <p:nvPr/>
        </p:nvPicPr>
        <p:blipFill>
          <a:blip r:embed="rId2"/>
          <a:stretch>
            <a:fillRect/>
          </a:stretch>
        </p:blipFill>
        <p:spPr>
          <a:xfrm>
            <a:off x="1549020" y="1649410"/>
            <a:ext cx="6451979" cy="4336885"/>
          </a:xfrm>
          <a:prstGeom prst="rect">
            <a:avLst/>
          </a:prstGeom>
        </p:spPr>
      </p:pic>
      <p:sp>
        <p:nvSpPr>
          <p:cNvPr id="7" name="TextBox 6"/>
          <p:cNvSpPr txBox="1"/>
          <p:nvPr/>
        </p:nvSpPr>
        <p:spPr>
          <a:xfrm>
            <a:off x="304800" y="3615658"/>
            <a:ext cx="1057405" cy="646331"/>
          </a:xfrm>
          <a:prstGeom prst="rect">
            <a:avLst/>
          </a:prstGeom>
          <a:noFill/>
        </p:spPr>
        <p:txBody>
          <a:bodyPr wrap="none" rtlCol="0">
            <a:spAutoFit/>
          </a:bodyPr>
          <a:lstStyle/>
          <a:p>
            <a:r>
              <a:rPr lang="en-US" dirty="0" smtClean="0"/>
              <a:t>Unsorted</a:t>
            </a:r>
          </a:p>
          <a:p>
            <a:pPr algn="ctr"/>
            <a:r>
              <a:rPr lang="en-US" dirty="0" smtClean="0"/>
              <a:t>Tiles</a:t>
            </a:r>
            <a:endParaRPr lang="en-US" dirty="0"/>
          </a:p>
        </p:txBody>
      </p:sp>
    </p:spTree>
    <p:extLst>
      <p:ext uri="{BB962C8B-B14F-4D97-AF65-F5344CB8AC3E}">
        <p14:creationId xmlns:p14="http://schemas.microsoft.com/office/powerpoint/2010/main" val="237363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7D881-458B-48D8-AC4B-4D59CDEDDCD1}" type="datetime1">
              <a:rPr lang="en-US" smtClean="0"/>
              <a:t>7/21/2017</a:t>
            </a:fld>
            <a:endParaRPr lang="en-US"/>
          </a:p>
        </p:txBody>
      </p:sp>
      <p:sp>
        <p:nvSpPr>
          <p:cNvPr id="4" name="Slide Number Placeholder 3"/>
          <p:cNvSpPr>
            <a:spLocks noGrp="1"/>
          </p:cNvSpPr>
          <p:nvPr>
            <p:ph type="sldNum" sz="quarter" idx="12"/>
          </p:nvPr>
        </p:nvSpPr>
        <p:spPr/>
        <p:txBody>
          <a:bodyPr/>
          <a:lstStyle/>
          <a:p>
            <a:fld id="{69EAB374-37BD-4CEF-988D-F9935995E778}" type="slidenum">
              <a:rPr lang="en-US" smtClean="0"/>
              <a:t>26</a:t>
            </a:fld>
            <a:endParaRPr lang="en-US"/>
          </a:p>
        </p:txBody>
      </p:sp>
      <p:sp>
        <p:nvSpPr>
          <p:cNvPr id="6"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
        <p:nvSpPr>
          <p:cNvPr id="7" name="TextBox 6"/>
          <p:cNvSpPr txBox="1"/>
          <p:nvPr/>
        </p:nvSpPr>
        <p:spPr>
          <a:xfrm>
            <a:off x="304800" y="3615658"/>
            <a:ext cx="804131" cy="646331"/>
          </a:xfrm>
          <a:prstGeom prst="rect">
            <a:avLst/>
          </a:prstGeom>
          <a:noFill/>
        </p:spPr>
        <p:txBody>
          <a:bodyPr wrap="none" rtlCol="0">
            <a:spAutoFit/>
          </a:bodyPr>
          <a:lstStyle/>
          <a:p>
            <a:r>
              <a:rPr lang="en-US" dirty="0"/>
              <a:t>S</a:t>
            </a:r>
            <a:r>
              <a:rPr lang="en-US" dirty="0" smtClean="0"/>
              <a:t>orted</a:t>
            </a:r>
          </a:p>
          <a:p>
            <a:pPr algn="ctr"/>
            <a:r>
              <a:rPr lang="en-US" dirty="0" smtClean="0"/>
              <a:t>Tiles</a:t>
            </a:r>
            <a:endParaRPr lang="en-US" dirty="0"/>
          </a:p>
        </p:txBody>
      </p:sp>
      <p:pic>
        <p:nvPicPr>
          <p:cNvPr id="8" name="Picture 7"/>
          <p:cNvPicPr>
            <a:picLocks noChangeAspect="1"/>
          </p:cNvPicPr>
          <p:nvPr/>
        </p:nvPicPr>
        <p:blipFill>
          <a:blip r:embed="rId2"/>
          <a:stretch>
            <a:fillRect/>
          </a:stretch>
        </p:blipFill>
        <p:spPr>
          <a:xfrm>
            <a:off x="1295400" y="1080970"/>
            <a:ext cx="6437553" cy="5069376"/>
          </a:xfrm>
          <a:prstGeom prst="rect">
            <a:avLst/>
          </a:prstGeom>
        </p:spPr>
      </p:pic>
    </p:spTree>
    <p:extLst>
      <p:ext uri="{BB962C8B-B14F-4D97-AF65-F5344CB8AC3E}">
        <p14:creationId xmlns:p14="http://schemas.microsoft.com/office/powerpoint/2010/main" val="39792376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7D881-458B-48D8-AC4B-4D59CDEDDCD1}" type="datetime1">
              <a:rPr lang="en-US" smtClean="0"/>
              <a:t>7/21/2017</a:t>
            </a:fld>
            <a:endParaRPr lang="en-US"/>
          </a:p>
        </p:txBody>
      </p:sp>
      <p:sp>
        <p:nvSpPr>
          <p:cNvPr id="4" name="Slide Number Placeholder 3"/>
          <p:cNvSpPr>
            <a:spLocks noGrp="1"/>
          </p:cNvSpPr>
          <p:nvPr>
            <p:ph type="sldNum" sz="quarter" idx="12"/>
          </p:nvPr>
        </p:nvSpPr>
        <p:spPr/>
        <p:txBody>
          <a:bodyPr/>
          <a:lstStyle/>
          <a:p>
            <a:fld id="{69EAB374-37BD-4CEF-988D-F9935995E778}" type="slidenum">
              <a:rPr lang="en-US" smtClean="0"/>
              <a:t>27</a:t>
            </a:fld>
            <a:endParaRPr lang="en-US"/>
          </a:p>
        </p:txBody>
      </p:sp>
      <p:sp>
        <p:nvSpPr>
          <p:cNvPr id="6"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
        <p:nvSpPr>
          <p:cNvPr id="7" name="TextBox 6"/>
          <p:cNvSpPr txBox="1"/>
          <p:nvPr/>
        </p:nvSpPr>
        <p:spPr>
          <a:xfrm>
            <a:off x="304800" y="3615658"/>
            <a:ext cx="804131" cy="646331"/>
          </a:xfrm>
          <a:prstGeom prst="rect">
            <a:avLst/>
          </a:prstGeom>
          <a:noFill/>
        </p:spPr>
        <p:txBody>
          <a:bodyPr wrap="none" rtlCol="0">
            <a:spAutoFit/>
          </a:bodyPr>
          <a:lstStyle/>
          <a:p>
            <a:r>
              <a:rPr lang="en-US" dirty="0"/>
              <a:t>S</a:t>
            </a:r>
            <a:r>
              <a:rPr lang="en-US" dirty="0" smtClean="0"/>
              <a:t>orted</a:t>
            </a:r>
          </a:p>
          <a:p>
            <a:pPr algn="ctr"/>
            <a:r>
              <a:rPr lang="en-US" dirty="0" smtClean="0"/>
              <a:t>Tiles</a:t>
            </a:r>
            <a:endParaRPr lang="en-US" dirty="0"/>
          </a:p>
        </p:txBody>
      </p:sp>
      <p:pic>
        <p:nvPicPr>
          <p:cNvPr id="8" name="Picture 7"/>
          <p:cNvPicPr>
            <a:picLocks noChangeAspect="1"/>
          </p:cNvPicPr>
          <p:nvPr/>
        </p:nvPicPr>
        <p:blipFill>
          <a:blip r:embed="rId2"/>
          <a:stretch>
            <a:fillRect/>
          </a:stretch>
        </p:blipFill>
        <p:spPr>
          <a:xfrm>
            <a:off x="1295400" y="1080970"/>
            <a:ext cx="6437553" cy="5069376"/>
          </a:xfrm>
          <a:prstGeom prst="rect">
            <a:avLst/>
          </a:prstGeom>
        </p:spPr>
      </p:pic>
    </p:spTree>
    <p:extLst>
      <p:ext uri="{BB962C8B-B14F-4D97-AF65-F5344CB8AC3E}">
        <p14:creationId xmlns:p14="http://schemas.microsoft.com/office/powerpoint/2010/main" val="19041335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Any other content you want to highlight from your project</a:t>
            </a:r>
            <a:endParaRPr lang="en-US" dirty="0"/>
          </a:p>
        </p:txBody>
      </p:sp>
      <p:sp>
        <p:nvSpPr>
          <p:cNvPr id="3" name="Text Placeholder 2"/>
          <p:cNvSpPr>
            <a:spLocks noGrp="1"/>
          </p:cNvSpPr>
          <p:nvPr>
            <p:ph type="body" idx="1"/>
          </p:nvPr>
        </p:nvSpPr>
        <p:spPr/>
        <p:txBody>
          <a:bodyPr/>
          <a:lstStyle/>
          <a:p>
            <a:r>
              <a:rPr lang="en-US" dirty="0" smtClean="0"/>
              <a:t>In this section we describe Our Module / Programming effort which we did as a part of project requirement.</a:t>
            </a:r>
            <a:endParaRPr lang="en-US" dirty="0"/>
          </a:p>
        </p:txBody>
      </p:sp>
      <p:sp>
        <p:nvSpPr>
          <p:cNvPr id="4" name="Date Placeholder 3"/>
          <p:cNvSpPr>
            <a:spLocks noGrp="1"/>
          </p:cNvSpPr>
          <p:nvPr>
            <p:ph type="dt" sz="half" idx="10"/>
          </p:nvPr>
        </p:nvSpPr>
        <p:spPr/>
        <p:txBody>
          <a:bodyPr/>
          <a:lstStyle/>
          <a:p>
            <a:fld id="{71B1524D-18C4-448D-9FED-2D8CABAFF6F7}" type="datetime1">
              <a:rPr lang="en-US" smtClean="0"/>
              <a:t>7/21/2017</a:t>
            </a:fld>
            <a:endParaRPr lang="en-US" dirty="0"/>
          </a:p>
        </p:txBody>
      </p:sp>
      <p:sp>
        <p:nvSpPr>
          <p:cNvPr id="6" name="Slide Number Placeholder 5"/>
          <p:cNvSpPr>
            <a:spLocks noGrp="1"/>
          </p:cNvSpPr>
          <p:nvPr>
            <p:ph type="sldNum" sz="quarter" idx="12"/>
          </p:nvPr>
        </p:nvSpPr>
        <p:spPr/>
        <p:txBody>
          <a:bodyPr/>
          <a:lstStyle/>
          <a:p>
            <a:fld id="{69EAB374-37BD-4CEF-988D-F9935995E778}" type="slidenum">
              <a:rPr lang="en-US" smtClean="0"/>
              <a:t>28</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3338445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7D881-458B-48D8-AC4B-4D59CDEDDCD1}" type="datetime1">
              <a:rPr lang="en-US" smtClean="0"/>
              <a:t>7/21/2017</a:t>
            </a:fld>
            <a:endParaRPr lang="en-US"/>
          </a:p>
        </p:txBody>
      </p:sp>
      <p:sp>
        <p:nvSpPr>
          <p:cNvPr id="4" name="Slide Number Placeholder 3"/>
          <p:cNvSpPr>
            <a:spLocks noGrp="1"/>
          </p:cNvSpPr>
          <p:nvPr>
            <p:ph type="sldNum" sz="quarter" idx="12"/>
          </p:nvPr>
        </p:nvSpPr>
        <p:spPr/>
        <p:txBody>
          <a:bodyPr/>
          <a:lstStyle/>
          <a:p>
            <a:fld id="{69EAB374-37BD-4CEF-988D-F9935995E778}" type="slidenum">
              <a:rPr lang="en-US" smtClean="0"/>
              <a:t>29</a:t>
            </a:fld>
            <a:endParaRPr lang="en-US"/>
          </a:p>
        </p:txBody>
      </p:sp>
      <p:sp>
        <p:nvSpPr>
          <p:cNvPr id="6"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
        <p:nvSpPr>
          <p:cNvPr id="3" name="TextBox 2"/>
          <p:cNvSpPr txBox="1"/>
          <p:nvPr/>
        </p:nvSpPr>
        <p:spPr>
          <a:xfrm>
            <a:off x="762000" y="838200"/>
            <a:ext cx="7900689" cy="923330"/>
          </a:xfrm>
          <a:prstGeom prst="rect">
            <a:avLst/>
          </a:prstGeom>
          <a:noFill/>
        </p:spPr>
        <p:txBody>
          <a:bodyPr wrap="none" rtlCol="0">
            <a:spAutoFit/>
          </a:bodyPr>
          <a:lstStyle/>
          <a:p>
            <a:r>
              <a:rPr lang="en-US" dirty="0" smtClean="0"/>
              <a:t>Beside the Sort visualizer we have another section of algorithm in Scanner module</a:t>
            </a:r>
          </a:p>
          <a:p>
            <a:r>
              <a:rPr lang="en-US" dirty="0" smtClean="0"/>
              <a:t>Known as  Tessellation/ Triangulation.</a:t>
            </a:r>
          </a:p>
          <a:p>
            <a:r>
              <a:rPr lang="en-US" dirty="0" smtClean="0"/>
              <a:t>In which we visualize the triangulation of polygon</a:t>
            </a:r>
            <a:endParaRPr lang="en-US" dirty="0"/>
          </a:p>
        </p:txBody>
      </p:sp>
      <p:pic>
        <p:nvPicPr>
          <p:cNvPr id="5" name="Picture 4"/>
          <p:cNvPicPr>
            <a:picLocks noChangeAspect="1"/>
          </p:cNvPicPr>
          <p:nvPr/>
        </p:nvPicPr>
        <p:blipFill>
          <a:blip r:embed="rId2"/>
          <a:stretch>
            <a:fillRect/>
          </a:stretch>
        </p:blipFill>
        <p:spPr>
          <a:xfrm>
            <a:off x="1981200" y="1761530"/>
            <a:ext cx="6382714" cy="4594820"/>
          </a:xfrm>
          <a:prstGeom prst="rect">
            <a:avLst/>
          </a:prstGeom>
        </p:spPr>
      </p:pic>
      <p:sp>
        <p:nvSpPr>
          <p:cNvPr id="7" name="TextBox 6"/>
          <p:cNvSpPr txBox="1"/>
          <p:nvPr/>
        </p:nvSpPr>
        <p:spPr>
          <a:xfrm>
            <a:off x="257258" y="3735774"/>
            <a:ext cx="1466684" cy="646331"/>
          </a:xfrm>
          <a:prstGeom prst="rect">
            <a:avLst/>
          </a:prstGeom>
          <a:noFill/>
        </p:spPr>
        <p:txBody>
          <a:bodyPr wrap="none" rtlCol="0">
            <a:spAutoFit/>
          </a:bodyPr>
          <a:lstStyle/>
          <a:p>
            <a:r>
              <a:rPr lang="en-US" dirty="0" smtClean="0"/>
              <a:t>Before</a:t>
            </a:r>
          </a:p>
          <a:p>
            <a:r>
              <a:rPr lang="en-US" dirty="0" smtClean="0"/>
              <a:t>Triangulation</a:t>
            </a:r>
            <a:endParaRPr lang="en-US" dirty="0"/>
          </a:p>
        </p:txBody>
      </p:sp>
    </p:spTree>
    <p:extLst>
      <p:ext uri="{BB962C8B-B14F-4D97-AF65-F5344CB8AC3E}">
        <p14:creationId xmlns:p14="http://schemas.microsoft.com/office/powerpoint/2010/main" val="671202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7307"/>
            <a:ext cx="8229600" cy="496093"/>
          </a:xfrm>
        </p:spPr>
        <p:txBody>
          <a:bodyPr>
            <a:normAutofit fontScale="90000"/>
          </a:bodyPr>
          <a:lstStyle/>
          <a:p>
            <a:r>
              <a:rPr lang="en-US" dirty="0" smtClean="0">
                <a:solidFill>
                  <a:srgbClr val="FFC000"/>
                </a:solidFill>
              </a:rPr>
              <a:t>Contents</a:t>
            </a:r>
            <a:endParaRPr lang="en-US" dirty="0">
              <a:solidFill>
                <a:srgbClr val="FFC000"/>
              </a:solidFill>
            </a:endParaRPr>
          </a:p>
        </p:txBody>
      </p:sp>
      <p:sp>
        <p:nvSpPr>
          <p:cNvPr id="3" name="Content Placeholder 2"/>
          <p:cNvSpPr>
            <a:spLocks noGrp="1"/>
          </p:cNvSpPr>
          <p:nvPr>
            <p:ph idx="1"/>
          </p:nvPr>
        </p:nvSpPr>
        <p:spPr>
          <a:xfrm>
            <a:off x="0" y="624648"/>
            <a:ext cx="3505200" cy="5714240"/>
          </a:xfrm>
          <a:ln>
            <a:solidFill>
              <a:srgbClr val="FFC000"/>
            </a:solidFill>
          </a:ln>
        </p:spPr>
        <p:txBody>
          <a:bodyPr>
            <a:normAutofit fontScale="40000" lnSpcReduction="20000"/>
          </a:bodyPr>
          <a:lstStyle/>
          <a:p>
            <a:r>
              <a:rPr lang="en-US" sz="2900" dirty="0" smtClean="0">
                <a:solidFill>
                  <a:srgbClr val="FFC000"/>
                </a:solidFill>
              </a:rPr>
              <a:t>Introduction</a:t>
            </a:r>
          </a:p>
          <a:p>
            <a:pPr lvl="2"/>
            <a:r>
              <a:rPr lang="en-US" sz="2900" dirty="0" smtClean="0"/>
              <a:t>Problem Statement </a:t>
            </a:r>
          </a:p>
          <a:p>
            <a:pPr lvl="2"/>
            <a:r>
              <a:rPr lang="en-US" sz="2900" dirty="0" smtClean="0"/>
              <a:t>Why It is important to Solve the Chosen Problem?</a:t>
            </a:r>
          </a:p>
          <a:p>
            <a:pPr lvl="2"/>
            <a:r>
              <a:rPr lang="en-US" sz="2900" dirty="0" smtClean="0"/>
              <a:t>Sample Input </a:t>
            </a:r>
          </a:p>
          <a:p>
            <a:pPr lvl="2"/>
            <a:r>
              <a:rPr lang="en-US" sz="2900" dirty="0" smtClean="0"/>
              <a:t>Sample Output</a:t>
            </a:r>
          </a:p>
          <a:p>
            <a:r>
              <a:rPr lang="en-US" sz="4000" dirty="0">
                <a:solidFill>
                  <a:srgbClr val="FFC000"/>
                </a:solidFill>
              </a:rPr>
              <a:t>Filing</a:t>
            </a:r>
          </a:p>
          <a:p>
            <a:r>
              <a:rPr lang="en-US" sz="2900" dirty="0" smtClean="0">
                <a:solidFill>
                  <a:srgbClr val="FFC000"/>
                </a:solidFill>
              </a:rPr>
              <a:t>UML Diagrams</a:t>
            </a:r>
          </a:p>
          <a:p>
            <a:pPr lvl="2"/>
            <a:r>
              <a:rPr lang="en-US" sz="2900" dirty="0" smtClean="0"/>
              <a:t>UML of Main Class  </a:t>
            </a:r>
          </a:p>
          <a:p>
            <a:pPr lvl="2"/>
            <a:r>
              <a:rPr lang="en-US" sz="2900" dirty="0" smtClean="0"/>
              <a:t>UML  Showing Association between Classes</a:t>
            </a:r>
          </a:p>
          <a:p>
            <a:pPr lvl="2"/>
            <a:r>
              <a:rPr lang="en-US" sz="2900" dirty="0" smtClean="0"/>
              <a:t>UML Showing  Composition between Classes</a:t>
            </a:r>
          </a:p>
          <a:p>
            <a:pPr lvl="2"/>
            <a:r>
              <a:rPr lang="en-US" sz="2900" dirty="0" smtClean="0"/>
              <a:t>UML Showing  Inheritance between Classes</a:t>
            </a:r>
          </a:p>
          <a:p>
            <a:pPr lvl="2"/>
            <a:r>
              <a:rPr lang="en-US" sz="2900" dirty="0"/>
              <a:t>UML Showing  </a:t>
            </a:r>
            <a:r>
              <a:rPr lang="en-US" sz="2900" dirty="0" smtClean="0"/>
              <a:t>Filing </a:t>
            </a:r>
          </a:p>
          <a:p>
            <a:pPr lvl="2"/>
            <a:r>
              <a:rPr lang="en-US" sz="2900" dirty="0" smtClean="0"/>
              <a:t>UML Showing Exceptions</a:t>
            </a:r>
          </a:p>
          <a:p>
            <a:pPr lvl="2"/>
            <a:r>
              <a:rPr lang="en-US" sz="2900" dirty="0" smtClean="0"/>
              <a:t>Overall UML Diagram of System</a:t>
            </a:r>
          </a:p>
          <a:p>
            <a:r>
              <a:rPr lang="en-US" sz="2900" dirty="0" smtClean="0">
                <a:solidFill>
                  <a:srgbClr val="FFC000"/>
                </a:solidFill>
              </a:rPr>
              <a:t>Attributes Handling</a:t>
            </a:r>
          </a:p>
          <a:p>
            <a:pPr lvl="2"/>
            <a:r>
              <a:rPr lang="en-US" sz="2900" dirty="0" smtClean="0"/>
              <a:t>Private</a:t>
            </a:r>
          </a:p>
          <a:p>
            <a:pPr lvl="2"/>
            <a:r>
              <a:rPr lang="en-US" sz="2900" dirty="0" smtClean="0"/>
              <a:t> static</a:t>
            </a:r>
          </a:p>
          <a:p>
            <a:pPr lvl="2"/>
            <a:r>
              <a:rPr lang="en-US" sz="2900" dirty="0" smtClean="0"/>
              <a:t> final</a:t>
            </a:r>
          </a:p>
          <a:p>
            <a:r>
              <a:rPr lang="en-US" sz="2900" dirty="0">
                <a:solidFill>
                  <a:srgbClr val="FFC000"/>
                </a:solidFill>
              </a:rPr>
              <a:t>Code snippets of Constructor calling different types </a:t>
            </a:r>
          </a:p>
          <a:p>
            <a:pPr algn="just"/>
            <a:r>
              <a:rPr lang="en-US" dirty="0" smtClean="0">
                <a:solidFill>
                  <a:srgbClr val="FFC000"/>
                </a:solidFill>
              </a:rPr>
              <a:t>Code </a:t>
            </a:r>
            <a:r>
              <a:rPr lang="en-US" dirty="0">
                <a:solidFill>
                  <a:srgbClr val="FFC000"/>
                </a:solidFill>
              </a:rPr>
              <a:t>Snippets of Copy</a:t>
            </a:r>
          </a:p>
          <a:p>
            <a:pPr lvl="2" algn="just"/>
            <a:r>
              <a:rPr lang="en-US" dirty="0"/>
              <a:t>Shallow copy Concept</a:t>
            </a:r>
          </a:p>
          <a:p>
            <a:pPr lvl="2" algn="just"/>
            <a:r>
              <a:rPr lang="en-US" dirty="0"/>
              <a:t>Deep Copy Concept         </a:t>
            </a:r>
          </a:p>
          <a:p>
            <a:pPr marL="457200" lvl="1"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C4E731E8-829B-42E3-AA46-2C0F17DFA0CB}" type="datetime1">
              <a:rPr lang="en-US" smtClean="0"/>
              <a:t>7/21/2017</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3</a:t>
            </a:fld>
            <a:endParaRPr lang="en-US"/>
          </a:p>
        </p:txBody>
      </p:sp>
      <p:sp>
        <p:nvSpPr>
          <p:cNvPr id="8" name="Content Placeholder 2"/>
          <p:cNvSpPr txBox="1">
            <a:spLocks/>
          </p:cNvSpPr>
          <p:nvPr/>
        </p:nvSpPr>
        <p:spPr>
          <a:xfrm>
            <a:off x="3810000" y="624648"/>
            <a:ext cx="4876800" cy="3794952"/>
          </a:xfrm>
          <a:prstGeom prst="rect">
            <a:avLst/>
          </a:prstGeom>
          <a:ln>
            <a:solidFill>
              <a:srgbClr val="FFC000"/>
            </a:solidFill>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solidFill>
                  <a:srgbClr val="FFC000"/>
                </a:solidFill>
              </a:rPr>
              <a:t>Code Snippets of Function Calling</a:t>
            </a:r>
          </a:p>
          <a:p>
            <a:pPr lvl="2"/>
            <a:r>
              <a:rPr lang="en-US" sz="1600" dirty="0" smtClean="0"/>
              <a:t>Showing Object passing as parameter</a:t>
            </a:r>
          </a:p>
          <a:p>
            <a:pPr lvl="2"/>
            <a:r>
              <a:rPr lang="en-US" sz="1600" dirty="0" smtClean="0"/>
              <a:t>Showing Object  returns from function in class</a:t>
            </a:r>
          </a:p>
          <a:p>
            <a:r>
              <a:rPr lang="en-US" sz="1600" dirty="0" smtClean="0">
                <a:solidFill>
                  <a:srgbClr val="FFC000"/>
                </a:solidFill>
              </a:rPr>
              <a:t>Code Snippets of Overloading</a:t>
            </a:r>
          </a:p>
          <a:p>
            <a:r>
              <a:rPr lang="en-US" sz="1600" dirty="0" smtClean="0">
                <a:solidFill>
                  <a:srgbClr val="FFC000"/>
                </a:solidFill>
              </a:rPr>
              <a:t>Code Snippets of using arrays </a:t>
            </a:r>
          </a:p>
          <a:p>
            <a:pPr lvl="2"/>
            <a:r>
              <a:rPr lang="en-US" sz="1600" dirty="0" smtClean="0"/>
              <a:t>Array of Objects</a:t>
            </a:r>
          </a:p>
          <a:p>
            <a:pPr lvl="2"/>
            <a:r>
              <a:rPr lang="en-US" sz="1600" dirty="0" smtClean="0"/>
              <a:t>Polymorphic Array</a:t>
            </a:r>
          </a:p>
          <a:p>
            <a:pPr lvl="2"/>
            <a:r>
              <a:rPr lang="en-US" sz="1600" dirty="0" smtClean="0"/>
              <a:t>ArrayList</a:t>
            </a:r>
          </a:p>
          <a:p>
            <a:r>
              <a:rPr lang="en-US" sz="1600" dirty="0" smtClean="0">
                <a:solidFill>
                  <a:srgbClr val="FFC000"/>
                </a:solidFill>
              </a:rPr>
              <a:t>Code Snippets of Overriding</a:t>
            </a:r>
          </a:p>
          <a:p>
            <a:r>
              <a:rPr lang="en-US" sz="1600" dirty="0" smtClean="0">
                <a:solidFill>
                  <a:srgbClr val="FFC000"/>
                </a:solidFill>
              </a:rPr>
              <a:t>Code Snippets of Type Casting and Boxing-</a:t>
            </a:r>
            <a:r>
              <a:rPr lang="en-US" sz="1600" dirty="0" err="1" smtClean="0">
                <a:solidFill>
                  <a:srgbClr val="FFC000"/>
                </a:solidFill>
              </a:rPr>
              <a:t>unBoxing</a:t>
            </a:r>
            <a:endParaRPr lang="en-US" sz="1600" dirty="0" smtClean="0">
              <a:solidFill>
                <a:srgbClr val="FFC000"/>
              </a:solidFill>
            </a:endParaRPr>
          </a:p>
          <a:p>
            <a:r>
              <a:rPr lang="en-US" sz="1600" dirty="0" smtClean="0"/>
              <a:t>Exceptions</a:t>
            </a:r>
          </a:p>
          <a:p>
            <a:r>
              <a:rPr lang="en-US" sz="1600" dirty="0" smtClean="0"/>
              <a:t>Learning and achievements</a:t>
            </a:r>
          </a:p>
          <a:p>
            <a:r>
              <a:rPr lang="en-US" sz="1600" dirty="0" smtClean="0"/>
              <a:t>Improvement and Future Work</a:t>
            </a:r>
          </a:p>
          <a:p>
            <a:endParaRPr lang="en-US" sz="1600" dirty="0" smtClean="0"/>
          </a:p>
          <a:p>
            <a:endParaRPr lang="en-US" sz="1600" dirty="0" smtClean="0"/>
          </a:p>
          <a:p>
            <a:pPr marL="457200" lvl="1" indent="0">
              <a:buFont typeface="Arial" pitchFamily="34" charset="0"/>
              <a:buNone/>
            </a:pPr>
            <a:endParaRPr lang="en-US" sz="1600" dirty="0" smtClean="0"/>
          </a:p>
          <a:p>
            <a:pPr marL="0" indent="0">
              <a:buFont typeface="Arial" pitchFamily="34" charset="0"/>
              <a:buNone/>
            </a:pPr>
            <a:endParaRPr lang="en-US" sz="1600" dirty="0"/>
          </a:p>
        </p:txBody>
      </p:sp>
      <p:sp>
        <p:nvSpPr>
          <p:cNvPr id="9" name="TextBox 8"/>
          <p:cNvSpPr txBox="1"/>
          <p:nvPr/>
        </p:nvSpPr>
        <p:spPr>
          <a:xfrm>
            <a:off x="3722255" y="5035167"/>
            <a:ext cx="4648200" cy="1692771"/>
          </a:xfrm>
          <a:prstGeom prst="rect">
            <a:avLst/>
          </a:prstGeom>
          <a:solidFill>
            <a:srgbClr val="92D050"/>
          </a:solidFill>
        </p:spPr>
        <p:txBody>
          <a:bodyPr wrap="square" rtlCol="0">
            <a:spAutoFit/>
          </a:bodyPr>
          <a:lstStyle/>
          <a:p>
            <a:r>
              <a:rPr lang="en-US" dirty="0"/>
              <a:t>Singleton Pattern </a:t>
            </a:r>
            <a:r>
              <a:rPr lang="en-US" dirty="0" smtClean="0"/>
              <a:t>(Bonus</a:t>
            </a:r>
            <a:r>
              <a:rPr lang="en-US" dirty="0"/>
              <a:t>)</a:t>
            </a:r>
          </a:p>
          <a:p>
            <a:r>
              <a:rPr lang="en-US" dirty="0"/>
              <a:t>Composite Pattern( </a:t>
            </a:r>
            <a:r>
              <a:rPr lang="en-US" dirty="0" smtClean="0"/>
              <a:t>Bonus</a:t>
            </a:r>
            <a:r>
              <a:rPr lang="en-US" dirty="0"/>
              <a:t>)  </a:t>
            </a:r>
            <a:br>
              <a:rPr lang="en-US" dirty="0"/>
            </a:br>
            <a:r>
              <a:rPr lang="en-US" dirty="0"/>
              <a:t>Java </a:t>
            </a:r>
            <a:r>
              <a:rPr lang="en-US" dirty="0" err="1"/>
              <a:t>Fx</a:t>
            </a:r>
            <a:r>
              <a:rPr lang="en-US" dirty="0"/>
              <a:t> GUI </a:t>
            </a:r>
            <a:r>
              <a:rPr lang="en-US" dirty="0" smtClean="0"/>
              <a:t>(Bonus</a:t>
            </a:r>
            <a:r>
              <a:rPr lang="en-US" dirty="0"/>
              <a:t>) </a:t>
            </a:r>
            <a:endParaRPr lang="en-US" dirty="0" smtClean="0"/>
          </a:p>
          <a:p>
            <a:r>
              <a:rPr lang="en-US" dirty="0" smtClean="0"/>
              <a:t>MVC Pattern (Compulsory)---</a:t>
            </a:r>
            <a:r>
              <a:rPr lang="en-US" sz="1400" dirty="0" smtClean="0">
                <a:solidFill>
                  <a:srgbClr val="FF0000"/>
                </a:solidFill>
              </a:rPr>
              <a:t>Organizing your code into multiple folders namely Model, View and Controller</a:t>
            </a:r>
          </a:p>
          <a:p>
            <a:endParaRPr lang="en-US" dirty="0"/>
          </a:p>
        </p:txBody>
      </p:sp>
      <p:sp>
        <p:nvSpPr>
          <p:cNvPr id="10" name="TextBox 9"/>
          <p:cNvSpPr txBox="1"/>
          <p:nvPr/>
        </p:nvSpPr>
        <p:spPr>
          <a:xfrm>
            <a:off x="3733800" y="4575830"/>
            <a:ext cx="4648200" cy="369332"/>
          </a:xfrm>
          <a:prstGeom prst="rect">
            <a:avLst/>
          </a:prstGeom>
          <a:solidFill>
            <a:srgbClr val="92D050"/>
          </a:solidFill>
        </p:spPr>
        <p:txBody>
          <a:bodyPr wrap="square" rtlCol="0">
            <a:spAutoFit/>
          </a:bodyPr>
          <a:lstStyle/>
          <a:p>
            <a:r>
              <a:rPr lang="en-US"/>
              <a:t>Demo and Queries</a:t>
            </a:r>
            <a:endParaRPr lang="en-US" dirty="0"/>
          </a:p>
        </p:txBody>
      </p:sp>
      <p:sp>
        <p:nvSpPr>
          <p:cNvPr id="11"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4659651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7D881-458B-48D8-AC4B-4D59CDEDDCD1}" type="datetime1">
              <a:rPr lang="en-US" smtClean="0"/>
              <a:t>7/21/2017</a:t>
            </a:fld>
            <a:endParaRPr lang="en-US"/>
          </a:p>
        </p:txBody>
      </p:sp>
      <p:sp>
        <p:nvSpPr>
          <p:cNvPr id="4" name="Slide Number Placeholder 3"/>
          <p:cNvSpPr>
            <a:spLocks noGrp="1"/>
          </p:cNvSpPr>
          <p:nvPr>
            <p:ph type="sldNum" sz="quarter" idx="12"/>
          </p:nvPr>
        </p:nvSpPr>
        <p:spPr/>
        <p:txBody>
          <a:bodyPr/>
          <a:lstStyle/>
          <a:p>
            <a:fld id="{69EAB374-37BD-4CEF-988D-F9935995E778}" type="slidenum">
              <a:rPr lang="en-US" smtClean="0"/>
              <a:t>30</a:t>
            </a:fld>
            <a:endParaRPr lang="en-US"/>
          </a:p>
        </p:txBody>
      </p:sp>
      <p:sp>
        <p:nvSpPr>
          <p:cNvPr id="6"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
        <p:nvSpPr>
          <p:cNvPr id="7" name="TextBox 6"/>
          <p:cNvSpPr txBox="1"/>
          <p:nvPr/>
        </p:nvSpPr>
        <p:spPr>
          <a:xfrm>
            <a:off x="257258" y="3735774"/>
            <a:ext cx="1413785" cy="646331"/>
          </a:xfrm>
          <a:prstGeom prst="rect">
            <a:avLst/>
          </a:prstGeom>
          <a:noFill/>
        </p:spPr>
        <p:txBody>
          <a:bodyPr wrap="none" rtlCol="0">
            <a:spAutoFit/>
          </a:bodyPr>
          <a:lstStyle/>
          <a:p>
            <a:r>
              <a:rPr lang="en-US" dirty="0" smtClean="0"/>
              <a:t>After</a:t>
            </a:r>
          </a:p>
          <a:p>
            <a:r>
              <a:rPr lang="en-US" dirty="0" smtClean="0"/>
              <a:t>Triangulation</a:t>
            </a:r>
            <a:endParaRPr lang="en-US" dirty="0"/>
          </a:p>
        </p:txBody>
      </p:sp>
      <p:pic>
        <p:nvPicPr>
          <p:cNvPr id="8" name="Picture 7"/>
          <p:cNvPicPr>
            <a:picLocks noChangeAspect="1"/>
          </p:cNvPicPr>
          <p:nvPr/>
        </p:nvPicPr>
        <p:blipFill>
          <a:blip r:embed="rId2"/>
          <a:stretch>
            <a:fillRect/>
          </a:stretch>
        </p:blipFill>
        <p:spPr>
          <a:xfrm>
            <a:off x="1723942" y="534300"/>
            <a:ext cx="6753225" cy="5819775"/>
          </a:xfrm>
          <a:prstGeom prst="rect">
            <a:avLst/>
          </a:prstGeom>
        </p:spPr>
      </p:pic>
    </p:spTree>
    <p:extLst>
      <p:ext uri="{BB962C8B-B14F-4D97-AF65-F5344CB8AC3E}">
        <p14:creationId xmlns:p14="http://schemas.microsoft.com/office/powerpoint/2010/main" val="34081563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7D881-458B-48D8-AC4B-4D59CDEDDCD1}" type="datetime1">
              <a:rPr lang="en-US" smtClean="0"/>
              <a:t>7/21/2017</a:t>
            </a:fld>
            <a:endParaRPr lang="en-US"/>
          </a:p>
        </p:txBody>
      </p:sp>
      <p:sp>
        <p:nvSpPr>
          <p:cNvPr id="4" name="Slide Number Placeholder 3"/>
          <p:cNvSpPr>
            <a:spLocks noGrp="1"/>
          </p:cNvSpPr>
          <p:nvPr>
            <p:ph type="sldNum" sz="quarter" idx="12"/>
          </p:nvPr>
        </p:nvSpPr>
        <p:spPr/>
        <p:txBody>
          <a:bodyPr/>
          <a:lstStyle/>
          <a:p>
            <a:fld id="{69EAB374-37BD-4CEF-988D-F9935995E778}" type="slidenum">
              <a:rPr lang="en-US" smtClean="0"/>
              <a:t>31</a:t>
            </a:fld>
            <a:endParaRPr lang="en-US"/>
          </a:p>
        </p:txBody>
      </p:sp>
      <p:sp>
        <p:nvSpPr>
          <p:cNvPr id="6"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
        <p:nvSpPr>
          <p:cNvPr id="7" name="TextBox 6"/>
          <p:cNvSpPr txBox="1"/>
          <p:nvPr/>
        </p:nvSpPr>
        <p:spPr>
          <a:xfrm>
            <a:off x="448101" y="362803"/>
            <a:ext cx="825867" cy="461665"/>
          </a:xfrm>
          <a:prstGeom prst="rect">
            <a:avLst/>
          </a:prstGeom>
          <a:noFill/>
        </p:spPr>
        <p:txBody>
          <a:bodyPr wrap="none" rtlCol="0">
            <a:spAutoFit/>
          </a:bodyPr>
          <a:lstStyle/>
          <a:p>
            <a:r>
              <a:rPr lang="en-US" sz="2400" dirty="0" smtClean="0"/>
              <a:t>Code</a:t>
            </a:r>
            <a:endParaRPr lang="en-US" sz="2400" dirty="0" smtClean="0"/>
          </a:p>
        </p:txBody>
      </p:sp>
      <p:pic>
        <p:nvPicPr>
          <p:cNvPr id="3" name="Picture 2"/>
          <p:cNvPicPr>
            <a:picLocks noChangeAspect="1"/>
          </p:cNvPicPr>
          <p:nvPr/>
        </p:nvPicPr>
        <p:blipFill>
          <a:blip r:embed="rId2"/>
          <a:stretch>
            <a:fillRect/>
          </a:stretch>
        </p:blipFill>
        <p:spPr>
          <a:xfrm>
            <a:off x="1371600" y="457200"/>
            <a:ext cx="6339745" cy="5519851"/>
          </a:xfrm>
          <a:prstGeom prst="rect">
            <a:avLst/>
          </a:prstGeom>
        </p:spPr>
      </p:pic>
    </p:spTree>
    <p:extLst>
      <p:ext uri="{BB962C8B-B14F-4D97-AF65-F5344CB8AC3E}">
        <p14:creationId xmlns:p14="http://schemas.microsoft.com/office/powerpoint/2010/main" val="10401069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Learning and Achievements</a:t>
            </a:r>
            <a:endParaRPr lang="en-US" dirty="0"/>
          </a:p>
        </p:txBody>
      </p:sp>
      <p:sp>
        <p:nvSpPr>
          <p:cNvPr id="3" name="Text Placeholder 2"/>
          <p:cNvSpPr>
            <a:spLocks noGrp="1"/>
          </p:cNvSpPr>
          <p:nvPr>
            <p:ph type="body" idx="1"/>
          </p:nvPr>
        </p:nvSpPr>
        <p:spPr/>
        <p:txBody>
          <a:bodyPr/>
          <a:lstStyle/>
          <a:p>
            <a:r>
              <a:rPr lang="en-US" dirty="0" smtClean="0"/>
              <a:t>In this section we describe the things that makes us feel that we have learned, we did something new , we did something that is different and thus we should get full marks or even we deserves Bonus marks.</a:t>
            </a:r>
            <a:endParaRPr lang="en-US" dirty="0"/>
          </a:p>
        </p:txBody>
      </p:sp>
      <p:sp>
        <p:nvSpPr>
          <p:cNvPr id="4" name="Date Placeholder 3"/>
          <p:cNvSpPr>
            <a:spLocks noGrp="1"/>
          </p:cNvSpPr>
          <p:nvPr>
            <p:ph type="dt" sz="half" idx="10"/>
          </p:nvPr>
        </p:nvSpPr>
        <p:spPr/>
        <p:txBody>
          <a:bodyPr/>
          <a:lstStyle/>
          <a:p>
            <a:fld id="{71B1524D-18C4-448D-9FED-2D8CABAFF6F7}" type="datetime1">
              <a:rPr lang="en-US" smtClean="0"/>
              <a:t>7/21/2017</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32</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29952160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E4C7C-6821-4784-83D3-07FF2026B858}" type="datetime1">
              <a:rPr lang="en-US" smtClean="0"/>
              <a:t>7/21/2017</a:t>
            </a:fld>
            <a:endParaRPr lang="en-US"/>
          </a:p>
        </p:txBody>
      </p:sp>
      <p:sp>
        <p:nvSpPr>
          <p:cNvPr id="4" name="Slide Number Placeholder 3"/>
          <p:cNvSpPr>
            <a:spLocks noGrp="1"/>
          </p:cNvSpPr>
          <p:nvPr>
            <p:ph type="sldNum" sz="quarter" idx="12"/>
          </p:nvPr>
        </p:nvSpPr>
        <p:spPr/>
        <p:txBody>
          <a:bodyPr/>
          <a:lstStyle/>
          <a:p>
            <a:fld id="{69EAB374-37BD-4CEF-988D-F9935995E778}" type="slidenum">
              <a:rPr lang="en-US" smtClean="0"/>
              <a:t>33</a:t>
            </a:fld>
            <a:endParaRPr lang="en-US"/>
          </a:p>
        </p:txBody>
      </p:sp>
      <p:sp>
        <p:nvSpPr>
          <p:cNvPr id="6"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
        <p:nvSpPr>
          <p:cNvPr id="7" name="TextBox 6"/>
          <p:cNvSpPr txBox="1"/>
          <p:nvPr/>
        </p:nvSpPr>
        <p:spPr>
          <a:xfrm>
            <a:off x="304801" y="762000"/>
            <a:ext cx="8534400" cy="4154984"/>
          </a:xfrm>
          <a:prstGeom prst="rect">
            <a:avLst/>
          </a:prstGeom>
          <a:noFill/>
        </p:spPr>
        <p:txBody>
          <a:bodyPr wrap="square" rtlCol="0">
            <a:spAutoFit/>
          </a:bodyPr>
          <a:lstStyle/>
          <a:p>
            <a:r>
              <a:rPr lang="en-US" sz="2400" dirty="0" smtClean="0"/>
              <a:t>We are glad to say that we have learned the method and technique of  java and </a:t>
            </a:r>
            <a:r>
              <a:rPr lang="en-US" sz="2400" dirty="0" err="1" smtClean="0"/>
              <a:t>javaFx</a:t>
            </a:r>
            <a:r>
              <a:rPr lang="en-US" sz="2400" dirty="0" smtClean="0"/>
              <a:t>. </a:t>
            </a:r>
          </a:p>
          <a:p>
            <a:r>
              <a:rPr lang="en-US" sz="2400" dirty="0" smtClean="0"/>
              <a:t>And Successfully apply on the Project and almost completed the project. And also got some sense of understanding of Computer Graphics. </a:t>
            </a:r>
          </a:p>
          <a:p>
            <a:endParaRPr lang="en-US" sz="2400" dirty="0"/>
          </a:p>
          <a:p>
            <a:r>
              <a:rPr lang="en-US" sz="2400" dirty="0"/>
              <a:t>A</a:t>
            </a:r>
            <a:r>
              <a:rPr lang="en-US" sz="2400" dirty="0" smtClean="0"/>
              <a:t>s </a:t>
            </a:r>
            <a:r>
              <a:rPr lang="en-US" sz="2400" dirty="0"/>
              <a:t>far </a:t>
            </a:r>
            <a:r>
              <a:rPr lang="en-US" sz="2400" dirty="0" smtClean="0"/>
              <a:t>as project concerned that’s definitely different and unique. And required huge Brain effort to accomplished. selecting this daring project and bring it in runnable condition and also achieved flavor of OOP is appealing. That’s why we hope to get full marks and Even Bonus marks</a:t>
            </a:r>
            <a:endParaRPr lang="en-US" sz="2400" dirty="0"/>
          </a:p>
        </p:txBody>
      </p:sp>
    </p:spTree>
    <p:extLst>
      <p:ext uri="{BB962C8B-B14F-4D97-AF65-F5344CB8AC3E}">
        <p14:creationId xmlns:p14="http://schemas.microsoft.com/office/powerpoint/2010/main" val="6288793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 and future work</a:t>
            </a:r>
            <a:endParaRPr lang="en-US" dirty="0"/>
          </a:p>
        </p:txBody>
      </p:sp>
      <p:sp>
        <p:nvSpPr>
          <p:cNvPr id="3" name="Text Placeholder 2"/>
          <p:cNvSpPr>
            <a:spLocks noGrp="1"/>
          </p:cNvSpPr>
          <p:nvPr>
            <p:ph type="body" idx="1"/>
          </p:nvPr>
        </p:nvSpPr>
        <p:spPr/>
        <p:txBody>
          <a:bodyPr/>
          <a:lstStyle/>
          <a:p>
            <a:r>
              <a:rPr lang="en-US" dirty="0" smtClean="0"/>
              <a:t>In this section we mention the tasks that are still unresolved. The exceptional cases where still improvement is needed. We also mention the applications that can build on top of our current work.</a:t>
            </a:r>
            <a:endParaRPr lang="en-US" dirty="0"/>
          </a:p>
        </p:txBody>
      </p:sp>
      <p:sp>
        <p:nvSpPr>
          <p:cNvPr id="4" name="Date Placeholder 3"/>
          <p:cNvSpPr>
            <a:spLocks noGrp="1"/>
          </p:cNvSpPr>
          <p:nvPr>
            <p:ph type="dt" sz="half" idx="10"/>
          </p:nvPr>
        </p:nvSpPr>
        <p:spPr/>
        <p:txBody>
          <a:bodyPr/>
          <a:lstStyle/>
          <a:p>
            <a:fld id="{71B1524D-18C4-448D-9FED-2D8CABAFF6F7}" type="datetime1">
              <a:rPr lang="en-US" smtClean="0"/>
              <a:t>7/21/2017</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34</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37313310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D9B06-C460-4C8B-BA45-44F754E866A6}" type="datetime1">
              <a:rPr lang="en-US" smtClean="0"/>
              <a:t>7/21/2017</a:t>
            </a:fld>
            <a:endParaRPr lang="en-US"/>
          </a:p>
        </p:txBody>
      </p:sp>
      <p:sp>
        <p:nvSpPr>
          <p:cNvPr id="4" name="Slide Number Placeholder 3"/>
          <p:cNvSpPr>
            <a:spLocks noGrp="1"/>
          </p:cNvSpPr>
          <p:nvPr>
            <p:ph type="sldNum" sz="quarter" idx="12"/>
          </p:nvPr>
        </p:nvSpPr>
        <p:spPr/>
        <p:txBody>
          <a:bodyPr/>
          <a:lstStyle/>
          <a:p>
            <a:fld id="{69EAB374-37BD-4CEF-988D-F9935995E778}" type="slidenum">
              <a:rPr lang="en-US" smtClean="0"/>
              <a:t>35</a:t>
            </a:fld>
            <a:endParaRPr lang="en-US"/>
          </a:p>
        </p:txBody>
      </p:sp>
      <p:sp>
        <p:nvSpPr>
          <p:cNvPr id="6"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
        <p:nvSpPr>
          <p:cNvPr id="3" name="TextBox 2"/>
          <p:cNvSpPr txBox="1"/>
          <p:nvPr/>
        </p:nvSpPr>
        <p:spPr>
          <a:xfrm>
            <a:off x="457200" y="1143000"/>
            <a:ext cx="8229600" cy="3108543"/>
          </a:xfrm>
          <a:prstGeom prst="rect">
            <a:avLst/>
          </a:prstGeom>
          <a:noFill/>
        </p:spPr>
        <p:txBody>
          <a:bodyPr wrap="square" rtlCol="0">
            <a:spAutoFit/>
          </a:bodyPr>
          <a:lstStyle/>
          <a:p>
            <a:r>
              <a:rPr lang="en-US" sz="2800" dirty="0" smtClean="0"/>
              <a:t>All the task are done except </a:t>
            </a:r>
            <a:r>
              <a:rPr lang="en-US" sz="2800" dirty="0"/>
              <a:t>polygon </a:t>
            </a:r>
            <a:r>
              <a:rPr lang="en-US" sz="2800" dirty="0" smtClean="0"/>
              <a:t>crop. that is impossible at this stage of Knowledge and experience. We handled all type of Exceptions that’s occur during the Development and testing session.  We  also want to mention that  the Advance Pdf Scanner and reader can be build on our Application  using knowledge of Computer Graphics.</a:t>
            </a:r>
            <a:endParaRPr lang="en-US" sz="2800" dirty="0"/>
          </a:p>
        </p:txBody>
      </p:sp>
    </p:spTree>
    <p:extLst>
      <p:ext uri="{BB962C8B-B14F-4D97-AF65-F5344CB8AC3E}">
        <p14:creationId xmlns:p14="http://schemas.microsoft.com/office/powerpoint/2010/main" val="20661110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and Queries</a:t>
            </a:r>
            <a:endParaRPr lang="en-US" dirty="0"/>
          </a:p>
        </p:txBody>
      </p:sp>
      <p:sp>
        <p:nvSpPr>
          <p:cNvPr id="3" name="Content Placeholder 2"/>
          <p:cNvSpPr>
            <a:spLocks noGrp="1"/>
          </p:cNvSpPr>
          <p:nvPr>
            <p:ph idx="1"/>
          </p:nvPr>
        </p:nvSpPr>
        <p:spPr/>
        <p:txBody>
          <a:bodyPr/>
          <a:lstStyle/>
          <a:p>
            <a:r>
              <a:rPr lang="en-US" dirty="0" smtClean="0"/>
              <a:t>We are attaching a  demo video of the Application</a:t>
            </a:r>
          </a:p>
          <a:p>
            <a:r>
              <a:rPr lang="en-US" dirty="0" smtClean="0"/>
              <a:t>We are available  for queries anytime…</a:t>
            </a:r>
            <a:endParaRPr lang="en-US" dirty="0"/>
          </a:p>
        </p:txBody>
      </p:sp>
      <p:sp>
        <p:nvSpPr>
          <p:cNvPr id="4" name="Date Placeholder 3"/>
          <p:cNvSpPr>
            <a:spLocks noGrp="1"/>
          </p:cNvSpPr>
          <p:nvPr>
            <p:ph type="dt" sz="half" idx="10"/>
          </p:nvPr>
        </p:nvSpPr>
        <p:spPr/>
        <p:txBody>
          <a:bodyPr/>
          <a:lstStyle/>
          <a:p>
            <a:fld id="{6A1913C6-BCA6-4507-A015-E83913D35C31}" type="datetime1">
              <a:rPr lang="en-US" smtClean="0"/>
              <a:t>7/21/2017</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36</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242883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normAutofit/>
          </a:bodyPr>
          <a:lstStyle/>
          <a:p>
            <a:r>
              <a:rPr lang="en-US" dirty="0" smtClean="0"/>
              <a:t>In this Section we described the chosen problem along with sample input and output.</a:t>
            </a:r>
            <a:endParaRPr lang="en-US" dirty="0"/>
          </a:p>
        </p:txBody>
      </p:sp>
      <p:sp>
        <p:nvSpPr>
          <p:cNvPr id="4" name="Date Placeholder 3"/>
          <p:cNvSpPr>
            <a:spLocks noGrp="1"/>
          </p:cNvSpPr>
          <p:nvPr>
            <p:ph type="dt" sz="half" idx="10"/>
          </p:nvPr>
        </p:nvSpPr>
        <p:spPr/>
        <p:txBody>
          <a:bodyPr/>
          <a:lstStyle/>
          <a:p>
            <a:fld id="{E8609354-5019-4DAD-9662-C2ECB797CA94}" type="datetime1">
              <a:rPr lang="en-US" smtClean="0"/>
              <a:t>7/21/2017</a:t>
            </a:fld>
            <a:endParaRPr lang="en-US" dirty="0"/>
          </a:p>
        </p:txBody>
      </p:sp>
      <p:sp>
        <p:nvSpPr>
          <p:cNvPr id="6" name="Slide Number Placeholder 5"/>
          <p:cNvSpPr>
            <a:spLocks noGrp="1"/>
          </p:cNvSpPr>
          <p:nvPr>
            <p:ph type="sldNum" sz="quarter" idx="12"/>
          </p:nvPr>
        </p:nvSpPr>
        <p:spPr/>
        <p:txBody>
          <a:bodyPr/>
          <a:lstStyle/>
          <a:p>
            <a:fld id="{69EAB374-37BD-4CEF-988D-F9935995E778}" type="slidenum">
              <a:rPr lang="en-US" smtClean="0"/>
              <a:t>4</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2949806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The objective of the project is to Pick several Image especially “Documents Images” and Convert them into </a:t>
            </a:r>
            <a:r>
              <a:rPr lang="en-US" b="1" dirty="0"/>
              <a:t>Portable Document </a:t>
            </a:r>
            <a:r>
              <a:rPr lang="en-US" b="1" dirty="0" smtClean="0"/>
              <a:t>Format(PDF) </a:t>
            </a:r>
            <a:r>
              <a:rPr lang="en-US" dirty="0" smtClean="0"/>
              <a:t>file.</a:t>
            </a:r>
            <a:endParaRPr lang="en-US" dirty="0"/>
          </a:p>
        </p:txBody>
      </p:sp>
      <p:sp>
        <p:nvSpPr>
          <p:cNvPr id="4" name="Date Placeholder 3"/>
          <p:cNvSpPr>
            <a:spLocks noGrp="1"/>
          </p:cNvSpPr>
          <p:nvPr>
            <p:ph type="dt" sz="half" idx="10"/>
          </p:nvPr>
        </p:nvSpPr>
        <p:spPr/>
        <p:txBody>
          <a:bodyPr/>
          <a:lstStyle/>
          <a:p>
            <a:fld id="{5C6A9F75-7F35-4AA5-8319-C8C855CA49D1}" type="datetime1">
              <a:rPr lang="en-US" smtClean="0"/>
              <a:t>7/21/2017</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5</a:t>
            </a:fld>
            <a:endParaRPr lang="en-US"/>
          </a:p>
        </p:txBody>
      </p:sp>
      <p:sp>
        <p:nvSpPr>
          <p:cNvPr id="8" name="Footer Placeholder 4"/>
          <p:cNvSpPr txBox="1">
            <a:spLocks/>
          </p:cNvSpPr>
          <p:nvPr/>
        </p:nvSpPr>
        <p:spPr>
          <a:xfrm>
            <a:off x="2514600" y="6356349"/>
            <a:ext cx="4419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BSCS-415 Object Oriented Programming</a:t>
            </a:r>
            <a:endParaRPr lang="en-US" dirty="0"/>
          </a:p>
        </p:txBody>
      </p:sp>
    </p:spTree>
    <p:extLst>
      <p:ext uri="{BB962C8B-B14F-4D97-AF65-F5344CB8AC3E}">
        <p14:creationId xmlns:p14="http://schemas.microsoft.com/office/powerpoint/2010/main" val="2062298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a:t>
            </a:r>
            <a:endParaRPr lang="en-US" dirty="0"/>
          </a:p>
        </p:txBody>
      </p:sp>
      <p:sp>
        <p:nvSpPr>
          <p:cNvPr id="3" name="Content Placeholder 2"/>
          <p:cNvSpPr>
            <a:spLocks noGrp="1"/>
          </p:cNvSpPr>
          <p:nvPr>
            <p:ph idx="1"/>
          </p:nvPr>
        </p:nvSpPr>
        <p:spPr/>
        <p:txBody>
          <a:bodyPr/>
          <a:lstStyle/>
          <a:p>
            <a:r>
              <a:rPr lang="en-US" dirty="0" smtClean="0"/>
              <a:t>To Solve the given Problem is important because this is era of technology and Data is now moving/transmitting on Electronic devices. So several pages Documents Image may lose their quality as well as Sequence</a:t>
            </a:r>
            <a:r>
              <a:rPr lang="ur-PK" dirty="0" smtClean="0"/>
              <a:t> </a:t>
            </a:r>
            <a:r>
              <a:rPr lang="en-US" dirty="0" smtClean="0"/>
              <a:t> that’s why it’s important to convert them into Portable Document Format(PDF).</a:t>
            </a:r>
            <a:endParaRPr lang="en-US" dirty="0"/>
          </a:p>
        </p:txBody>
      </p:sp>
      <p:sp>
        <p:nvSpPr>
          <p:cNvPr id="4" name="Date Placeholder 3"/>
          <p:cNvSpPr>
            <a:spLocks noGrp="1"/>
          </p:cNvSpPr>
          <p:nvPr>
            <p:ph type="dt" sz="half" idx="10"/>
          </p:nvPr>
        </p:nvSpPr>
        <p:spPr/>
        <p:txBody>
          <a:bodyPr/>
          <a:lstStyle/>
          <a:p>
            <a:fld id="{5C6A9F75-7F35-4AA5-8319-C8C855CA49D1}" type="datetime1">
              <a:rPr lang="en-US" smtClean="0"/>
              <a:t>7/21/2017</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6</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3176490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Input</a:t>
            </a:r>
            <a:endParaRPr lang="en-US" dirty="0"/>
          </a:p>
        </p:txBody>
      </p:sp>
      <p:sp>
        <p:nvSpPr>
          <p:cNvPr id="4" name="Date Placeholder 3"/>
          <p:cNvSpPr>
            <a:spLocks noGrp="1"/>
          </p:cNvSpPr>
          <p:nvPr>
            <p:ph type="dt" sz="half" idx="10"/>
          </p:nvPr>
        </p:nvSpPr>
        <p:spPr/>
        <p:txBody>
          <a:bodyPr/>
          <a:lstStyle/>
          <a:p>
            <a:fld id="{5C6A9F75-7F35-4AA5-8319-C8C855CA49D1}" type="datetime1">
              <a:rPr lang="en-US" smtClean="0"/>
              <a:t>7/21/2017</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7</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3586" y="1417637"/>
            <a:ext cx="3178806" cy="4661845"/>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73" y="1417637"/>
            <a:ext cx="3277427" cy="4637961"/>
          </a:xfrm>
          <a:prstGeom prst="rect">
            <a:avLst/>
          </a:prstGeom>
        </p:spPr>
      </p:pic>
    </p:spTree>
    <p:extLst>
      <p:ext uri="{BB962C8B-B14F-4D97-AF65-F5344CB8AC3E}">
        <p14:creationId xmlns:p14="http://schemas.microsoft.com/office/powerpoint/2010/main" val="3312849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Output</a:t>
            </a:r>
            <a:endParaRPr lang="en-US" dirty="0"/>
          </a:p>
        </p:txBody>
      </p:sp>
      <p:sp>
        <p:nvSpPr>
          <p:cNvPr id="4" name="Date Placeholder 3"/>
          <p:cNvSpPr>
            <a:spLocks noGrp="1"/>
          </p:cNvSpPr>
          <p:nvPr>
            <p:ph type="dt" sz="half" idx="10"/>
          </p:nvPr>
        </p:nvSpPr>
        <p:spPr/>
        <p:txBody>
          <a:bodyPr/>
          <a:lstStyle/>
          <a:p>
            <a:fld id="{5C6A9F75-7F35-4AA5-8319-C8C855CA49D1}" type="datetime1">
              <a:rPr lang="en-US" smtClean="0"/>
              <a:t>7/21/2017</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8</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pic>
        <p:nvPicPr>
          <p:cNvPr id="5" name="Picture 4"/>
          <p:cNvPicPr>
            <a:picLocks noChangeAspect="1"/>
          </p:cNvPicPr>
          <p:nvPr/>
        </p:nvPicPr>
        <p:blipFill>
          <a:blip r:embed="rId2"/>
          <a:stretch>
            <a:fillRect/>
          </a:stretch>
        </p:blipFill>
        <p:spPr>
          <a:xfrm>
            <a:off x="6135882" y="1299180"/>
            <a:ext cx="2035146" cy="1095848"/>
          </a:xfrm>
          <a:prstGeom prst="rect">
            <a:avLst/>
          </a:prstGeom>
        </p:spPr>
      </p:pic>
      <p:pic>
        <p:nvPicPr>
          <p:cNvPr id="7" name="Picture 6"/>
          <p:cNvPicPr>
            <a:picLocks noChangeAspect="1"/>
          </p:cNvPicPr>
          <p:nvPr/>
        </p:nvPicPr>
        <p:blipFill>
          <a:blip r:embed="rId3"/>
          <a:stretch>
            <a:fillRect/>
          </a:stretch>
        </p:blipFill>
        <p:spPr>
          <a:xfrm>
            <a:off x="573709" y="1299180"/>
            <a:ext cx="4905375" cy="5057170"/>
          </a:xfrm>
          <a:prstGeom prst="rect">
            <a:avLst/>
          </a:prstGeom>
        </p:spPr>
      </p:pic>
    </p:spTree>
    <p:extLst>
      <p:ext uri="{BB962C8B-B14F-4D97-AF65-F5344CB8AC3E}">
        <p14:creationId xmlns:p14="http://schemas.microsoft.com/office/powerpoint/2010/main" val="81439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Diagrams</a:t>
            </a:r>
            <a:endParaRPr lang="en-US" dirty="0"/>
          </a:p>
        </p:txBody>
      </p:sp>
      <p:sp>
        <p:nvSpPr>
          <p:cNvPr id="3" name="Text Placeholder 2"/>
          <p:cNvSpPr>
            <a:spLocks noGrp="1"/>
          </p:cNvSpPr>
          <p:nvPr>
            <p:ph type="body" idx="1"/>
          </p:nvPr>
        </p:nvSpPr>
        <p:spPr/>
        <p:txBody>
          <a:bodyPr/>
          <a:lstStyle/>
          <a:p>
            <a:r>
              <a:rPr lang="en-US" dirty="0" smtClean="0"/>
              <a:t>In this section we describe Module Wise UML of important classes and UML of relationship between classes.</a:t>
            </a:r>
            <a:endParaRPr lang="en-US" dirty="0"/>
          </a:p>
        </p:txBody>
      </p:sp>
      <p:sp>
        <p:nvSpPr>
          <p:cNvPr id="4" name="Date Placeholder 3"/>
          <p:cNvSpPr>
            <a:spLocks noGrp="1"/>
          </p:cNvSpPr>
          <p:nvPr>
            <p:ph type="dt" sz="half" idx="10"/>
          </p:nvPr>
        </p:nvSpPr>
        <p:spPr/>
        <p:txBody>
          <a:bodyPr/>
          <a:lstStyle/>
          <a:p>
            <a:fld id="{E1BACC57-2F42-4A0A-ACC3-A3719E9BC830}" type="datetime1">
              <a:rPr lang="en-US" smtClean="0"/>
              <a:t>7/21/2017</a:t>
            </a:fld>
            <a:endParaRPr lang="en-US"/>
          </a:p>
        </p:txBody>
      </p:sp>
      <p:sp>
        <p:nvSpPr>
          <p:cNvPr id="6" name="Slide Number Placeholder 5"/>
          <p:cNvSpPr>
            <a:spLocks noGrp="1"/>
          </p:cNvSpPr>
          <p:nvPr>
            <p:ph type="sldNum" sz="quarter" idx="12"/>
          </p:nvPr>
        </p:nvSpPr>
        <p:spPr/>
        <p:txBody>
          <a:bodyPr/>
          <a:lstStyle/>
          <a:p>
            <a:fld id="{69EAB374-37BD-4CEF-988D-F9935995E778}" type="slidenum">
              <a:rPr lang="en-US" smtClean="0"/>
              <a:t>9</a:t>
            </a:fld>
            <a:endParaRPr lang="en-US"/>
          </a:p>
        </p:txBody>
      </p:sp>
      <p:sp>
        <p:nvSpPr>
          <p:cNvPr id="8" name="Footer Placeholder 4"/>
          <p:cNvSpPr>
            <a:spLocks noGrp="1"/>
          </p:cNvSpPr>
          <p:nvPr>
            <p:ph type="ftr" sz="quarter" idx="11"/>
          </p:nvPr>
        </p:nvSpPr>
        <p:spPr>
          <a:xfrm>
            <a:off x="3124200" y="6356350"/>
            <a:ext cx="4419600" cy="365125"/>
          </a:xfrm>
        </p:spPr>
        <p:txBody>
          <a:bodyPr/>
          <a:lstStyle/>
          <a:p>
            <a:r>
              <a:rPr lang="en-US" dirty="0" smtClean="0"/>
              <a:t>BSCS-415 Object Oriented Programming</a:t>
            </a:r>
            <a:endParaRPr lang="en-US" dirty="0"/>
          </a:p>
        </p:txBody>
      </p:sp>
    </p:spTree>
    <p:extLst>
      <p:ext uri="{BB962C8B-B14F-4D97-AF65-F5344CB8AC3E}">
        <p14:creationId xmlns:p14="http://schemas.microsoft.com/office/powerpoint/2010/main" val="2305485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TotalTime>
  <Words>1299</Words>
  <Application>Microsoft Office PowerPoint</Application>
  <PresentationFormat>On-screen Show (4:3)</PresentationFormat>
  <Paragraphs>246</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Title: PDF Scanner And Reader</vt:lpstr>
      <vt:lpstr>PowerPoint Presentation</vt:lpstr>
      <vt:lpstr>Contents</vt:lpstr>
      <vt:lpstr>introduction</vt:lpstr>
      <vt:lpstr>Problem Statement</vt:lpstr>
      <vt:lpstr>Importance</vt:lpstr>
      <vt:lpstr>Sample Input</vt:lpstr>
      <vt:lpstr>Sample Output</vt:lpstr>
      <vt:lpstr>UML Diagrams</vt:lpstr>
      <vt:lpstr>PowerPoint Presentation</vt:lpstr>
      <vt:lpstr>PowerPoint Presentation</vt:lpstr>
      <vt:lpstr>PowerPoint Presentation</vt:lpstr>
      <vt:lpstr>PowerPoint Presentation</vt:lpstr>
      <vt:lpstr>Attribute Handling</vt:lpstr>
      <vt:lpstr>PowerPoint Presentation</vt:lpstr>
      <vt:lpstr>Constructor calling and function calling</vt:lpstr>
      <vt:lpstr>PowerPoint Presentation</vt:lpstr>
      <vt:lpstr>PowerPoint Presentation</vt:lpstr>
      <vt:lpstr>PowerPoint Presentation</vt:lpstr>
      <vt:lpstr>Overloading</vt:lpstr>
      <vt:lpstr>PowerPoint Presentation</vt:lpstr>
      <vt:lpstr>Array of Similar objects  </vt:lpstr>
      <vt:lpstr>PowerPoint Presentation</vt:lpstr>
      <vt:lpstr>Mathematics, logic , data structure and ai   </vt:lpstr>
      <vt:lpstr>PowerPoint Presentation</vt:lpstr>
      <vt:lpstr>PowerPoint Presentation</vt:lpstr>
      <vt:lpstr>PowerPoint Presentation</vt:lpstr>
      <vt:lpstr>Any other content you want to highlight from your project</vt:lpstr>
      <vt:lpstr>PowerPoint Presentation</vt:lpstr>
      <vt:lpstr>PowerPoint Presentation</vt:lpstr>
      <vt:lpstr>PowerPoint Presentation</vt:lpstr>
      <vt:lpstr>Learning and Achievements</vt:lpstr>
      <vt:lpstr>PowerPoint Presentation</vt:lpstr>
      <vt:lpstr>Improvements and future work</vt:lpstr>
      <vt:lpstr>PowerPoint Presentation</vt:lpstr>
      <vt:lpstr>Demo and Queries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humera</dc:creator>
  <cp:lastModifiedBy>STAR PC</cp:lastModifiedBy>
  <cp:revision>96</cp:revision>
  <dcterms:created xsi:type="dcterms:W3CDTF">2014-10-20T08:45:26Z</dcterms:created>
  <dcterms:modified xsi:type="dcterms:W3CDTF">2017-07-21T04:58:06Z</dcterms:modified>
</cp:coreProperties>
</file>