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aleway"/>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00B7A6-2D7F-47BA-B444-65BC2371445D}">
  <a:tblStyle styleId="{B000B7A6-2D7F-47BA-B444-65BC237144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aleway-bold.fntdata"/><Relationship Id="rId41" Type="http://schemas.openxmlformats.org/officeDocument/2006/relationships/font" Target="fonts/Raleway-regular.fntdata"/><Relationship Id="rId22" Type="http://schemas.openxmlformats.org/officeDocument/2006/relationships/slide" Target="slides/slide16.xml"/><Relationship Id="rId44" Type="http://schemas.openxmlformats.org/officeDocument/2006/relationships/font" Target="fonts/Raleway-boldItalic.fntdata"/><Relationship Id="rId21" Type="http://schemas.openxmlformats.org/officeDocument/2006/relationships/slide" Target="slides/slide15.xml"/><Relationship Id="rId43" Type="http://schemas.openxmlformats.org/officeDocument/2006/relationships/font" Target="fonts/Raleway-italic.fntdata"/><Relationship Id="rId24" Type="http://schemas.openxmlformats.org/officeDocument/2006/relationships/slide" Target="slides/slide18.xml"/><Relationship Id="rId46" Type="http://schemas.openxmlformats.org/officeDocument/2006/relationships/font" Target="fonts/Lato-bold.fntdata"/><Relationship Id="rId23" Type="http://schemas.openxmlformats.org/officeDocument/2006/relationships/slide" Target="slides/slide17.xml"/><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Lato-boldItalic.fntdata"/><Relationship Id="rId25" Type="http://schemas.openxmlformats.org/officeDocument/2006/relationships/slide" Target="slides/slide19.xml"/><Relationship Id="rId47" Type="http://schemas.openxmlformats.org/officeDocument/2006/relationships/font" Target="fonts/Lato-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inaracademy.com/blog/apa-itu-minimum-viable-product-dan-tahapannya"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27899dfd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27899dfd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u="sng">
                <a:solidFill>
                  <a:srgbClr val="1C3678"/>
                </a:solidFill>
                <a:latin typeface="Lato"/>
                <a:ea typeface="Lato"/>
                <a:cs typeface="Lato"/>
                <a:sym typeface="Lato"/>
                <a:hlinkClick r:id="rId2">
                  <a:extLst>
                    <a:ext uri="{A12FA001-AC4F-418D-AE19-62706E023703}">
                      <ahyp:hlinkClr val="tx"/>
                    </a:ext>
                  </a:extLst>
                </a:hlinkClick>
              </a:rPr>
              <a:t>https://www.binaracademy.com/blog/apa-itu-minimum-viable-product-dan-tahapannya</a:t>
            </a:r>
            <a:r>
              <a:rPr lang="en" sz="1300">
                <a:solidFill>
                  <a:srgbClr val="595959"/>
                </a:solidFill>
                <a:latin typeface="Lato"/>
                <a:ea typeface="Lato"/>
                <a:cs typeface="Lato"/>
                <a:sym typeface="Lato"/>
              </a:rPr>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d7d3f6bc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d7d3f6bc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d7d3f6b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d7d3f6b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-Manfaat teoritis</a:t>
            </a:r>
            <a:endParaRPr/>
          </a:p>
          <a:p>
            <a:pPr indent="0" lvl="0" marL="0" rtl="0" algn="l">
              <a:spcBef>
                <a:spcPts val="0"/>
              </a:spcBef>
              <a:spcAft>
                <a:spcPts val="0"/>
              </a:spcAft>
              <a:buClr>
                <a:schemeClr val="dk1"/>
              </a:buClr>
              <a:buSzPts val="1100"/>
              <a:buFont typeface="Arial"/>
              <a:buNone/>
            </a:pPr>
            <a:r>
              <a:rPr lang="en"/>
              <a:t>Sebagai sumbanga ide bagi kepentingan ilmu pengetahuan khususnya dalam perancangan sistem informasi LPPAIK</a:t>
            </a:r>
            <a:endParaRPr/>
          </a:p>
          <a:p>
            <a:pPr indent="0" lvl="0" marL="0" rtl="0" algn="l">
              <a:spcBef>
                <a:spcPts val="0"/>
              </a:spcBef>
              <a:spcAft>
                <a:spcPts val="0"/>
              </a:spcAft>
              <a:buClr>
                <a:schemeClr val="dk1"/>
              </a:buClr>
              <a:buSzPts val="1100"/>
              <a:buFont typeface="Arial"/>
              <a:buNone/>
            </a:pPr>
            <a:r>
              <a:rPr lang="en"/>
              <a:t>Manfaat praktisi</a:t>
            </a:r>
            <a:endParaRPr/>
          </a:p>
          <a:p>
            <a:pPr indent="0" lvl="0" marL="0" rtl="0" algn="l">
              <a:spcBef>
                <a:spcPts val="0"/>
              </a:spcBef>
              <a:spcAft>
                <a:spcPts val="0"/>
              </a:spcAft>
              <a:buClr>
                <a:schemeClr val="dk1"/>
              </a:buClr>
              <a:buSzPts val="1100"/>
              <a:buFont typeface="Arial"/>
              <a:buNone/>
            </a:pPr>
            <a:r>
              <a:rPr lang="en"/>
              <a:t>-Bagi lembaga</a:t>
            </a:r>
            <a:endParaRPr/>
          </a:p>
          <a:p>
            <a:pPr indent="0" lvl="0" marL="0" rtl="0" algn="l">
              <a:spcBef>
                <a:spcPts val="0"/>
              </a:spcBef>
              <a:spcAft>
                <a:spcPts val="0"/>
              </a:spcAft>
              <a:buClr>
                <a:schemeClr val="dk1"/>
              </a:buClr>
              <a:buSzPts val="1100"/>
              <a:buFont typeface="Arial"/>
              <a:buNone/>
            </a:pPr>
            <a:r>
              <a:rPr lang="en"/>
              <a:t>Mempermudah dalam melakukan pengontrolan kegiatan dan rekapitulasi informasi pencapaian-pencapaian yang diperoleh mahasiswa</a:t>
            </a:r>
            <a:endParaRPr/>
          </a:p>
          <a:p>
            <a:pPr indent="0" lvl="0" marL="0" rtl="0" algn="l">
              <a:spcBef>
                <a:spcPts val="0"/>
              </a:spcBef>
              <a:spcAft>
                <a:spcPts val="0"/>
              </a:spcAft>
              <a:buClr>
                <a:schemeClr val="dk1"/>
              </a:buClr>
              <a:buSzPts val="1100"/>
              <a:buFont typeface="Arial"/>
              <a:buNone/>
            </a:pPr>
            <a:r>
              <a:rPr lang="en"/>
              <a:t>-Bagi mahasiswa</a:t>
            </a:r>
            <a:endParaRPr/>
          </a:p>
          <a:p>
            <a:pPr indent="0" lvl="0" marL="0" rtl="0" algn="l">
              <a:spcBef>
                <a:spcPts val="0"/>
              </a:spcBef>
              <a:spcAft>
                <a:spcPts val="0"/>
              </a:spcAft>
              <a:buClr>
                <a:schemeClr val="dk1"/>
              </a:buClr>
              <a:buSzPts val="1100"/>
              <a:buFont typeface="Arial"/>
              <a:buNone/>
            </a:pPr>
            <a:r>
              <a:rPr lang="en"/>
              <a:t>Mengetahui informasi kegiatan-kegiatan dan pencapaian yang telah mereka peroleh, dengan mendapatkan sertifikat kelulusan </a:t>
            </a:r>
            <a:endParaRPr/>
          </a:p>
          <a:p>
            <a:pPr indent="0" lvl="0" marL="0" rtl="0" algn="l">
              <a:spcBef>
                <a:spcPts val="0"/>
              </a:spcBef>
              <a:spcAft>
                <a:spcPts val="0"/>
              </a:spcAft>
              <a:buClr>
                <a:schemeClr val="dk1"/>
              </a:buClr>
              <a:buSzPts val="1100"/>
              <a:buFont typeface="Arial"/>
              <a:buNone/>
            </a:pPr>
            <a:r>
              <a:rPr lang="en"/>
              <a:t>-Manfaat bagi peneliti</a:t>
            </a:r>
            <a:endParaRPr/>
          </a:p>
          <a:p>
            <a:pPr indent="0" lvl="0" marL="0" rtl="0" algn="l">
              <a:spcBef>
                <a:spcPts val="0"/>
              </a:spcBef>
              <a:spcAft>
                <a:spcPts val="0"/>
              </a:spcAft>
              <a:buClr>
                <a:schemeClr val="dk1"/>
              </a:buClr>
              <a:buSzPts val="1100"/>
              <a:buFont typeface="Arial"/>
              <a:buNone/>
            </a:pPr>
            <a:r>
              <a:rPr lang="en"/>
              <a:t>Mendapatkan gelar sarjana, dan menambah pengetahuan dan wawasan dalam perancangan suatu sistem informasi berbasis web.</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27899dfd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27899dfd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27899dfd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27899dfd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1f84100c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1f84100c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bd33d7b3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7bd33d7b3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bd33d7b3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7bd33d7b3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bd33d7b3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7bd33d7b3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bd33d7b3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7bd33d7b3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Metode waterfall merupakan salah satu pendekatan tertua dan paling </a:t>
            </a:r>
            <a:r>
              <a:rPr lang="en"/>
              <a:t>populer</a:t>
            </a:r>
            <a:r>
              <a:rPr lang="en"/>
              <a:t> dari SDLC, </a:t>
            </a:r>
            <a:r>
              <a:rPr lang="en" sz="1500">
                <a:solidFill>
                  <a:srgbClr val="242424"/>
                </a:solidFill>
                <a:highlight>
                  <a:srgbClr val="FFFFFF"/>
                </a:highlight>
                <a:latin typeface="Georgia"/>
                <a:ea typeface="Georgia"/>
                <a:cs typeface="Georgia"/>
                <a:sym typeface="Georgia"/>
              </a:rPr>
              <a:t>pengerjaannya harus dilakukan secara berurutan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1f84100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1f84100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232613e1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232613e1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232613e1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232613e1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27899dfd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27899dfd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232613e1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232613e1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4232613e1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4232613e1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427899dfd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427899dfd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7d7d3f6bc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7d7d3f6bc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7d7d3f6bc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7d7d3f6bc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7d7d3f6bc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7d7d3f6bc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7e42399a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7e42399a7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27899dfd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27899dfd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Melakukan penyimpanan data dalam bentuk catatan kertas menjadi tidak dapat terjamin kualitasnya seperti yang dijelaskan (Rochman dkk., 2018) bahwa penyimpanan laporan dalam bentuk kertas tidak dapat terjamin </a:t>
            </a:r>
            <a:r>
              <a:rPr lang="en"/>
              <a:t>keamananya</a:t>
            </a:r>
            <a:r>
              <a:rPr lang="en"/>
              <a:t> baik ancaman fisik seperti kerusakan dalam penyimpanan hasil laporan maupun informasi penting bisa jadi tidak dapat diketahui oleh pihak yang berkepentingan untuk </a:t>
            </a:r>
            <a:r>
              <a:rPr lang="en"/>
              <a:t>memperoleh</a:t>
            </a:r>
            <a:r>
              <a:rPr lang="en"/>
              <a:t> informasi tersebut.</a:t>
            </a:r>
            <a:endParaRPr/>
          </a:p>
          <a:p>
            <a:pPr indent="-298450" lvl="0" marL="457200" rtl="0" algn="l">
              <a:spcBef>
                <a:spcPts val="0"/>
              </a:spcBef>
              <a:spcAft>
                <a:spcPts val="0"/>
              </a:spcAft>
              <a:buSzPts val="1100"/>
              <a:buAutoNum type="arabicPeriod"/>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7bd58b12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7bd58b12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7bd58b12b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7bd58b12b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7d7d3f6b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7d7d3f6b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7bd33d7b3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7bd33d7b3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7d7d3f6bc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7d7d3f6bc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232613e1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232613e1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1f84100c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1f84100c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Melakukan penyimpanan data dalam bentuk catatan kertas menjadi tidak dapat terjamin kualitasnya seperti yang dijelaskan (Rochman dkk., 2018) bahwa penyimpanan laporan dalam bentuk kertas tidak dapat terjamin keamananya baik ancaman fisik seperti kerusakan dalam penyimpanan hasil laporan maupun informasi penting bisa jadi tidak dapat diketahui oleh pihak yang berkepentingan untuk memperoleh informasi tersebut.</a:t>
            </a:r>
            <a:endParaRPr/>
          </a:p>
          <a:p>
            <a:pPr indent="-298450" lvl="0" marL="457200" rtl="0" algn="l">
              <a:spcBef>
                <a:spcPts val="0"/>
              </a:spcBef>
              <a:spcAft>
                <a:spcPts val="0"/>
              </a:spcAft>
              <a:buSzPts val="1100"/>
              <a:buAutoNum type="arabicPeriod"/>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1f84100c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1f84100c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Melakukan penyimpanan data dalam bentuk catatan kertas menjadi tidak dapat terjamin kualitasnya seperti yang dijelaskan (Rochman dkk., 2018) bahwa penyimpanan laporan dalam bentuk kertas tidak dapat terjamin keamananya baik ancaman fisik seperti kerusakan dalam penyimpanan hasil laporan maupun informasi penting bisa jadi tidak dapat diketahui oleh pihak yang berkepentingan untuk memperoleh informasi tersebut.</a:t>
            </a:r>
            <a:endParaRPr/>
          </a:p>
          <a:p>
            <a:pPr indent="-298450" lvl="0" marL="457200" rtl="0" algn="l">
              <a:spcBef>
                <a:spcPts val="0"/>
              </a:spcBef>
              <a:spcAft>
                <a:spcPts val="0"/>
              </a:spcAft>
              <a:buSzPts val="1100"/>
              <a:buAutoNum type="arabicPeriod"/>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27899df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27899df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232613e1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232613e1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27899dfd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27899dfd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medium.com/dot-intern/sdlc-metode-waterfall-5ae2071f161d"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survey.stackoverflow.co/2023/" TargetMode="External"/><Relationship Id="rId4" Type="http://schemas.openxmlformats.org/officeDocument/2006/relationships/hyperlink" Target="https://www.youtube.com/watch?v=2OiKj0IqJsw" TargetMode="External"/><Relationship Id="rId5"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binaracademy.com/blog/apa-itu-minimum-viable-product-dan-tahapannya" TargetMode="External"/><Relationship Id="rId4" Type="http://schemas.openxmlformats.org/officeDocument/2006/relationships/hyperlink" Target="https://medium.com/dot-intern/sdlc-metode-waterfall-5ae2071f161d" TargetMode="External"/><Relationship Id="rId5" Type="http://schemas.openxmlformats.org/officeDocument/2006/relationships/hyperlink" Target="https://survey.stackoverflow.co/2023/" TargetMode="External"/><Relationship Id="rId6" Type="http://schemas.openxmlformats.org/officeDocument/2006/relationships/hyperlink" Target="https://www.youtube.com/watch?v=2OiKj0IqJs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Perancangan Sistem Informasi Layanan LPPAIK Universitas Muhammadiyah Kendari Berbasis Web</a:t>
            </a:r>
            <a:endParaRPr sz="3000"/>
          </a:p>
        </p:txBody>
      </p:sp>
      <p:sp>
        <p:nvSpPr>
          <p:cNvPr id="87" name="Google Shape;87;p13"/>
          <p:cNvSpPr txBox="1"/>
          <p:nvPr>
            <p:ph idx="1" type="subTitle"/>
          </p:nvPr>
        </p:nvSpPr>
        <p:spPr>
          <a:xfrm>
            <a:off x="729625" y="3172900"/>
            <a:ext cx="7688100" cy="86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Proposal penelitian 						</a:t>
            </a:r>
            <a:endParaRPr/>
          </a:p>
          <a:p>
            <a:pPr indent="0" lvl="0" marL="0" rtl="0" algn="l">
              <a:spcBef>
                <a:spcPts val="0"/>
              </a:spcBef>
              <a:spcAft>
                <a:spcPts val="0"/>
              </a:spcAft>
              <a:buNone/>
            </a:pPr>
            <a:r>
              <a:rPr lang="en"/>
              <a:t>Muhammad Arsil Alhabsy 21916042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Batasan masalah</a:t>
            </a:r>
            <a:endParaRPr/>
          </a:p>
        </p:txBody>
      </p:sp>
      <p:sp>
        <p:nvSpPr>
          <p:cNvPr id="137" name="Google Shape;137;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Website dibangun menggunakan framework ReactJS (Client side) dan Spring boot (Server side)</a:t>
            </a:r>
            <a:endParaRPr/>
          </a:p>
          <a:p>
            <a:pPr indent="-311150" lvl="0" marL="457200" rtl="0" algn="l">
              <a:spcBef>
                <a:spcPts val="0"/>
              </a:spcBef>
              <a:spcAft>
                <a:spcPts val="0"/>
              </a:spcAft>
              <a:buSzPts val="1300"/>
              <a:buChar char="●"/>
            </a:pPr>
            <a:r>
              <a:rPr lang="en"/>
              <a:t>Minimum Viable Product (MVP), fitur/module BTQ dan Kajian</a:t>
            </a:r>
            <a:endParaRPr/>
          </a:p>
          <a:p>
            <a:pPr indent="-311150" lvl="0" marL="457200" rtl="0" algn="l">
              <a:spcBef>
                <a:spcPts val="0"/>
              </a:spcBef>
              <a:spcAft>
                <a:spcPts val="0"/>
              </a:spcAft>
              <a:buSzPts val="1300"/>
              <a:buChar char="●"/>
            </a:pPr>
            <a:r>
              <a:rPr lang="en"/>
              <a:t>Perancangan website ini menggunakan siklus Software Development Life Cycle (SDLC) dengan menggunakan model waterfall yang diantaranya analysis, design, implementation, testing dan maintenance.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Manfaat</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Manfaat</a:t>
            </a:r>
            <a:endParaRPr/>
          </a:p>
        </p:txBody>
      </p:sp>
      <p:sp>
        <p:nvSpPr>
          <p:cNvPr id="148" name="Google Shape;148;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Manfaat teoritis (Sebagai sumbangan ide bagi kepentingan ilmu pengetahuan khususnya dalam </a:t>
            </a:r>
            <a:r>
              <a:rPr lang="en" sz="1400"/>
              <a:t>perancangan</a:t>
            </a:r>
            <a:r>
              <a:rPr lang="en" sz="1400"/>
              <a:t> sistem informasi LPPAIK)</a:t>
            </a:r>
            <a:endParaRPr sz="1400"/>
          </a:p>
          <a:p>
            <a:pPr indent="-317500" lvl="0" marL="457200" rtl="0" algn="l">
              <a:spcBef>
                <a:spcPts val="0"/>
              </a:spcBef>
              <a:spcAft>
                <a:spcPts val="0"/>
              </a:spcAft>
              <a:buSzPts val="1400"/>
              <a:buChar char="●"/>
            </a:pPr>
            <a:r>
              <a:rPr lang="en" sz="1400"/>
              <a:t>Manfaat praktisi</a:t>
            </a:r>
            <a:endParaRPr sz="1400"/>
          </a:p>
          <a:p>
            <a:pPr indent="-317500" lvl="1" marL="914400" rtl="0" algn="l">
              <a:spcBef>
                <a:spcPts val="0"/>
              </a:spcBef>
              <a:spcAft>
                <a:spcPts val="0"/>
              </a:spcAft>
              <a:buSzPts val="1400"/>
              <a:buChar char="○"/>
            </a:pPr>
            <a:r>
              <a:rPr lang="en" sz="1400"/>
              <a:t>Bagi lembaga ( Mempermudah dalam melakukan </a:t>
            </a:r>
            <a:r>
              <a:rPr lang="en" sz="1400"/>
              <a:t>pengontrolan</a:t>
            </a:r>
            <a:r>
              <a:rPr lang="en" sz="1400"/>
              <a:t> kegiatan dan rekapitulasi informasi pencapaian- pencapaian yang diperoleh mahasiswa)</a:t>
            </a:r>
            <a:endParaRPr sz="1400"/>
          </a:p>
          <a:p>
            <a:pPr indent="-317500" lvl="1" marL="914400" rtl="0" algn="l">
              <a:spcBef>
                <a:spcPts val="0"/>
              </a:spcBef>
              <a:spcAft>
                <a:spcPts val="0"/>
              </a:spcAft>
              <a:buSzPts val="1400"/>
              <a:buChar char="○"/>
            </a:pPr>
            <a:r>
              <a:rPr lang="en" sz="1400"/>
              <a:t>Bagi mahasiswa ( K</a:t>
            </a:r>
            <a:r>
              <a:rPr lang="en" sz="1400"/>
              <a:t>egiatan, Pencapaian, Sertifikat)</a:t>
            </a:r>
            <a:endParaRPr sz="1400"/>
          </a:p>
          <a:p>
            <a:pPr indent="-317500" lvl="0" marL="457200" rtl="0" algn="l">
              <a:spcBef>
                <a:spcPts val="0"/>
              </a:spcBef>
              <a:spcAft>
                <a:spcPts val="0"/>
              </a:spcAft>
              <a:buSzPts val="1400"/>
              <a:buChar char="●"/>
            </a:pPr>
            <a:r>
              <a:rPr lang="en" sz="1400"/>
              <a:t>Manfaat bagi peneliti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Landasan Teori.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Landasan teori</a:t>
            </a:r>
            <a:endParaRPr/>
          </a:p>
        </p:txBody>
      </p:sp>
      <p:sp>
        <p:nvSpPr>
          <p:cNvPr id="159" name="Google Shape;159;p26"/>
          <p:cNvSpPr txBox="1"/>
          <p:nvPr>
            <p:ph idx="1" type="body"/>
          </p:nvPr>
        </p:nvSpPr>
        <p:spPr>
          <a:xfrm>
            <a:off x="729450" y="2078875"/>
            <a:ext cx="7688700" cy="272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Perancangan merupakan tahapan awal untuk melakukan rancang bangun pengaplikasian suatu sistem yang dapat </a:t>
            </a:r>
            <a:r>
              <a:rPr lang="en"/>
              <a:t>menggambarkan</a:t>
            </a:r>
            <a:r>
              <a:rPr lang="en"/>
              <a:t> bagaimana cara sebuah sistem itu dibentuk yang dapat berupa gambaran, rancangan, dan </a:t>
            </a:r>
            <a:r>
              <a:rPr lang="en"/>
              <a:t>pembuatan</a:t>
            </a:r>
            <a:r>
              <a:rPr lang="en"/>
              <a:t> </a:t>
            </a:r>
            <a:r>
              <a:rPr lang="en"/>
              <a:t>sketsa</a:t>
            </a:r>
            <a:endParaRPr/>
          </a:p>
          <a:p>
            <a:pPr indent="-311150" lvl="0" marL="457200" rtl="0" algn="l">
              <a:spcBef>
                <a:spcPts val="0"/>
              </a:spcBef>
              <a:spcAft>
                <a:spcPts val="0"/>
              </a:spcAft>
              <a:buSzPts val="1300"/>
              <a:buChar char="●"/>
            </a:pPr>
            <a:r>
              <a:rPr lang="en"/>
              <a:t>Sistem Informasi terbagi menjadi dua yaitu  Sistem dan informasi. Sistem adalah jaringan kerja dari prosedur-prosedur yang </a:t>
            </a:r>
            <a:r>
              <a:rPr lang="en"/>
              <a:t>saling</a:t>
            </a:r>
            <a:r>
              <a:rPr lang="en"/>
              <a:t> berhubungan untuk menyelesaikan suatu kegiatan dengan sasaran tertentu. </a:t>
            </a:r>
            <a:r>
              <a:rPr lang="en"/>
              <a:t>Sedangkan</a:t>
            </a:r>
            <a:r>
              <a:rPr lang="en"/>
              <a:t> informasi adalah sekumpulan data atau fakta yang </a:t>
            </a:r>
            <a:r>
              <a:rPr lang="en"/>
              <a:t>terorganisir</a:t>
            </a:r>
            <a:r>
              <a:rPr lang="en"/>
              <a:t> dan dapat diolah yang mampu memberikan makna bagi penerimanya.</a:t>
            </a:r>
            <a:endParaRPr/>
          </a:p>
          <a:p>
            <a:pPr indent="-311150" lvl="0" marL="457200" rtl="0" algn="l">
              <a:spcBef>
                <a:spcPts val="0"/>
              </a:spcBef>
              <a:spcAft>
                <a:spcPts val="0"/>
              </a:spcAft>
              <a:buSzPts val="1300"/>
              <a:buChar char="●"/>
            </a:pPr>
            <a:r>
              <a:rPr lang="en"/>
              <a:t>Aplikasi berbasis web merupakan program komputer yang memanfaatkan web browser serta teknologi dari web.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Landasan teori</a:t>
            </a:r>
            <a:endParaRPr/>
          </a:p>
        </p:txBody>
      </p:sp>
      <p:sp>
        <p:nvSpPr>
          <p:cNvPr id="165" name="Google Shape;165;p27"/>
          <p:cNvSpPr txBox="1"/>
          <p:nvPr>
            <p:ph idx="1" type="body"/>
          </p:nvPr>
        </p:nvSpPr>
        <p:spPr>
          <a:xfrm>
            <a:off x="729450" y="2078875"/>
            <a:ext cx="7688700" cy="272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Web Service adalah kumpulan layanan dari web dengan menggunakan jaringan protokol HTTP untuk berkomunikasi yang dapat diakses dan digunakan oleh berbagai macam bahasa pemrograman, arsitektur maupun sistem operasi yang berbeda.</a:t>
            </a:r>
            <a:endParaRPr/>
          </a:p>
          <a:p>
            <a:pPr indent="-311150" lvl="0" marL="457200" rtl="0" algn="l">
              <a:spcBef>
                <a:spcPts val="0"/>
              </a:spcBef>
              <a:spcAft>
                <a:spcPts val="0"/>
              </a:spcAft>
              <a:buSzPts val="1300"/>
              <a:buChar char="●"/>
            </a:pPr>
            <a:r>
              <a:rPr lang="en"/>
              <a:t>RESTful  API (Representational State Transfer) merupakan salah satu arsitektur perangkat lunak yang memberlakukan syarat mengenai cara API bekerja.</a:t>
            </a:r>
            <a:endParaRPr/>
          </a:p>
          <a:p>
            <a:pPr indent="-311150" lvl="0" marL="457200" rtl="0" algn="l">
              <a:spcBef>
                <a:spcPts val="0"/>
              </a:spcBef>
              <a:spcAft>
                <a:spcPts val="0"/>
              </a:spcAft>
              <a:buSzPts val="1300"/>
              <a:buChar char="●"/>
            </a:pPr>
            <a:r>
              <a:rPr lang="en"/>
              <a:t>Framework merupakan seperangkat library yang terorganisir dalam bentuk arsitektur untuk memberikan kecepatan, ketepatan akurasi, dan kenyamanan dan juga konsistensi dalam pengembangan aplikasi.</a:t>
            </a:r>
            <a:endParaRPr/>
          </a:p>
          <a:p>
            <a:pPr indent="-311150" lvl="0" marL="457200" rtl="0" algn="l">
              <a:spcBef>
                <a:spcPts val="0"/>
              </a:spcBef>
              <a:spcAft>
                <a:spcPts val="0"/>
              </a:spcAft>
              <a:buSzPts val="1300"/>
              <a:buChar char="●"/>
            </a:pPr>
            <a:r>
              <a:rPr lang="en"/>
              <a:t>SDLC (Software Development Life Cycle) merupakan pola yang digunakan untuk mengembangkan sistem perangkat lunak yang terdiri dari beberapa tahapan-tahapan.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Perbedaan dengan penelitian sebelumnya.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Perbedaan perancangan sistem</a:t>
            </a:r>
            <a:endParaRPr/>
          </a:p>
        </p:txBody>
      </p:sp>
      <p:graphicFrame>
        <p:nvGraphicFramePr>
          <p:cNvPr id="176" name="Google Shape;176;p29"/>
          <p:cNvGraphicFramePr/>
          <p:nvPr/>
        </p:nvGraphicFramePr>
        <p:xfrm>
          <a:off x="729450" y="1790350"/>
          <a:ext cx="3000000" cy="3000000"/>
        </p:xfrm>
        <a:graphic>
          <a:graphicData uri="http://schemas.openxmlformats.org/drawingml/2006/table">
            <a:tbl>
              <a:tblPr>
                <a:noFill/>
                <a:tableStyleId>{B000B7A6-2D7F-47BA-B444-65BC2371445D}</a:tableStyleId>
              </a:tblPr>
              <a:tblGrid>
                <a:gridCol w="2681825"/>
                <a:gridCol w="2681825"/>
                <a:gridCol w="2681825"/>
              </a:tblGrid>
              <a:tr h="396200">
                <a:tc>
                  <a:txBody>
                    <a:bodyPr/>
                    <a:lstStyle/>
                    <a:p>
                      <a:pPr indent="0" lvl="0" marL="0" rtl="0" algn="l">
                        <a:spcBef>
                          <a:spcPts val="0"/>
                        </a:spcBef>
                        <a:spcAft>
                          <a:spcPts val="0"/>
                        </a:spcAft>
                        <a:buNone/>
                      </a:pPr>
                      <a:r>
                        <a:rPr b="1" lang="en"/>
                        <a:t>Peneliti</a:t>
                      </a:r>
                      <a:endParaRPr b="1"/>
                    </a:p>
                  </a:txBody>
                  <a:tcPr marT="91425" marB="91425" marR="91425" marL="91425"/>
                </a:tc>
                <a:tc>
                  <a:txBody>
                    <a:bodyPr/>
                    <a:lstStyle/>
                    <a:p>
                      <a:pPr indent="0" lvl="0" marL="0" rtl="0" algn="l">
                        <a:spcBef>
                          <a:spcPts val="0"/>
                        </a:spcBef>
                        <a:spcAft>
                          <a:spcPts val="0"/>
                        </a:spcAft>
                        <a:buNone/>
                      </a:pPr>
                      <a:r>
                        <a:rPr b="1" lang="en"/>
                        <a:t>Judul Penelitian</a:t>
                      </a:r>
                      <a:endParaRPr b="1"/>
                    </a:p>
                  </a:txBody>
                  <a:tcPr marT="91425" marB="91425" marR="91425" marL="91425"/>
                </a:tc>
                <a:tc>
                  <a:txBody>
                    <a:bodyPr/>
                    <a:lstStyle/>
                    <a:p>
                      <a:pPr indent="0" lvl="0" marL="0" rtl="0" algn="l">
                        <a:spcBef>
                          <a:spcPts val="0"/>
                        </a:spcBef>
                        <a:spcAft>
                          <a:spcPts val="0"/>
                        </a:spcAft>
                        <a:buNone/>
                      </a:pPr>
                      <a:r>
                        <a:rPr b="1" lang="en"/>
                        <a:t>Perbedaan</a:t>
                      </a:r>
                      <a:endParaRPr b="1"/>
                    </a:p>
                  </a:txBody>
                  <a:tcPr marT="91425" marB="91425" marR="91425" marL="91425"/>
                </a:tc>
              </a:tr>
              <a:tr h="381000">
                <a:tc>
                  <a:txBody>
                    <a:bodyPr/>
                    <a:lstStyle/>
                    <a:p>
                      <a:pPr indent="0" lvl="0" marL="0" rtl="0" algn="l">
                        <a:spcBef>
                          <a:spcPts val="0"/>
                        </a:spcBef>
                        <a:spcAft>
                          <a:spcPts val="0"/>
                        </a:spcAft>
                        <a:buNone/>
                      </a:pPr>
                      <a:r>
                        <a:rPr lang="en"/>
                        <a:t>Hernata &amp; Samsudin, 2017</a:t>
                      </a:r>
                      <a:endParaRPr/>
                    </a:p>
                  </a:txBody>
                  <a:tcPr marT="91425" marB="91425" marR="91425" marL="91425"/>
                </a:tc>
                <a:tc>
                  <a:txBody>
                    <a:bodyPr/>
                    <a:lstStyle/>
                    <a:p>
                      <a:pPr indent="0" lvl="0" marL="0" rtl="0" algn="l">
                        <a:spcBef>
                          <a:spcPts val="0"/>
                        </a:spcBef>
                        <a:spcAft>
                          <a:spcPts val="0"/>
                        </a:spcAft>
                        <a:buNone/>
                      </a:pPr>
                      <a:r>
                        <a:rPr lang="en"/>
                        <a:t>Sistem Informasi Lembaga Pengkajian Studi Islam (LPSI) Universitas Islam Indragiri Tembilahan Berbasis Web</a:t>
                      </a:r>
                      <a:endParaRPr/>
                    </a:p>
                  </a:txBody>
                  <a:tcPr marT="91425" marB="91425" marR="91425" marL="91425"/>
                </a:tc>
                <a:tc>
                  <a:txBody>
                    <a:bodyPr/>
                    <a:lstStyle/>
                    <a:p>
                      <a:pPr indent="0" lvl="0" marL="0" rtl="0" algn="l">
                        <a:spcBef>
                          <a:spcPts val="0"/>
                        </a:spcBef>
                        <a:spcAft>
                          <a:spcPts val="0"/>
                        </a:spcAft>
                        <a:buNone/>
                      </a:pPr>
                      <a:r>
                        <a:rPr lang="en"/>
                        <a:t>Halaman Transaksi, laporan pembayaran &amp; galeri.</a:t>
                      </a:r>
                      <a:endParaRPr/>
                    </a:p>
                  </a:txBody>
                  <a:tcPr marT="91425" marB="91425" marR="91425" marL="91425"/>
                </a:tc>
              </a:tr>
              <a:tr h="381000">
                <a:tc>
                  <a:txBody>
                    <a:bodyPr/>
                    <a:lstStyle/>
                    <a:p>
                      <a:pPr indent="0" lvl="0" marL="0" rtl="0" algn="l">
                        <a:spcBef>
                          <a:spcPts val="0"/>
                        </a:spcBef>
                        <a:spcAft>
                          <a:spcPts val="0"/>
                        </a:spcAft>
                        <a:buNone/>
                      </a:pPr>
                      <a:r>
                        <a:rPr lang="en"/>
                        <a:t>Karman &amp; Rahmanto, 2020</a:t>
                      </a:r>
                      <a:endParaRPr/>
                    </a:p>
                  </a:txBody>
                  <a:tcPr marT="91425" marB="91425" marR="91425" marL="91425"/>
                </a:tc>
                <a:tc>
                  <a:txBody>
                    <a:bodyPr/>
                    <a:lstStyle/>
                    <a:p>
                      <a:pPr indent="0" lvl="0" marL="0" rtl="0" algn="l">
                        <a:spcBef>
                          <a:spcPts val="0"/>
                        </a:spcBef>
                        <a:spcAft>
                          <a:spcPts val="0"/>
                        </a:spcAft>
                        <a:buNone/>
                      </a:pPr>
                      <a:r>
                        <a:rPr lang="en"/>
                        <a:t>Sistem Informasi Jadwal kegiatan Majelis Ilmu pada Kajian Linggau Mengaji Berbasis Web Mobile</a:t>
                      </a:r>
                      <a:endParaRPr/>
                    </a:p>
                  </a:txBody>
                  <a:tcPr marT="91425" marB="91425" marR="91425" marL="91425"/>
                </a:tc>
                <a:tc>
                  <a:txBody>
                    <a:bodyPr/>
                    <a:lstStyle/>
                    <a:p>
                      <a:pPr indent="0" lvl="0" marL="0" rtl="0" algn="l">
                        <a:spcBef>
                          <a:spcPts val="0"/>
                        </a:spcBef>
                        <a:spcAft>
                          <a:spcPts val="0"/>
                        </a:spcAft>
                        <a:buNone/>
                      </a:pPr>
                      <a:r>
                        <a:rPr lang="en"/>
                        <a:t>Halaman gallery.</a:t>
                      </a:r>
                      <a:endParaRPr/>
                    </a:p>
                  </a:txBody>
                  <a:tcPr marT="91425" marB="91425" marR="91425" marL="91425"/>
                </a:tc>
              </a:tr>
              <a:tr h="381000">
                <a:tc>
                  <a:txBody>
                    <a:bodyPr/>
                    <a:lstStyle/>
                    <a:p>
                      <a:pPr indent="0" lvl="0" marL="0" rtl="0" algn="l">
                        <a:spcBef>
                          <a:spcPts val="0"/>
                        </a:spcBef>
                        <a:spcAft>
                          <a:spcPts val="0"/>
                        </a:spcAft>
                        <a:buNone/>
                      </a:pPr>
                      <a:r>
                        <a:rPr lang="en"/>
                        <a:t>Firdhayanati dkk. 2023</a:t>
                      </a:r>
                      <a:endParaRPr/>
                    </a:p>
                  </a:txBody>
                  <a:tcPr marT="91425" marB="91425" marR="91425" marL="91425"/>
                </a:tc>
                <a:tc>
                  <a:txBody>
                    <a:bodyPr/>
                    <a:lstStyle/>
                    <a:p>
                      <a:pPr indent="0" lvl="0" marL="0" rtl="0" algn="l">
                        <a:spcBef>
                          <a:spcPts val="0"/>
                        </a:spcBef>
                        <a:spcAft>
                          <a:spcPts val="0"/>
                        </a:spcAft>
                        <a:buNone/>
                      </a:pPr>
                      <a:r>
                        <a:rPr lang="en"/>
                        <a:t>Perancangan Sistem informasi Islam di Bandar lampung Berbasis Web.</a:t>
                      </a:r>
                      <a:endParaRPr/>
                    </a:p>
                  </a:txBody>
                  <a:tcPr marT="91425" marB="91425" marR="91425" marL="91425"/>
                </a:tc>
                <a:tc>
                  <a:txBody>
                    <a:bodyPr/>
                    <a:lstStyle/>
                    <a:p>
                      <a:pPr indent="0" lvl="0" marL="0" rtl="0" algn="l">
                        <a:spcBef>
                          <a:spcPts val="0"/>
                        </a:spcBef>
                        <a:spcAft>
                          <a:spcPts val="0"/>
                        </a:spcAft>
                        <a:buNone/>
                      </a:pPr>
                      <a:r>
                        <a:rPr lang="en"/>
                        <a:t>Informasi daftar kajian.</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Metode Perancangan Sistem.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Menggunakan konsep pengembangan perangkat lunak Software Development Life Cycle (SDLC)</a:t>
            </a:r>
            <a:endParaRPr/>
          </a:p>
          <a:p>
            <a:pPr indent="0" lvl="0" marL="0" rtl="0" algn="l">
              <a:spcBef>
                <a:spcPts val="1200"/>
              </a:spcBef>
              <a:spcAft>
                <a:spcPts val="0"/>
              </a:spcAft>
              <a:buNone/>
            </a:pPr>
            <a:r>
              <a:rPr lang="en"/>
              <a:t>Dengan menggunakan metode Waterfall.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https://medium.com/dot-intern/sdlc-metode-waterfall-5ae2071f161d</a:t>
            </a:r>
            <a:r>
              <a:rPr lang="en"/>
              <a:t> </a:t>
            </a:r>
            <a:endParaRPr/>
          </a:p>
        </p:txBody>
      </p:sp>
      <p:sp>
        <p:nvSpPr>
          <p:cNvPr id="187" name="Google Shape;187;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Metode Perancangan Sistem</a:t>
            </a:r>
            <a:endParaRPr/>
          </a:p>
        </p:txBody>
      </p:sp>
      <p:pic>
        <p:nvPicPr>
          <p:cNvPr id="188" name="Google Shape;188;p31"/>
          <p:cNvPicPr preferRelativeResize="0"/>
          <p:nvPr/>
        </p:nvPicPr>
        <p:blipFill>
          <a:blip r:embed="rId4">
            <a:alphaModFix/>
          </a:blip>
          <a:stretch>
            <a:fillRect/>
          </a:stretch>
        </p:blipFill>
        <p:spPr>
          <a:xfrm>
            <a:off x="4699500" y="2425700"/>
            <a:ext cx="3783599" cy="245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r>
              <a:rPr lang="en"/>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Analisis Sistem Berjalan (BTQ).</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Sistem berjalan (BTQ)</a:t>
            </a:r>
            <a:endParaRPr/>
          </a:p>
        </p:txBody>
      </p:sp>
      <p:pic>
        <p:nvPicPr>
          <p:cNvPr id="199" name="Google Shape;199;p33"/>
          <p:cNvPicPr preferRelativeResize="0"/>
          <p:nvPr/>
        </p:nvPicPr>
        <p:blipFill>
          <a:blip r:embed="rId3">
            <a:alphaModFix/>
          </a:blip>
          <a:stretch>
            <a:fillRect/>
          </a:stretch>
        </p:blipFill>
        <p:spPr>
          <a:xfrm>
            <a:off x="152400" y="2171350"/>
            <a:ext cx="8839201" cy="187312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Sistem Ajuan (BTQ)</a:t>
            </a:r>
            <a:endParaRPr/>
          </a:p>
        </p:txBody>
      </p:sp>
      <p:pic>
        <p:nvPicPr>
          <p:cNvPr id="205" name="Google Shape;205;p34"/>
          <p:cNvPicPr preferRelativeResize="0"/>
          <p:nvPr/>
        </p:nvPicPr>
        <p:blipFill>
          <a:blip r:embed="rId3">
            <a:alphaModFix/>
          </a:blip>
          <a:stretch>
            <a:fillRect/>
          </a:stretch>
        </p:blipFill>
        <p:spPr>
          <a:xfrm>
            <a:off x="152400" y="2006250"/>
            <a:ext cx="8839199" cy="214283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Analisis </a:t>
            </a:r>
            <a:r>
              <a:rPr lang="en"/>
              <a:t>Sistem Berjalan (Kajian).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Sistem berjalan (Kajian)</a:t>
            </a:r>
            <a:endParaRPr/>
          </a:p>
        </p:txBody>
      </p:sp>
      <p:pic>
        <p:nvPicPr>
          <p:cNvPr id="216" name="Google Shape;216;p36"/>
          <p:cNvPicPr preferRelativeResize="0"/>
          <p:nvPr/>
        </p:nvPicPr>
        <p:blipFill>
          <a:blip r:embed="rId3">
            <a:alphaModFix/>
          </a:blip>
          <a:stretch>
            <a:fillRect/>
          </a:stretch>
        </p:blipFill>
        <p:spPr>
          <a:xfrm>
            <a:off x="154200" y="2438050"/>
            <a:ext cx="8839203" cy="136194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Sistem Ajuan (Kajian)</a:t>
            </a:r>
            <a:endParaRPr/>
          </a:p>
        </p:txBody>
      </p:sp>
      <p:pic>
        <p:nvPicPr>
          <p:cNvPr id="222" name="Google Shape;222;p37"/>
          <p:cNvPicPr preferRelativeResize="0"/>
          <p:nvPr/>
        </p:nvPicPr>
        <p:blipFill>
          <a:blip r:embed="rId3">
            <a:alphaModFix/>
          </a:blip>
          <a:stretch>
            <a:fillRect/>
          </a:stretch>
        </p:blipFill>
        <p:spPr>
          <a:xfrm>
            <a:off x="152400" y="2006250"/>
            <a:ext cx="8839204" cy="170051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Desain</a:t>
            </a:r>
            <a:r>
              <a:rPr lang="en"/>
              <a:t> (Use case).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9"/>
          <p:cNvPicPr preferRelativeResize="0"/>
          <p:nvPr/>
        </p:nvPicPr>
        <p:blipFill>
          <a:blip r:embed="rId3">
            <a:alphaModFix/>
          </a:blip>
          <a:stretch>
            <a:fillRect/>
          </a:stretch>
        </p:blipFill>
        <p:spPr>
          <a:xfrm>
            <a:off x="0" y="177800"/>
            <a:ext cx="4165599" cy="4889500"/>
          </a:xfrm>
          <a:prstGeom prst="rect">
            <a:avLst/>
          </a:prstGeom>
          <a:noFill/>
          <a:ln>
            <a:noFill/>
          </a:ln>
        </p:spPr>
      </p:pic>
      <p:pic>
        <p:nvPicPr>
          <p:cNvPr id="233" name="Google Shape;233;p39"/>
          <p:cNvPicPr preferRelativeResize="0"/>
          <p:nvPr/>
        </p:nvPicPr>
        <p:blipFill>
          <a:blip r:embed="rId4">
            <a:alphaModFix/>
          </a:blip>
          <a:stretch>
            <a:fillRect/>
          </a:stretch>
        </p:blipFill>
        <p:spPr>
          <a:xfrm>
            <a:off x="4718050" y="0"/>
            <a:ext cx="3943350" cy="2009775"/>
          </a:xfrm>
          <a:prstGeom prst="rect">
            <a:avLst/>
          </a:prstGeom>
          <a:noFill/>
          <a:ln>
            <a:noFill/>
          </a:ln>
        </p:spPr>
      </p:pic>
      <p:pic>
        <p:nvPicPr>
          <p:cNvPr id="234" name="Google Shape;234;p39"/>
          <p:cNvPicPr preferRelativeResize="0"/>
          <p:nvPr/>
        </p:nvPicPr>
        <p:blipFill>
          <a:blip r:embed="rId5">
            <a:alphaModFix/>
          </a:blip>
          <a:stretch>
            <a:fillRect/>
          </a:stretch>
        </p:blipFill>
        <p:spPr>
          <a:xfrm>
            <a:off x="6428587" y="2009775"/>
            <a:ext cx="2538779" cy="2828925"/>
          </a:xfrm>
          <a:prstGeom prst="rect">
            <a:avLst/>
          </a:prstGeom>
          <a:noFill/>
          <a:ln>
            <a:noFill/>
          </a:ln>
        </p:spPr>
      </p:pic>
      <p:pic>
        <p:nvPicPr>
          <p:cNvPr id="235" name="Google Shape;235;p39"/>
          <p:cNvPicPr preferRelativeResize="0"/>
          <p:nvPr/>
        </p:nvPicPr>
        <p:blipFill>
          <a:blip r:embed="rId6">
            <a:alphaModFix/>
          </a:blip>
          <a:stretch>
            <a:fillRect/>
          </a:stretch>
        </p:blipFill>
        <p:spPr>
          <a:xfrm>
            <a:off x="4109638" y="2082450"/>
            <a:ext cx="2188375" cy="2984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Desain (ERD).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(ERD)</a:t>
            </a:r>
            <a:endParaRPr/>
          </a:p>
        </p:txBody>
      </p:sp>
      <p:pic>
        <p:nvPicPr>
          <p:cNvPr id="246" name="Google Shape;246;p41"/>
          <p:cNvPicPr preferRelativeResize="0"/>
          <p:nvPr/>
        </p:nvPicPr>
        <p:blipFill>
          <a:blip r:embed="rId3">
            <a:alphaModFix/>
          </a:blip>
          <a:stretch>
            <a:fillRect/>
          </a:stretch>
        </p:blipFill>
        <p:spPr>
          <a:xfrm>
            <a:off x="729450" y="1850238"/>
            <a:ext cx="7688401" cy="3017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8" name="Google Shape;98;p15"/>
          <p:cNvSpPr txBox="1"/>
          <p:nvPr>
            <p:ph idx="1" type="body"/>
          </p:nvPr>
        </p:nvSpPr>
        <p:spPr>
          <a:xfrm>
            <a:off x="7276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Latar belakang</a:t>
            </a:r>
            <a:endParaRPr/>
          </a:p>
          <a:p>
            <a:pPr indent="-311150" lvl="0" marL="457200" rtl="0" algn="l">
              <a:spcBef>
                <a:spcPts val="0"/>
              </a:spcBef>
              <a:spcAft>
                <a:spcPts val="0"/>
              </a:spcAft>
              <a:buSzPts val="1300"/>
              <a:buChar char="●"/>
            </a:pPr>
            <a:r>
              <a:rPr lang="en"/>
              <a:t>Rumusan masalah</a:t>
            </a:r>
            <a:endParaRPr/>
          </a:p>
          <a:p>
            <a:pPr indent="-311150" lvl="0" marL="457200" rtl="0" algn="l">
              <a:spcBef>
                <a:spcPts val="0"/>
              </a:spcBef>
              <a:spcAft>
                <a:spcPts val="0"/>
              </a:spcAft>
              <a:buSzPts val="1300"/>
              <a:buChar char="●"/>
            </a:pPr>
            <a:r>
              <a:rPr lang="en"/>
              <a:t>Batasan masalah</a:t>
            </a:r>
            <a:endParaRPr/>
          </a:p>
          <a:p>
            <a:pPr indent="-311150" lvl="0" marL="457200" rtl="0" algn="l">
              <a:spcBef>
                <a:spcPts val="0"/>
              </a:spcBef>
              <a:spcAft>
                <a:spcPts val="0"/>
              </a:spcAft>
              <a:buSzPts val="1300"/>
              <a:buChar char="●"/>
            </a:pPr>
            <a:r>
              <a:rPr lang="en"/>
              <a:t>Manfaat</a:t>
            </a:r>
            <a:endParaRPr/>
          </a:p>
          <a:p>
            <a:pPr indent="-311150" lvl="0" marL="457200" rtl="0" algn="l">
              <a:spcBef>
                <a:spcPts val="0"/>
              </a:spcBef>
              <a:spcAft>
                <a:spcPts val="0"/>
              </a:spcAft>
              <a:buSzPts val="1300"/>
              <a:buChar char="●"/>
            </a:pPr>
            <a:r>
              <a:rPr lang="en"/>
              <a:t>Landasan teori</a:t>
            </a:r>
            <a:endParaRPr/>
          </a:p>
          <a:p>
            <a:pPr indent="-311150" lvl="0" marL="457200" rtl="0" algn="l">
              <a:spcBef>
                <a:spcPts val="0"/>
              </a:spcBef>
              <a:spcAft>
                <a:spcPts val="0"/>
              </a:spcAft>
              <a:buSzPts val="1300"/>
              <a:buChar char="●"/>
            </a:pPr>
            <a:r>
              <a:rPr lang="en"/>
              <a:t>Penelitian relevan</a:t>
            </a:r>
            <a:endParaRPr/>
          </a:p>
          <a:p>
            <a:pPr indent="-311150" lvl="0" marL="457200" rtl="0" algn="l">
              <a:spcBef>
                <a:spcPts val="0"/>
              </a:spcBef>
              <a:spcAft>
                <a:spcPts val="0"/>
              </a:spcAft>
              <a:buSzPts val="1300"/>
              <a:buChar char="●"/>
            </a:pPr>
            <a:r>
              <a:rPr lang="en"/>
              <a:t>Metode perancangan sistem</a:t>
            </a:r>
            <a:endParaRPr/>
          </a:p>
          <a:p>
            <a:pPr indent="-311150" lvl="0" marL="457200" rtl="0" algn="l">
              <a:spcBef>
                <a:spcPts val="0"/>
              </a:spcBef>
              <a:spcAft>
                <a:spcPts val="0"/>
              </a:spcAft>
              <a:buSzPts val="1300"/>
              <a:buChar char="●"/>
            </a:pPr>
            <a:r>
              <a:rPr lang="en"/>
              <a:t>Dan lain lain.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Metode Pengujian Sistem.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Pengujian sistem</a:t>
            </a:r>
            <a:endParaRPr/>
          </a:p>
        </p:txBody>
      </p:sp>
      <p:sp>
        <p:nvSpPr>
          <p:cNvPr id="257" name="Google Shape;257;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a:solidFill>
                  <a:srgbClr val="555555"/>
                </a:solidFill>
                <a:highlight>
                  <a:srgbClr val="FFFFFF"/>
                </a:highlight>
              </a:rPr>
              <a:t>Black box testing</a:t>
            </a:r>
            <a:r>
              <a:rPr lang="en">
                <a:solidFill>
                  <a:srgbClr val="555555"/>
                </a:solidFill>
                <a:highlight>
                  <a:srgbClr val="FFFFFF"/>
                </a:highlight>
              </a:rPr>
              <a:t> atau dapat disebut juga </a:t>
            </a:r>
            <a:r>
              <a:rPr i="1" lang="en">
                <a:solidFill>
                  <a:srgbClr val="555555"/>
                </a:solidFill>
                <a:highlight>
                  <a:srgbClr val="FFFFFF"/>
                </a:highlight>
              </a:rPr>
              <a:t>Behavioral Testing</a:t>
            </a:r>
            <a:r>
              <a:rPr lang="en">
                <a:solidFill>
                  <a:srgbClr val="555555"/>
                </a:solidFill>
                <a:highlight>
                  <a:srgbClr val="FFFFFF"/>
                </a:highlight>
              </a:rPr>
              <a:t> adalah pengujian yang dilakukan untuk mengamati hasil </a:t>
            </a:r>
            <a:r>
              <a:rPr i="1" lang="en">
                <a:solidFill>
                  <a:srgbClr val="555555"/>
                </a:solidFill>
                <a:highlight>
                  <a:srgbClr val="FFFFFF"/>
                </a:highlight>
              </a:rPr>
              <a:t>input</a:t>
            </a:r>
            <a:r>
              <a:rPr lang="en">
                <a:solidFill>
                  <a:srgbClr val="555555"/>
                </a:solidFill>
                <a:highlight>
                  <a:srgbClr val="FFFFFF"/>
                </a:highlight>
              </a:rPr>
              <a:t> dan </a:t>
            </a:r>
            <a:r>
              <a:rPr i="1" lang="en">
                <a:solidFill>
                  <a:srgbClr val="555555"/>
                </a:solidFill>
                <a:highlight>
                  <a:srgbClr val="FFFFFF"/>
                </a:highlight>
              </a:rPr>
              <a:t>output</a:t>
            </a:r>
            <a:r>
              <a:rPr lang="en">
                <a:solidFill>
                  <a:srgbClr val="555555"/>
                </a:solidFill>
                <a:highlight>
                  <a:srgbClr val="FFFFFF"/>
                </a:highlight>
              </a:rPr>
              <a:t> dari perangkat lunak tanpa mengetahui struktur kode dari perangkat lunak. Pengujian ini dilakukan di akhir pembuatan perangkat lunak untuk mengetahui apakah perangkat lunak dapat berfungsi dengan baik.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Pertanyaan.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Framework pembuatan sistem</a:t>
            </a:r>
            <a:endParaRPr/>
          </a:p>
        </p:txBody>
      </p:sp>
      <p:sp>
        <p:nvSpPr>
          <p:cNvPr id="268" name="Google Shape;268;p4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Spring boot (Java)</a:t>
            </a:r>
            <a:endParaRPr/>
          </a:p>
          <a:p>
            <a:pPr indent="-298450" lvl="1" marL="914400" rtl="0" algn="l">
              <a:spcBef>
                <a:spcPts val="0"/>
              </a:spcBef>
              <a:spcAft>
                <a:spcPts val="0"/>
              </a:spcAft>
              <a:buSzPts val="1100"/>
              <a:buChar char="○"/>
            </a:pPr>
            <a:r>
              <a:rPr lang="en"/>
              <a:t>JUnit 5</a:t>
            </a:r>
            <a:endParaRPr/>
          </a:p>
          <a:p>
            <a:pPr indent="-311150" lvl="0" marL="457200" rtl="0" algn="l">
              <a:spcBef>
                <a:spcPts val="0"/>
              </a:spcBef>
              <a:spcAft>
                <a:spcPts val="0"/>
              </a:spcAft>
              <a:buSzPts val="1300"/>
              <a:buChar char="●"/>
            </a:pPr>
            <a:r>
              <a:rPr lang="en"/>
              <a:t>ReactJS (JavaScript)</a:t>
            </a:r>
            <a:endParaRPr/>
          </a:p>
          <a:p>
            <a:pPr indent="-298450" lvl="1" marL="914400" rtl="0" algn="l">
              <a:spcBef>
                <a:spcPts val="0"/>
              </a:spcBef>
              <a:spcAft>
                <a:spcPts val="0"/>
              </a:spcAft>
              <a:buSzPts val="1100"/>
              <a:buChar char="○"/>
            </a:pPr>
            <a:r>
              <a:rPr lang="en"/>
              <a:t>Redux toolkit</a:t>
            </a:r>
            <a:endParaRPr/>
          </a:p>
          <a:p>
            <a:pPr indent="-298450" lvl="1" marL="914400" rtl="0" algn="l">
              <a:spcBef>
                <a:spcPts val="0"/>
              </a:spcBef>
              <a:spcAft>
                <a:spcPts val="0"/>
              </a:spcAft>
              <a:buSzPts val="1100"/>
              <a:buChar char="○"/>
            </a:pPr>
            <a:r>
              <a:rPr lang="en"/>
              <a:t>Tailwind CSS</a:t>
            </a:r>
            <a:endParaRPr/>
          </a:p>
          <a:p>
            <a:pPr indent="-298450" lvl="1" marL="914400" rtl="0" algn="l">
              <a:spcBef>
                <a:spcPts val="0"/>
              </a:spcBef>
              <a:spcAft>
                <a:spcPts val="0"/>
              </a:spcAft>
              <a:buSzPts val="1100"/>
              <a:buChar char="○"/>
            </a:pPr>
            <a:r>
              <a:rPr lang="en"/>
              <a:t>Axios</a:t>
            </a:r>
            <a:endParaRPr/>
          </a:p>
          <a:p>
            <a:pPr indent="0" lvl="0" marL="0" rtl="0" algn="l">
              <a:spcBef>
                <a:spcPts val="1200"/>
              </a:spcBef>
              <a:spcAft>
                <a:spcPts val="0"/>
              </a:spcAft>
              <a:buNone/>
            </a:pPr>
            <a:r>
              <a:rPr lang="en" u="sng">
                <a:solidFill>
                  <a:schemeClr val="hlink"/>
                </a:solidFill>
                <a:hlinkClick r:id="rId3"/>
              </a:rPr>
              <a:t>https://survey.stackoverflow.co/2023/</a:t>
            </a:r>
            <a:endParaRPr/>
          </a:p>
          <a:p>
            <a:pPr indent="0" lvl="0" marL="0" rtl="0" algn="l">
              <a:spcBef>
                <a:spcPts val="1200"/>
              </a:spcBef>
              <a:spcAft>
                <a:spcPts val="1200"/>
              </a:spcAft>
              <a:buNone/>
            </a:pPr>
            <a:r>
              <a:rPr lang="en" u="sng">
                <a:solidFill>
                  <a:schemeClr val="hlink"/>
                </a:solidFill>
                <a:hlinkClick r:id="rId4"/>
              </a:rPr>
              <a:t>https://www.youtube.com/watch?v=2OiKj0IqJsw</a:t>
            </a:r>
            <a:r>
              <a:rPr lang="en"/>
              <a:t> </a:t>
            </a:r>
            <a:r>
              <a:rPr lang="en"/>
              <a:t> </a:t>
            </a:r>
            <a:endParaRPr/>
          </a:p>
        </p:txBody>
      </p:sp>
      <p:pic>
        <p:nvPicPr>
          <p:cNvPr id="269" name="Google Shape;269;p45"/>
          <p:cNvPicPr preferRelativeResize="0"/>
          <p:nvPr/>
        </p:nvPicPr>
        <p:blipFill>
          <a:blip r:embed="rId5">
            <a:alphaModFix/>
          </a:blip>
          <a:stretch>
            <a:fillRect/>
          </a:stretch>
        </p:blipFill>
        <p:spPr>
          <a:xfrm>
            <a:off x="5302425" y="1764550"/>
            <a:ext cx="2730150" cy="2889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a:t>
            </a:r>
            <a:endParaRPr/>
          </a:p>
        </p:txBody>
      </p:sp>
      <p:sp>
        <p:nvSpPr>
          <p:cNvPr id="275" name="Google Shape;275;p4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https://www.binaracademy.com/blog/apa-itu-minimum-viable-product-dan-tahapannya</a:t>
            </a:r>
            <a:endParaRPr/>
          </a:p>
          <a:p>
            <a:pPr indent="0" lvl="0" marL="0" rtl="0" algn="l">
              <a:spcBef>
                <a:spcPts val="1200"/>
              </a:spcBef>
              <a:spcAft>
                <a:spcPts val="0"/>
              </a:spcAft>
              <a:buNone/>
            </a:pPr>
            <a:r>
              <a:rPr lang="en" u="sng">
                <a:solidFill>
                  <a:schemeClr val="hlink"/>
                </a:solidFill>
                <a:hlinkClick r:id="rId4"/>
              </a:rPr>
              <a:t>https://medium.com/dot-intern/sdlc-metode-waterfall-5ae2071f161d</a:t>
            </a:r>
            <a:r>
              <a:rPr lang="en"/>
              <a:t>  </a:t>
            </a:r>
            <a:endParaRPr/>
          </a:p>
          <a:p>
            <a:pPr indent="0" lvl="0" marL="0" rtl="0" algn="l">
              <a:spcBef>
                <a:spcPts val="1200"/>
              </a:spcBef>
              <a:spcAft>
                <a:spcPts val="0"/>
              </a:spcAft>
              <a:buNone/>
            </a:pPr>
            <a:r>
              <a:rPr lang="en" u="sng">
                <a:solidFill>
                  <a:schemeClr val="hlink"/>
                </a:solidFill>
                <a:hlinkClick r:id="rId5"/>
              </a:rPr>
              <a:t>https://survey.stackoverflow.co/2023/</a:t>
            </a:r>
            <a:endParaRPr/>
          </a:p>
          <a:p>
            <a:pPr indent="0" lvl="0" marL="0" rtl="0" algn="l">
              <a:spcBef>
                <a:spcPts val="1200"/>
              </a:spcBef>
              <a:spcAft>
                <a:spcPts val="1200"/>
              </a:spcAft>
              <a:buNone/>
            </a:pPr>
            <a:r>
              <a:rPr lang="en" u="sng">
                <a:solidFill>
                  <a:schemeClr val="hlink"/>
                </a:solidFill>
                <a:hlinkClick r:id="rId6"/>
              </a:rPr>
              <a:t>https://www.youtube.com/watch?v=2OiKj0IqJsw</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Latar Belakang.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Latar belakang</a:t>
            </a:r>
            <a:endParaRPr/>
          </a:p>
        </p:txBody>
      </p:sp>
      <p:sp>
        <p:nvSpPr>
          <p:cNvPr id="109" name="Google Shape;109;p17"/>
          <p:cNvSpPr txBox="1"/>
          <p:nvPr>
            <p:ph idx="1" type="body"/>
          </p:nvPr>
        </p:nvSpPr>
        <p:spPr>
          <a:xfrm>
            <a:off x="7276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Pada periode tiga tahun kebelakang tepatnya pada 2020 sampai dengan 2022 pemanfaatan teknologi dan sistem informasi didunia mengalami perkembangan yang sangat pesat, yang disebabkan oleh adany</a:t>
            </a:r>
            <a:r>
              <a:rPr lang="en"/>
              <a:t>a </a:t>
            </a:r>
            <a:r>
              <a:rPr lang="en"/>
              <a:t>pandemi Covid 19 </a:t>
            </a:r>
            <a:r>
              <a:rPr lang="en"/>
              <a:t>dengan</a:t>
            </a:r>
            <a:r>
              <a:rPr lang="en"/>
              <a:t> </a:t>
            </a:r>
            <a:r>
              <a:rPr lang="en"/>
              <a:t>diterapkannya</a:t>
            </a:r>
            <a:r>
              <a:rPr lang="en"/>
              <a:t> Pembatasan Sosial Berseka Besar (PSBB). </a:t>
            </a:r>
            <a:endParaRPr/>
          </a:p>
          <a:p>
            <a:pPr indent="0" lvl="0" marL="0" rtl="0" algn="l">
              <a:spcBef>
                <a:spcPts val="1200"/>
              </a:spcBef>
              <a:spcAft>
                <a:spcPts val="0"/>
              </a:spcAft>
              <a:buNone/>
            </a:pPr>
            <a:r>
              <a:rPr lang="en"/>
              <a:t>Teknologi-teknologi yang diangap sepeleh sebelum diterapkanya PSBB seperti Zoom, Google Class Room, Learning Management System (LMS) dan sebagainy, menjadi  sangat berguna saat diterapkannya PSBB.</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Latar belakang (Observasi)</a:t>
            </a:r>
            <a:endParaRPr/>
          </a:p>
        </p:txBody>
      </p:sp>
      <p:sp>
        <p:nvSpPr>
          <p:cNvPr id="115" name="Google Shape;115;p18"/>
          <p:cNvSpPr txBox="1"/>
          <p:nvPr>
            <p:ph idx="1" type="body"/>
          </p:nvPr>
        </p:nvSpPr>
        <p:spPr>
          <a:xfrm>
            <a:off x="7276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Belum adanya sistem informasi dari lembaga LPPAIK.</a:t>
            </a:r>
            <a:endParaRPr/>
          </a:p>
          <a:p>
            <a:pPr indent="-311150" lvl="0" marL="457200" rtl="0" algn="l">
              <a:spcBef>
                <a:spcPts val="0"/>
              </a:spcBef>
              <a:spcAft>
                <a:spcPts val="0"/>
              </a:spcAft>
              <a:buSzPts val="1300"/>
              <a:buChar char="●"/>
            </a:pPr>
            <a:r>
              <a:rPr lang="en"/>
              <a:t>Sistem yang berjalan masih bersifat manual.</a:t>
            </a:r>
            <a:endParaRPr/>
          </a:p>
          <a:p>
            <a:pPr indent="-311150" lvl="0" marL="457200" rtl="0" algn="l">
              <a:spcBef>
                <a:spcPts val="0"/>
              </a:spcBef>
              <a:spcAft>
                <a:spcPts val="0"/>
              </a:spcAft>
              <a:buSzPts val="1300"/>
              <a:buChar char="●"/>
            </a:pPr>
            <a:r>
              <a:rPr lang="en"/>
              <a:t>Informasi yang sangat dibutuhkan yang menjadi syarat (menawar matkul, kelulusan di UMK).</a:t>
            </a:r>
            <a:endParaRPr/>
          </a:p>
          <a:p>
            <a:pPr indent="-311150" lvl="0" marL="457200" rtl="0" algn="l">
              <a:spcBef>
                <a:spcPts val="0"/>
              </a:spcBef>
              <a:spcAft>
                <a:spcPts val="0"/>
              </a:spcAft>
              <a:buSzPts val="1300"/>
              <a:buChar char="●"/>
            </a:pPr>
            <a:r>
              <a:rPr lang="en"/>
              <a:t>Sebagai upaya mitigasi.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Rumusan Masalah</a:t>
            </a: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Rumusan Masalah</a:t>
            </a:r>
            <a:endParaRPr/>
          </a:p>
        </p:txBody>
      </p:sp>
      <p:sp>
        <p:nvSpPr>
          <p:cNvPr id="126" name="Google Shape;126;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Bagaimana merancang Sistem Informasi Layanan LPPAIK Universitas Muhammadiyah Kendari Berbasis Web?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Batasan Masalah</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