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28"/>
  </p:notesMasterIdLst>
  <p:sldIdLst>
    <p:sldId id="256" r:id="rId3"/>
    <p:sldId id="263" r:id="rId4"/>
    <p:sldId id="311" r:id="rId5"/>
    <p:sldId id="312" r:id="rId6"/>
    <p:sldId id="264" r:id="rId7"/>
    <p:sldId id="265" r:id="rId8"/>
    <p:sldId id="266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80" r:id="rId18"/>
    <p:sldId id="279" r:id="rId19"/>
    <p:sldId id="314" r:id="rId20"/>
    <p:sldId id="285" r:id="rId21"/>
    <p:sldId id="286" r:id="rId22"/>
    <p:sldId id="287" r:id="rId23"/>
    <p:sldId id="288" r:id="rId24"/>
    <p:sldId id="289" r:id="rId25"/>
    <p:sldId id="291" r:id="rId26"/>
    <p:sldId id="310" r:id="rId27"/>
  </p:sldIdLst>
  <p:sldSz cx="9144000" cy="5143500" type="screen16x9"/>
  <p:notesSz cx="6858000" cy="9144000"/>
  <p:embeddedFontLst>
    <p:embeddedFont>
      <p:font typeface="Calibri" pitchFamily="34" charset="0"/>
      <p:regular r:id="rId29"/>
      <p:bold r:id="rId30"/>
      <p:italic r:id="rId31"/>
      <p:boldItalic r:id="rId32"/>
    </p:embeddedFont>
    <p:embeddedFont>
      <p:font typeface="Oswald" charset="0"/>
      <p:regular r:id="rId33"/>
      <p:bold r:id="rId34"/>
    </p:embeddedFont>
    <p:embeddedFont>
      <p:font typeface="Roboto" charset="0"/>
      <p:regular r:id="rId35"/>
      <p:bold r:id="rId36"/>
      <p:italic r:id="rId37"/>
      <p:boldItalic r:id="rId38"/>
    </p:embeddedFont>
    <p:embeddedFont>
      <p:font typeface="Proxima Nova Semibold" charset="0"/>
      <p:regular r:id="rId39"/>
      <p:bold r:id="rId40"/>
      <p:boldItalic r:id="rId41"/>
    </p:embeddedFont>
    <p:embeddedFont>
      <p:font typeface="Proxima Nova" charset="0"/>
      <p:regular r:id="rId42"/>
      <p:bold r:id="rId43"/>
      <p:italic r:id="rId44"/>
      <p:boldItalic r:id="rId45"/>
    </p:embeddedFont>
    <p:embeddedFont>
      <p:font typeface="Raleway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527296-A7C2-460D-A23D-12048B55A62C}">
  <a:tblStyle styleId="{62527296-A7C2-460D-A23D-12048B55A6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-60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8c1997cbfd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8c1997cbfd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8c1997cbfd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8c1997cbfd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8c1997cbf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8c1997cbf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8c1997cbfd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8c1997cbfd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8c1997cbfd_0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8c1997cbfd_0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8c1997cbfd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8c1997cbfd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8c1997cbfd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2" name="Google Shape;1452;g8c1997cbfd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8c1997cbfd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8c1997cbfd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8c1997cbfd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8c1997cbfd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8c1997cb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8c1997cb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1" name="Google Shape;11761;gad0aeb9a52_0_10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2" name="Google Shape;11762;gad0aeb9a52_0_10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8c2221473c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8c2221473c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ad0aeb9a5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ad0aeb9a5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8c1997cbfd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8c1997cbfd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b8ed53e21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b8ed53e21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subTitle" idx="1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subTitle" idx="2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3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4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0812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ubTitle" idx="5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6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7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8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6" name="Google Shape;216;p18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17" name="Google Shape;217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8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3" name="Google Shape;223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11" name="Google Shape;311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48" name="Google Shape;348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22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9" name="Google Shape;429;p22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0" name="Google Shape;430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6" name="Google Shape;36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2" name="Google Shape;42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7" name="Google Shape;67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3" name="Google Shape;73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2" name="Google Shape;82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83" name="Google Shape;83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 idx="2" hasCustomPrompt="1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>
            <a:spLocks noGrp="1"/>
          </p:cNvSpPr>
          <p:nvPr>
            <p:ph type="title" idx="3" hasCustomPrompt="1"/>
          </p:nvPr>
        </p:nvSpPr>
        <p:spPr>
          <a:xfrm>
            <a:off x="31211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5"/>
          <p:cNvSpPr txBox="1">
            <a:spLocks noGrp="1"/>
          </p:cNvSpPr>
          <p:nvPr>
            <p:ph type="title" idx="4" hasCustomPrompt="1"/>
          </p:nvPr>
        </p:nvSpPr>
        <p:spPr>
          <a:xfrm>
            <a:off x="50302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5"/>
          <p:cNvSpPr txBox="1">
            <a:spLocks noGrp="1"/>
          </p:cNvSpPr>
          <p:nvPr>
            <p:ph type="title" idx="5" hasCustomPrompt="1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5"/>
          <p:cNvSpPr txBox="1">
            <a:spLocks noGrp="1"/>
          </p:cNvSpPr>
          <p:nvPr>
            <p:ph type="subTitle" idx="1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6"/>
          </p:nvPr>
        </p:nvSpPr>
        <p:spPr>
          <a:xfrm>
            <a:off x="305655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subTitle" idx="7"/>
          </p:nvPr>
        </p:nvSpPr>
        <p:spPr>
          <a:xfrm>
            <a:off x="4965625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subTitle" idx="8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ubTitle" idx="9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subTitle" idx="13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subTitle" idx="14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subTitle" idx="15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5" name="Google Shape;155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61" name="Google Shape;161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1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2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3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subTitle" idx="4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5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subTitle" idx="6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16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75" name="Google Shape;175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6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81" name="Google Shape;181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8" r:id="rId7"/>
    <p:sldLayoutId id="2147483661" r:id="rId8"/>
    <p:sldLayoutId id="2147483662" r:id="rId9"/>
    <p:sldLayoutId id="2147483664" r:id="rId10"/>
    <p:sldLayoutId id="2147483668" r:id="rId11"/>
    <p:sldLayoutId id="2147483669" r:id="rId12"/>
    <p:sldLayoutId id="214748367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71" name="Google Shape;471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7"/>
          <p:cNvSpPr/>
          <p:nvPr/>
        </p:nvSpPr>
        <p:spPr>
          <a:xfrm>
            <a:off x="3259288" y="2465188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7"/>
          <p:cNvSpPr/>
          <p:nvPr/>
        </p:nvSpPr>
        <p:spPr>
          <a:xfrm>
            <a:off x="3507250" y="257114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4282364" y="3629326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3547917" y="2646473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3251276" y="823326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3251273" y="833054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3347400" y="1141608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TextBox 186"/>
          <p:cNvSpPr txBox="1"/>
          <p:nvPr/>
        </p:nvSpPr>
        <p:spPr>
          <a:xfrm>
            <a:off x="214008" y="194553"/>
            <a:ext cx="7616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8545" name="Rectangle 1"/>
          <p:cNvSpPr>
            <a:spLocks noChangeArrowheads="1"/>
          </p:cNvSpPr>
          <p:nvPr/>
        </p:nvSpPr>
        <p:spPr bwMode="auto">
          <a:xfrm>
            <a:off x="808790" y="1997"/>
            <a:ext cx="7526419" cy="786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RANCAN BANGUN ALAT PENDETEKSI KEBAKARAN PADA RUMAH MENGUNAKAN ARDIANO UNO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0" name="Gambar 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65770" y="1138136"/>
            <a:ext cx="2393004" cy="121595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TextBox 190"/>
          <p:cNvSpPr txBox="1"/>
          <p:nvPr/>
        </p:nvSpPr>
        <p:spPr>
          <a:xfrm>
            <a:off x="6322978" y="1167319"/>
            <a:ext cx="282102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RIKI AGRAHAM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NIM.21916043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PROPOSAL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i="1" dirty="0" err="1" smtClean="0">
                <a:solidFill>
                  <a:schemeClr val="bg1"/>
                </a:solidFill>
              </a:rPr>
              <a:t>DiajukanSebagai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Salah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Satu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i="1" dirty="0" err="1" smtClean="0">
                <a:solidFill>
                  <a:schemeClr val="bg1"/>
                </a:solidFill>
              </a:rPr>
              <a:t>Syarat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Mengikuti</a:t>
            </a:r>
            <a:r>
              <a:rPr lang="en-US" i="1" dirty="0" smtClean="0">
                <a:solidFill>
                  <a:schemeClr val="bg1"/>
                </a:solidFill>
              </a:rPr>
              <a:t> Seminar Proposal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192" name="TextBox 191"/>
          <p:cNvSpPr txBox="1"/>
          <p:nvPr/>
        </p:nvSpPr>
        <p:spPr>
          <a:xfrm>
            <a:off x="0" y="2626468"/>
            <a:ext cx="322958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PROGRAM STUDI PENDIDIKAN TEKNOLOGI INFORMASI </a:t>
            </a:r>
            <a:endParaRPr lang="en-US" sz="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FAKULTAS KEGURUAN DAN ILMU PENDIDIKAN </a:t>
            </a:r>
            <a:endParaRPr lang="en-US" sz="1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UNIVERSITAS MUHAMMADIYAH KENDARI </a:t>
            </a:r>
            <a:endParaRPr lang="en-US" sz="1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KENDARI </a:t>
            </a:r>
            <a:endParaRPr lang="en-US" sz="1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2023</a:t>
            </a:r>
            <a:endParaRPr lang="en-US" sz="1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194" name="Picture 193" descr="GEDUNG 7 REKTORAT UNIVERSITAS MUHAMMADIYAH KENDARI - YouTube"/>
          <p:cNvPicPr/>
          <p:nvPr/>
        </p:nvPicPr>
        <p:blipFill>
          <a:blip r:embed="rId5"/>
          <a:srcRect l="21489" t="7908" r="12128" b="5284"/>
          <a:stretch>
            <a:fillRect/>
          </a:stretch>
        </p:blipFill>
        <p:spPr bwMode="auto">
          <a:xfrm>
            <a:off x="525296" y="690663"/>
            <a:ext cx="2091446" cy="190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d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8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8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8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85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85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85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85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85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85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85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85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5" grpId="0"/>
      <p:bldP spid="191" grpId="0"/>
      <p:bldP spid="19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 descr="Mengenal Bagian - Bagian dan Features pada Papan Arduino UNO ...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4906" y="0"/>
            <a:ext cx="3017454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5" name="Flowchart: Process 154"/>
          <p:cNvSpPr/>
          <p:nvPr/>
        </p:nvSpPr>
        <p:spPr>
          <a:xfrm>
            <a:off x="5992238" y="0"/>
            <a:ext cx="3151762" cy="51435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6060332" y="145916"/>
            <a:ext cx="29669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1. Power USB </a:t>
            </a:r>
            <a:r>
              <a:rPr lang="en-US" sz="10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penghubung</a:t>
            </a:r>
            <a:r>
              <a:rPr lang="en-US" sz="10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0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Uno </a:t>
            </a:r>
            <a:r>
              <a:rPr lang="en-US" sz="10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0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6079787" y="583659"/>
            <a:ext cx="25972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10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Power (Barrel Jack) Supply </a:t>
            </a:r>
            <a:r>
              <a:rPr lang="en-US" sz="10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0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sumber</a:t>
            </a:r>
            <a:r>
              <a:rPr lang="en-US" sz="10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listrik</a:t>
            </a:r>
            <a:r>
              <a:rPr lang="en-US" sz="10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0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0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0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tipe</a:t>
            </a:r>
            <a:r>
              <a:rPr lang="en-US" sz="10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 Jack. Input DC 5 - 12 V</a:t>
            </a:r>
          </a:p>
          <a:p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070060" y="1215957"/>
            <a:ext cx="2898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3. Voltage Regulator</a:t>
            </a:r>
            <a:br>
              <a:rPr lang="en-US" sz="10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0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IC </a:t>
            </a:r>
            <a:r>
              <a:rPr lang="en-US" sz="10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0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10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0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menstabilkan</a:t>
            </a:r>
            <a:r>
              <a:rPr lang="en-US" sz="10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tegangan</a:t>
            </a:r>
            <a:r>
              <a:rPr lang="en-US" sz="10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Eksternal</a:t>
            </a:r>
            <a:r>
              <a:rPr lang="en-US" sz="10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0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 Jack No.2 </a:t>
            </a:r>
            <a:r>
              <a:rPr lang="en-US" sz="10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menuju</a:t>
            </a:r>
            <a:r>
              <a:rPr lang="en-US" sz="10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 5 V, </a:t>
            </a:r>
            <a:r>
              <a:rPr lang="en-US" sz="10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tegangan</a:t>
            </a:r>
            <a:r>
              <a:rPr lang="en-US" sz="10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aman</a:t>
            </a:r>
            <a:r>
              <a:rPr lang="en-US" sz="10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Papan</a:t>
            </a:r>
            <a:r>
              <a:rPr lang="en-US" sz="10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0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079787" y="1935804"/>
            <a:ext cx="28793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4. Crystal Oscillator</a:t>
            </a:r>
            <a:br>
              <a:rPr lang="en-US" sz="1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Kristal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layaknya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detak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jantung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128426" y="2587558"/>
            <a:ext cx="3015573" cy="1911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sz="10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0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17</a:t>
            </a:r>
          </a:p>
          <a:p>
            <a:pPr>
              <a:lnSpc>
                <a:spcPct val="150000"/>
              </a:lnSpc>
            </a:pP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Reset</a:t>
            </a:r>
            <a:br>
              <a:rPr lang="en-US" sz="1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mengulang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awal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Reset.</a:t>
            </a:r>
            <a:br>
              <a:rPr lang="en-US" sz="1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Cara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menekan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tombol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reset ( 17 ) 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papan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1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Cara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kedua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menggubungkan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 pin reset 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 GND 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singkat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0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3025302" y="1809344"/>
            <a:ext cx="2782111" cy="1760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6, 7, 8, dan 9</a:t>
            </a:r>
          </a:p>
          <a:p>
            <a:pPr fontAlgn="base"/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Pin ( 3.3, 5, GND, Vin )</a:t>
            </a:r>
            <a:b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3.3V ( 6 ) - </a:t>
            </a:r>
            <a:r>
              <a:rPr lang="en-US" sz="1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Sumber</a:t>
            </a: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tegangan</a:t>
            </a: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output 3.3 Volt.</a:t>
            </a:r>
          </a:p>
          <a:p>
            <a:pPr fontAlgn="base"/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5V ( 7 ) - </a:t>
            </a:r>
            <a:r>
              <a:rPr lang="en-US" sz="1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Sumber</a:t>
            </a: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tegangan</a:t>
            </a: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output 5 Volt.</a:t>
            </a:r>
          </a:p>
          <a:p>
            <a:pPr fontAlgn="base"/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GND ( 8 )  - Ground </a:t>
            </a:r>
            <a:r>
              <a:rPr lang="en-US" sz="1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pin </a:t>
            </a:r>
            <a:r>
              <a:rPr lang="en-US" sz="1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negatif</a:t>
            </a: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sirkuit</a:t>
            </a: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elektronik</a:t>
            </a: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akhir</a:t>
            </a: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jalur</a:t>
            </a: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arus</a:t>
            </a: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listrik</a:t>
            </a: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base"/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Vin ( 9 ) - Pin </a:t>
            </a:r>
            <a:r>
              <a:rPr lang="en-US" sz="1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memasok</a:t>
            </a: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listrik</a:t>
            </a: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luar</a:t>
            </a: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papan</a:t>
            </a: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sekitar</a:t>
            </a: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5 V.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64" name="Flowchart: Process 163"/>
          <p:cNvSpPr/>
          <p:nvPr/>
        </p:nvSpPr>
        <p:spPr>
          <a:xfrm>
            <a:off x="0" y="0"/>
            <a:ext cx="2976664" cy="51435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0" y="165370"/>
            <a:ext cx="28891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Analog Pins</a:t>
            </a:r>
            <a:br>
              <a:rPr lang="en-US" sz="1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Papan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UNO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enam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pin analog A0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sampai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A5.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membaca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sinyal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sensor analog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sensor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, gas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dsb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mengubahnya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digital.</a:t>
            </a:r>
            <a:endParaRPr lang="en-US" sz="1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0" y="1167319"/>
            <a:ext cx="29182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11. IC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Mikrokontroller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IC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 Integrated Circuit, alias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otak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Papan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.  IC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diprogram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papan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mengatur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pin digital ( 15 ) 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pin analog ( 10 ).</a:t>
            </a:r>
            <a:endParaRPr lang="en-US" sz="1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0" y="2120630"/>
            <a:ext cx="29572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12. ICSP pin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Sebagian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ICSP ( 12 )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AVR.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enam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pin, 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MOSI, MISO, SCK, RESET, VCC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GND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Bootloader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0" y="3073940"/>
            <a:ext cx="29669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13. 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LED Power Indicator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Lampu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menyala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menandakan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Papan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mendapatkan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supply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listrik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menyala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berarti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sesuatu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yang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supply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listrik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papan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arduinonya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0" y="4056434"/>
            <a:ext cx="29182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14. 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LED Power Indicator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Lampu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menyala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menandakan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Papan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mendapatkan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supply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listrik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menyala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berarti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sesuatu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supply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listrik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papan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arduinonya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064213" y="3229583"/>
            <a:ext cx="26361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15. Digital Pins I / O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Papan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UNO </a:t>
            </a:r>
            <a:r>
              <a:rPr lang="en-US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14 Digital Pin. </a:t>
            </a:r>
            <a:r>
              <a:rPr lang="en-US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Berfungsi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( 0 </a:t>
            </a:r>
            <a:r>
              <a:rPr lang="en-US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1 ). Pin </a:t>
            </a:r>
            <a:r>
              <a:rPr lang="en-US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berlabel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" ~ " </a:t>
            </a:r>
            <a:r>
              <a:rPr lang="en-US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pin-pin PWM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( </a:t>
            </a: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Pulse Width Modulation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) yang </a:t>
            </a:r>
            <a:r>
              <a:rPr lang="en-US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menghasilkan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PWM. Digital Pin I / O </a:t>
            </a:r>
            <a:r>
              <a:rPr lang="en-US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saklar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132306" y="4281726"/>
            <a:ext cx="27918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16. AREF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AREF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singkatan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Analog Reference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mendapatkan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sumber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tegangan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diatur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lewat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IC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Tegangannya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1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sampai</a:t>
            </a: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5 Volt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58" grpId="0"/>
      <p:bldP spid="160" grpId="0"/>
      <p:bldP spid="161" grpId="0"/>
      <p:bldP spid="162" grpId="0"/>
      <p:bldP spid="163" grpId="0"/>
      <p:bldP spid="165" grpId="0"/>
      <p:bldP spid="167" grpId="0"/>
      <p:bldP spid="168" grpId="0"/>
      <p:bldP spid="169" grpId="0"/>
      <p:bldP spid="170" grpId="0"/>
      <p:bldP spid="171" grpId="0"/>
      <p:bldP spid="1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dirty="0" smtClean="0"/>
              <a:t>Sensor </a:t>
            </a:r>
            <a:r>
              <a:rPr lang="en-US" b="1" dirty="0" err="1" smtClean="0"/>
              <a:t>Api</a:t>
            </a:r>
            <a:r>
              <a:rPr lang="en-US" b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sp>
        <p:nvSpPr>
          <p:cNvPr id="35" name="TextBox 34"/>
          <p:cNvSpPr txBox="1"/>
          <p:nvPr/>
        </p:nvSpPr>
        <p:spPr>
          <a:xfrm>
            <a:off x="710119" y="1439694"/>
            <a:ext cx="7898860" cy="29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Sensor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sensor yang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berbagai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mikrokontroler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mendeteksi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keberadaan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presisi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tinggi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hingga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nyala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sekecil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nyala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korek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gas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berbagai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orientasi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posisi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mendeteksi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kebakaran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sensor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kebakaran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berbagai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teknik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detektor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UV,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detektor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inframerah-dekat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detektor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inframerah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(IR),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Detektor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UV/IR,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kamera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inframerah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termal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lain-lain.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Ketika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nyala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sensor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memancarkan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sejumlah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lampu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inframerah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fotodioda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penerima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IR)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9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modul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sensor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mengambil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lampu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Agar output pin (DO)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0V (LOW)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tanda-tanda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kebakaran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5V (HIGH)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gunakan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Op-Amp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memverifikasi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perubahan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tegangan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IR Receiver.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7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dirty="0" smtClean="0"/>
              <a:t>Sensor Gas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817123" y="1439694"/>
            <a:ext cx="78599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mendeteksi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asap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kebakaran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diperlukan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sensor gas yang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mengidentifikasi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kandungan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gas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asap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kebakaran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Karbon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monoksida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gas yang 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berbahaya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berbau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berwarna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berasa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dicium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dilihat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dirasakan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mungkin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seseorang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mengetahui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apakah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menghirup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karbon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monoksida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Sakit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kepala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mual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gejala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keracunan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karbon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monoksida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lainnya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sering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terjadi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mual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pusing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kelelahan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kelemahan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Kebingungan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disorientasi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kelainan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visual,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kejang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indikasi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neurologis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lanjut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Ketika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oksigen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mencukupi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produksi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karbon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dioksida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karbon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monoksida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diciptakan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oksidasi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parsial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mengandung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karbon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i="1" dirty="0" smtClean="0"/>
              <a:t>Buzzer </a:t>
            </a:r>
            <a:r>
              <a:rPr lang="en-US" b="1" dirty="0" smtClean="0"/>
              <a:t>/ </a:t>
            </a:r>
            <a:r>
              <a:rPr lang="en-US" b="1" dirty="0" err="1" smtClean="0"/>
              <a:t>Alaram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sp>
        <p:nvSpPr>
          <p:cNvPr id="68" name="TextBox 67"/>
          <p:cNvSpPr txBox="1"/>
          <p:nvPr/>
        </p:nvSpPr>
        <p:spPr>
          <a:xfrm>
            <a:off x="768485" y="1517515"/>
            <a:ext cx="771403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bagian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elektronik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milik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keluarga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transduser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kemampuan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mengubah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sinyal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listrik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gelombang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suara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sering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kehidupan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sehari-hari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sejumlah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alarm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jam,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bel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pintu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peringatan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bahaya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sebagainya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piezoelektrik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paling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umum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pasaran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menawarkan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manfaat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biaya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jauh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" grpId="0"/>
      <p:bldP spid="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4" name="Google Shape;1174;p47"/>
          <p:cNvGrpSpPr/>
          <p:nvPr/>
        </p:nvGrpSpPr>
        <p:grpSpPr>
          <a:xfrm>
            <a:off x="6275293" y="1383097"/>
            <a:ext cx="2377303" cy="2377303"/>
            <a:chOff x="5612559" y="834972"/>
            <a:chExt cx="3473558" cy="3473558"/>
          </a:xfrm>
        </p:grpSpPr>
        <p:sp>
          <p:nvSpPr>
            <p:cNvPr id="1175" name="Google Shape;1175;p47"/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7"/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7"/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7"/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7"/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7"/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7"/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7"/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7"/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7"/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7"/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7"/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7"/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7"/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7"/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7"/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7"/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7"/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7"/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730" name="AutoShape 2" descr="Gambar Arduino Uno HD dan Penjelasan Fungsi Bagian-Bagiannya - Aldyrazor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2" name="AutoShape 4" descr="Gambar Arduino Uno HD dan Penjelasan Fungsi Bagian-Bagiannya - Aldyrazor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420238" y="525294"/>
            <a:ext cx="4610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LCD (Liquid Crystal Display) </a:t>
            </a:r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72375" y="963038"/>
            <a:ext cx="57393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LCD (Liquid crystal </a:t>
            </a:r>
            <a:r>
              <a:rPr lang="en-US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komponen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elektronika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berfungsi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menampilkan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angka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simbol-simbol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lainnya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LCD (</a:t>
            </a:r>
            <a:r>
              <a:rPr lang="en-US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Liquid Crystal Display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display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elektronika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umum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LCD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dibuat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CMOS</a:t>
            </a:r>
            <a:r>
              <a:rPr lang="en-US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logic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bekerja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menghasilkan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cahaya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melainkan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memantulkan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cahaya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sekitarnya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front-lit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mentransmisikan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cahaya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backlit.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Jumlah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karakter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ditampilkan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LCD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tergantung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spesifikasi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dimiliki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LCD (liquid crystal display) 16x2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mengevaluasi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apakah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LCD 16 x 2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berfungsi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efektif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apakah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mendeteksi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kebakaran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Ketika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pin LCD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papan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terhubung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input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tegangan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5 VDC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diterapkan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selesai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teks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"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Elektro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Unesa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ditampilkan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program IDE. 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dirty="0" smtClean="0"/>
              <a:t>IDE </a:t>
            </a:r>
            <a:r>
              <a:rPr lang="en-US" b="1" dirty="0" err="1" smtClean="0"/>
              <a:t>Arduino</a:t>
            </a:r>
            <a:r>
              <a:rPr lang="en-US" b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sp>
        <p:nvSpPr>
          <p:cNvPr id="29" name="TextBox 28"/>
          <p:cNvSpPr txBox="1"/>
          <p:nvPr/>
        </p:nvSpPr>
        <p:spPr>
          <a:xfrm>
            <a:off x="758757" y="1245140"/>
            <a:ext cx="796695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Marupakan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Software yang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disebut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"Integrated Development Environment"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mikrokontroler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termasuk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serial terminal test,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kompilasi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upload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kompilasi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generate source code.</a:t>
            </a:r>
          </a:p>
          <a:p>
            <a:endParaRPr lang="en-US" dirty="0"/>
          </a:p>
        </p:txBody>
      </p:sp>
    </p:spTree>
  </p:cSld>
  <p:clrMapOvr>
    <a:masterClrMapping/>
  </p:clrMapOvr>
  <p:transition>
    <p:sndAc>
      <p:stSnd>
        <p:snd r:embed="rId3" name="las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dirty="0" smtClean="0"/>
              <a:t>LED 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sp>
        <p:nvSpPr>
          <p:cNvPr id="19" name="TextBox 18"/>
          <p:cNvSpPr txBox="1"/>
          <p:nvPr/>
        </p:nvSpPr>
        <p:spPr>
          <a:xfrm>
            <a:off x="729574" y="1303506"/>
            <a:ext cx="7431932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LED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semacam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semikonduktor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memancarkan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cahaya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ketika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arus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listrik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mengalir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melaluinya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dikenal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LED. LED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remote control, jam, timer digital,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tujuh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segmen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selain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lampu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ransition>
    <p:sndAc>
      <p:stSnd>
        <p:snd r:embed="rId3" name="las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5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50"/>
          <p:cNvSpPr txBox="1">
            <a:spLocks noGrp="1"/>
          </p:cNvSpPr>
          <p:nvPr>
            <p:ph type="title"/>
          </p:nvPr>
        </p:nvSpPr>
        <p:spPr>
          <a:xfrm>
            <a:off x="492369" y="0"/>
            <a:ext cx="7931631" cy="11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dirty="0" err="1" smtClean="0"/>
              <a:t>Penelitian</a:t>
            </a:r>
            <a:r>
              <a:rPr lang="en-US" b="1" dirty="0" smtClean="0"/>
              <a:t> </a:t>
            </a:r>
            <a:r>
              <a:rPr lang="en-US" b="1" dirty="0" err="1" smtClean="0"/>
              <a:t>Relevan</a:t>
            </a:r>
            <a:r>
              <a:rPr lang="en-US" b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grpSp>
        <p:nvGrpSpPr>
          <p:cNvPr id="1264" name="Google Shape;1264;p50"/>
          <p:cNvGrpSpPr/>
          <p:nvPr/>
        </p:nvGrpSpPr>
        <p:grpSpPr>
          <a:xfrm>
            <a:off x="10056118" y="1406918"/>
            <a:ext cx="402601" cy="405816"/>
            <a:chOff x="2588518" y="1521218"/>
            <a:chExt cx="402601" cy="405816"/>
          </a:xfrm>
        </p:grpSpPr>
        <p:sp>
          <p:nvSpPr>
            <p:cNvPr id="1265" name="Google Shape;1265;p50"/>
            <p:cNvSpPr/>
            <p:nvPr/>
          </p:nvSpPr>
          <p:spPr>
            <a:xfrm>
              <a:off x="2611102" y="1655730"/>
              <a:ext cx="380017" cy="271304"/>
            </a:xfrm>
            <a:custGeom>
              <a:avLst/>
              <a:gdLst/>
              <a:ahLst/>
              <a:cxnLst/>
              <a:rect l="l" t="t" r="r" b="b"/>
              <a:pathLst>
                <a:path w="11123" h="7941" extrusionOk="0">
                  <a:moveTo>
                    <a:pt x="10545" y="1"/>
                  </a:moveTo>
                  <a:cubicBezTo>
                    <a:pt x="10499" y="1"/>
                    <a:pt x="10449" y="11"/>
                    <a:pt x="10397" y="33"/>
                  </a:cubicBezTo>
                  <a:cubicBezTo>
                    <a:pt x="10208" y="64"/>
                    <a:pt x="10145" y="253"/>
                    <a:pt x="10177" y="474"/>
                  </a:cubicBezTo>
                  <a:cubicBezTo>
                    <a:pt x="10334" y="1009"/>
                    <a:pt x="10460" y="1514"/>
                    <a:pt x="10460" y="1986"/>
                  </a:cubicBezTo>
                  <a:cubicBezTo>
                    <a:pt x="10460" y="4885"/>
                    <a:pt x="8129" y="7247"/>
                    <a:pt x="5199" y="7247"/>
                  </a:cubicBezTo>
                  <a:cubicBezTo>
                    <a:pt x="3561" y="7247"/>
                    <a:pt x="2017" y="6460"/>
                    <a:pt x="1040" y="5137"/>
                  </a:cubicBezTo>
                  <a:lnTo>
                    <a:pt x="1734" y="5137"/>
                  </a:lnTo>
                  <a:cubicBezTo>
                    <a:pt x="1954" y="5137"/>
                    <a:pt x="2112" y="4979"/>
                    <a:pt x="2112" y="4790"/>
                  </a:cubicBezTo>
                  <a:cubicBezTo>
                    <a:pt x="2112" y="4601"/>
                    <a:pt x="1954" y="4444"/>
                    <a:pt x="1734" y="4444"/>
                  </a:cubicBezTo>
                  <a:lnTo>
                    <a:pt x="379" y="4444"/>
                  </a:lnTo>
                  <a:cubicBezTo>
                    <a:pt x="158" y="4444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79" y="6523"/>
                  </a:cubicBezTo>
                  <a:cubicBezTo>
                    <a:pt x="568" y="6523"/>
                    <a:pt x="725" y="6365"/>
                    <a:pt x="725" y="6176"/>
                  </a:cubicBezTo>
                  <a:lnTo>
                    <a:pt x="725" y="5830"/>
                  </a:lnTo>
                  <a:cubicBezTo>
                    <a:pt x="1860" y="7184"/>
                    <a:pt x="3529" y="7941"/>
                    <a:pt x="5199" y="7941"/>
                  </a:cubicBezTo>
                  <a:cubicBezTo>
                    <a:pt x="8476" y="7941"/>
                    <a:pt x="11122" y="5294"/>
                    <a:pt x="11122" y="2049"/>
                  </a:cubicBezTo>
                  <a:cubicBezTo>
                    <a:pt x="11122" y="1482"/>
                    <a:pt x="11028" y="883"/>
                    <a:pt x="10839" y="253"/>
                  </a:cubicBezTo>
                  <a:cubicBezTo>
                    <a:pt x="10814" y="109"/>
                    <a:pt x="10698" y="1"/>
                    <a:pt x="10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2588518" y="1521218"/>
              <a:ext cx="379983" cy="271509"/>
            </a:xfrm>
            <a:custGeom>
              <a:avLst/>
              <a:gdLst/>
              <a:ahLst/>
              <a:cxnLst/>
              <a:rect l="l" t="t" r="r" b="b"/>
              <a:pathLst>
                <a:path w="11122" h="7947" extrusionOk="0">
                  <a:moveTo>
                    <a:pt x="5892" y="0"/>
                  </a:moveTo>
                  <a:cubicBezTo>
                    <a:pt x="2647" y="0"/>
                    <a:pt x="0" y="2615"/>
                    <a:pt x="0" y="5892"/>
                  </a:cubicBezTo>
                  <a:cubicBezTo>
                    <a:pt x="0" y="6459"/>
                    <a:pt x="63" y="7026"/>
                    <a:pt x="284" y="7656"/>
                  </a:cubicBezTo>
                  <a:cubicBezTo>
                    <a:pt x="310" y="7869"/>
                    <a:pt x="450" y="7947"/>
                    <a:pt x="606" y="7947"/>
                  </a:cubicBezTo>
                  <a:cubicBezTo>
                    <a:pt x="635" y="7947"/>
                    <a:pt x="664" y="7944"/>
                    <a:pt x="693" y="7939"/>
                  </a:cubicBezTo>
                  <a:cubicBezTo>
                    <a:pt x="914" y="7908"/>
                    <a:pt x="977" y="7719"/>
                    <a:pt x="945" y="7498"/>
                  </a:cubicBezTo>
                  <a:cubicBezTo>
                    <a:pt x="788" y="6963"/>
                    <a:pt x="662" y="6459"/>
                    <a:pt x="662" y="5923"/>
                  </a:cubicBezTo>
                  <a:cubicBezTo>
                    <a:pt x="662" y="3056"/>
                    <a:pt x="2993" y="693"/>
                    <a:pt x="5923" y="693"/>
                  </a:cubicBezTo>
                  <a:cubicBezTo>
                    <a:pt x="7561" y="693"/>
                    <a:pt x="9105" y="1481"/>
                    <a:pt x="10082" y="2773"/>
                  </a:cubicBezTo>
                  <a:lnTo>
                    <a:pt x="9389" y="2773"/>
                  </a:lnTo>
                  <a:cubicBezTo>
                    <a:pt x="9168" y="2773"/>
                    <a:pt x="9011" y="2930"/>
                    <a:pt x="9011" y="3151"/>
                  </a:cubicBezTo>
                  <a:cubicBezTo>
                    <a:pt x="9011" y="3340"/>
                    <a:pt x="9168" y="3497"/>
                    <a:pt x="9389" y="3497"/>
                  </a:cubicBezTo>
                  <a:lnTo>
                    <a:pt x="10743" y="3497"/>
                  </a:lnTo>
                  <a:cubicBezTo>
                    <a:pt x="10964" y="3497"/>
                    <a:pt x="11121" y="3340"/>
                    <a:pt x="11121" y="3151"/>
                  </a:cubicBezTo>
                  <a:lnTo>
                    <a:pt x="11121" y="1765"/>
                  </a:lnTo>
                  <a:cubicBezTo>
                    <a:pt x="11121" y="1575"/>
                    <a:pt x="10964" y="1418"/>
                    <a:pt x="10743" y="1418"/>
                  </a:cubicBezTo>
                  <a:cubicBezTo>
                    <a:pt x="10554" y="1418"/>
                    <a:pt x="10397" y="1575"/>
                    <a:pt x="10397" y="1765"/>
                  </a:cubicBezTo>
                  <a:lnTo>
                    <a:pt x="10397" y="2111"/>
                  </a:lnTo>
                  <a:cubicBezTo>
                    <a:pt x="9263" y="725"/>
                    <a:pt x="7593" y="0"/>
                    <a:pt x="5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2658491" y="1593343"/>
              <a:ext cx="261567" cy="261567"/>
            </a:xfrm>
            <a:custGeom>
              <a:avLst/>
              <a:gdLst/>
              <a:ahLst/>
              <a:cxnLst/>
              <a:rect l="l" t="t" r="r" b="b"/>
              <a:pathLst>
                <a:path w="7656" h="7656" extrusionOk="0">
                  <a:moveTo>
                    <a:pt x="4190" y="693"/>
                  </a:moveTo>
                  <a:cubicBezTo>
                    <a:pt x="4757" y="788"/>
                    <a:pt x="5324" y="1008"/>
                    <a:pt x="5797" y="1386"/>
                  </a:cubicBezTo>
                  <a:lnTo>
                    <a:pt x="5545" y="1607"/>
                  </a:lnTo>
                  <a:cubicBezTo>
                    <a:pt x="5450" y="1733"/>
                    <a:pt x="5450" y="1953"/>
                    <a:pt x="5545" y="2079"/>
                  </a:cubicBezTo>
                  <a:cubicBezTo>
                    <a:pt x="5608" y="2142"/>
                    <a:pt x="5702" y="2174"/>
                    <a:pt x="5793" y="2174"/>
                  </a:cubicBezTo>
                  <a:cubicBezTo>
                    <a:pt x="5884" y="2174"/>
                    <a:pt x="5970" y="2142"/>
                    <a:pt x="6017" y="2079"/>
                  </a:cubicBezTo>
                  <a:lnTo>
                    <a:pt x="6270" y="1859"/>
                  </a:lnTo>
                  <a:cubicBezTo>
                    <a:pt x="6616" y="2268"/>
                    <a:pt x="6868" y="2835"/>
                    <a:pt x="6931" y="3466"/>
                  </a:cubicBezTo>
                  <a:lnTo>
                    <a:pt x="6616" y="3466"/>
                  </a:lnTo>
                  <a:cubicBezTo>
                    <a:pt x="6427" y="3466"/>
                    <a:pt x="6270" y="3623"/>
                    <a:pt x="6270" y="3812"/>
                  </a:cubicBezTo>
                  <a:cubicBezTo>
                    <a:pt x="6270" y="4001"/>
                    <a:pt x="6427" y="4159"/>
                    <a:pt x="6616" y="4159"/>
                  </a:cubicBezTo>
                  <a:lnTo>
                    <a:pt x="6931" y="4159"/>
                  </a:lnTo>
                  <a:cubicBezTo>
                    <a:pt x="6868" y="4757"/>
                    <a:pt x="6616" y="5324"/>
                    <a:pt x="6270" y="5797"/>
                  </a:cubicBezTo>
                  <a:lnTo>
                    <a:pt x="6017" y="5545"/>
                  </a:lnTo>
                  <a:cubicBezTo>
                    <a:pt x="5970" y="5482"/>
                    <a:pt x="5884" y="5450"/>
                    <a:pt x="5793" y="5450"/>
                  </a:cubicBezTo>
                  <a:cubicBezTo>
                    <a:pt x="5702" y="5450"/>
                    <a:pt x="5608" y="5482"/>
                    <a:pt x="5545" y="5545"/>
                  </a:cubicBezTo>
                  <a:cubicBezTo>
                    <a:pt x="5450" y="5671"/>
                    <a:pt x="5450" y="5923"/>
                    <a:pt x="5545" y="6017"/>
                  </a:cubicBezTo>
                  <a:lnTo>
                    <a:pt x="5797" y="6270"/>
                  </a:lnTo>
                  <a:cubicBezTo>
                    <a:pt x="5356" y="6616"/>
                    <a:pt x="4820" y="6837"/>
                    <a:pt x="4190" y="6931"/>
                  </a:cubicBezTo>
                  <a:lnTo>
                    <a:pt x="4190" y="6616"/>
                  </a:lnTo>
                  <a:cubicBezTo>
                    <a:pt x="4190" y="6427"/>
                    <a:pt x="4033" y="6270"/>
                    <a:pt x="3812" y="6270"/>
                  </a:cubicBezTo>
                  <a:cubicBezTo>
                    <a:pt x="3623" y="6270"/>
                    <a:pt x="3466" y="6427"/>
                    <a:pt x="3466" y="6616"/>
                  </a:cubicBezTo>
                  <a:lnTo>
                    <a:pt x="3466" y="6931"/>
                  </a:lnTo>
                  <a:cubicBezTo>
                    <a:pt x="2867" y="6837"/>
                    <a:pt x="2331" y="6616"/>
                    <a:pt x="1859" y="6270"/>
                  </a:cubicBezTo>
                  <a:lnTo>
                    <a:pt x="2079" y="6017"/>
                  </a:lnTo>
                  <a:cubicBezTo>
                    <a:pt x="2205" y="5891"/>
                    <a:pt x="2205" y="5671"/>
                    <a:pt x="2079" y="5545"/>
                  </a:cubicBezTo>
                  <a:cubicBezTo>
                    <a:pt x="2032" y="5482"/>
                    <a:pt x="1945" y="5450"/>
                    <a:pt x="1855" y="5450"/>
                  </a:cubicBezTo>
                  <a:cubicBezTo>
                    <a:pt x="1764" y="5450"/>
                    <a:pt x="1670" y="5482"/>
                    <a:pt x="1607" y="5545"/>
                  </a:cubicBezTo>
                  <a:lnTo>
                    <a:pt x="1386" y="5797"/>
                  </a:lnTo>
                  <a:cubicBezTo>
                    <a:pt x="1040" y="5356"/>
                    <a:pt x="788" y="4789"/>
                    <a:pt x="725" y="4159"/>
                  </a:cubicBezTo>
                  <a:lnTo>
                    <a:pt x="1040" y="4159"/>
                  </a:lnTo>
                  <a:cubicBezTo>
                    <a:pt x="1229" y="4159"/>
                    <a:pt x="1386" y="4001"/>
                    <a:pt x="1386" y="3812"/>
                  </a:cubicBezTo>
                  <a:cubicBezTo>
                    <a:pt x="1386" y="3623"/>
                    <a:pt x="1229" y="3466"/>
                    <a:pt x="1040" y="3466"/>
                  </a:cubicBezTo>
                  <a:lnTo>
                    <a:pt x="725" y="3466"/>
                  </a:lnTo>
                  <a:cubicBezTo>
                    <a:pt x="788" y="2867"/>
                    <a:pt x="1040" y="2331"/>
                    <a:pt x="1386" y="1859"/>
                  </a:cubicBezTo>
                  <a:lnTo>
                    <a:pt x="1607" y="2079"/>
                  </a:lnTo>
                  <a:cubicBezTo>
                    <a:pt x="1701" y="2174"/>
                    <a:pt x="1764" y="2205"/>
                    <a:pt x="1859" y="2205"/>
                  </a:cubicBezTo>
                  <a:cubicBezTo>
                    <a:pt x="1922" y="2205"/>
                    <a:pt x="2048" y="2174"/>
                    <a:pt x="2079" y="2079"/>
                  </a:cubicBezTo>
                  <a:cubicBezTo>
                    <a:pt x="2205" y="1953"/>
                    <a:pt x="2205" y="1733"/>
                    <a:pt x="2079" y="1607"/>
                  </a:cubicBezTo>
                  <a:lnTo>
                    <a:pt x="1859" y="1386"/>
                  </a:lnTo>
                  <a:cubicBezTo>
                    <a:pt x="2300" y="1008"/>
                    <a:pt x="2835" y="788"/>
                    <a:pt x="3466" y="693"/>
                  </a:cubicBezTo>
                  <a:lnTo>
                    <a:pt x="3466" y="1008"/>
                  </a:lnTo>
                  <a:cubicBezTo>
                    <a:pt x="3466" y="1229"/>
                    <a:pt x="3623" y="1386"/>
                    <a:pt x="3812" y="1386"/>
                  </a:cubicBezTo>
                  <a:cubicBezTo>
                    <a:pt x="4033" y="1386"/>
                    <a:pt x="4190" y="1229"/>
                    <a:pt x="4190" y="1008"/>
                  </a:cubicBezTo>
                  <a:lnTo>
                    <a:pt x="4190" y="693"/>
                  </a:lnTo>
                  <a:close/>
                  <a:moveTo>
                    <a:pt x="3812" y="0"/>
                  </a:moveTo>
                  <a:cubicBezTo>
                    <a:pt x="1733" y="0"/>
                    <a:pt x="0" y="1701"/>
                    <a:pt x="0" y="3812"/>
                  </a:cubicBezTo>
                  <a:cubicBezTo>
                    <a:pt x="0" y="5923"/>
                    <a:pt x="1701" y="7656"/>
                    <a:pt x="3812" y="7656"/>
                  </a:cubicBezTo>
                  <a:cubicBezTo>
                    <a:pt x="5923" y="7656"/>
                    <a:pt x="7656" y="5954"/>
                    <a:pt x="7656" y="3812"/>
                  </a:cubicBezTo>
                  <a:cubicBezTo>
                    <a:pt x="7656" y="1733"/>
                    <a:pt x="5954" y="0"/>
                    <a:pt x="3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2776876" y="1664374"/>
              <a:ext cx="48480" cy="72156"/>
            </a:xfrm>
            <a:custGeom>
              <a:avLst/>
              <a:gdLst/>
              <a:ahLst/>
              <a:cxnLst/>
              <a:rect l="l" t="t" r="r" b="b"/>
              <a:pathLst>
                <a:path w="1419" h="2112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47" y="2111"/>
                  </a:cubicBezTo>
                  <a:lnTo>
                    <a:pt x="1072" y="2111"/>
                  </a:lnTo>
                  <a:cubicBezTo>
                    <a:pt x="1261" y="2111"/>
                    <a:pt x="1418" y="1954"/>
                    <a:pt x="1418" y="1733"/>
                  </a:cubicBezTo>
                  <a:cubicBezTo>
                    <a:pt x="1418" y="1544"/>
                    <a:pt x="1261" y="1387"/>
                    <a:pt x="1072" y="1387"/>
                  </a:cubicBezTo>
                  <a:lnTo>
                    <a:pt x="725" y="1387"/>
                  </a:lnTo>
                  <a:lnTo>
                    <a:pt x="725" y="378"/>
                  </a:ln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50"/>
          <p:cNvGrpSpPr/>
          <p:nvPr/>
        </p:nvGrpSpPr>
        <p:grpSpPr>
          <a:xfrm>
            <a:off x="10462581" y="2263633"/>
            <a:ext cx="397489" cy="397490"/>
            <a:chOff x="-49786250" y="2316650"/>
            <a:chExt cx="300900" cy="299450"/>
          </a:xfrm>
        </p:grpSpPr>
        <p:sp>
          <p:nvSpPr>
            <p:cNvPr id="1270" name="Google Shape;1270;p50"/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0822" y="1105318"/>
            <a:ext cx="879230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just"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Dodon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Yendri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Wildian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Amalia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Tiffany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penelitian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Universitas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Andalas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judul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Perancangan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Deteksi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Kebakaran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Rumah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Berbasis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Mikrokontroler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Perkotaan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penelitian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mengembangkan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modul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sensor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kebakaran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ESP8266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deteksi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kebakaran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nantinya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menyampaikan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gejala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kebakaran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melalui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tampilan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website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sensor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suhu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LM35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sensor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asap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MQ9. </a:t>
            </a:r>
          </a:p>
          <a:p>
            <a:pPr marL="228600" lvl="1" indent="-228600" algn="just">
              <a:buFont typeface="+mj-lt"/>
              <a:buAutoNum type="arabicPeriod"/>
            </a:pPr>
            <a:endParaRPr lang="en-US" sz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1" indent="-342900" algn="just"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Penelitian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Tole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Sutikno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Wahyu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Sapto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Aji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Rahmat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Susilo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berjudul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Perancangan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Pendeteksi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Kebakaran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Berbasis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Suhu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Asap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Berbasis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Mikrokontroler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At89s52"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Universitas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Ahmad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Dahlan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(UAD).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Proyek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bermaksud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deteksi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kebakaran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sensor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suhu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sensor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asap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kebakaran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dimulai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asap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tanda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suhu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tinggi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alarm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kebakaran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berbunyi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tanda-tanda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kebakaran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228600" lvl="1" indent="-228600" algn="just">
              <a:buFont typeface="+mj-lt"/>
              <a:buAutoNum type="arabicPeriod"/>
            </a:pPr>
            <a:endParaRPr lang="en-US" sz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1" indent="-342900" algn="just"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Yuliana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Mose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penelitian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Judul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Otomasi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Deteksi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Kebakaran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Berbasis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SMS Gateway"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STMIK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Parna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Raya. Agar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pemilik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mempelajari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lanjut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tentang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terjadinya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gejala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kebakaran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penelitian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bertujuan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deteksi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kebakaran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sensor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suhu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LM335 yang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nantinya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terjadi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kenaikan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suhu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35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derajat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celcius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mengirimkan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perintah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mengirim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sms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berisi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terjadinya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gejala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kebakara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ndAc>
      <p:stSnd>
        <p:snd r:embed="rId3" name="las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2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METODOLOGI PENELITIAN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678" y="1610139"/>
            <a:ext cx="7593496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3.1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Penelitian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Penelitian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Riset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Produk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Riset</a:t>
            </a:r>
            <a:r>
              <a:rPr lang="en-US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and Development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pendeteksi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kebakaran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UNO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UNO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diperlukan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tahapan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Adapun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tahapannya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dilihat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bawah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sndAc>
      <p:stSnd>
        <p:snd r:embed="rId2" name="las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8" name="Google Shape;1428;p56"/>
          <p:cNvCxnSpPr>
            <a:stCxn id="1429" idx="0"/>
            <a:endCxn id="1430" idx="2"/>
          </p:cNvCxnSpPr>
          <p:nvPr/>
        </p:nvCxnSpPr>
        <p:spPr>
          <a:xfrm>
            <a:off x="4766553" y="447472"/>
            <a:ext cx="4864" cy="419262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9" name="Google Shape;1429;p56"/>
          <p:cNvSpPr/>
          <p:nvPr/>
        </p:nvSpPr>
        <p:spPr>
          <a:xfrm>
            <a:off x="3618689" y="447472"/>
            <a:ext cx="2295728" cy="622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 err="1" smtClean="0"/>
              <a:t>Mengupulkan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informasih</a:t>
            </a:r>
            <a:endParaRPr dirty="0"/>
          </a:p>
        </p:txBody>
      </p:sp>
      <p:sp>
        <p:nvSpPr>
          <p:cNvPr id="1442" name="Google Shape;1442;p56"/>
          <p:cNvSpPr/>
          <p:nvPr/>
        </p:nvSpPr>
        <p:spPr>
          <a:xfrm rot="10800000" flipH="1" flipV="1">
            <a:off x="3774332" y="3005847"/>
            <a:ext cx="2052535" cy="68093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 err="1" smtClean="0"/>
              <a:t>Pegujian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443" name="Google Shape;1443;p56"/>
          <p:cNvSpPr/>
          <p:nvPr/>
        </p:nvSpPr>
        <p:spPr>
          <a:xfrm>
            <a:off x="3570051" y="2198451"/>
            <a:ext cx="2441643" cy="59338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 err="1" smtClean="0"/>
              <a:t>PerancaganSofware</a:t>
            </a:r>
            <a:r>
              <a:rPr lang="en-US" dirty="0" smtClean="0"/>
              <a:t> Dan </a:t>
            </a:r>
            <a:r>
              <a:rPr lang="en-US" dirty="0" err="1" smtClean="0"/>
              <a:t>Hadware</a:t>
            </a:r>
            <a:endParaRPr lang="en-US" dirty="0"/>
          </a:p>
        </p:txBody>
      </p:sp>
      <p:sp>
        <p:nvSpPr>
          <p:cNvPr id="1444" name="Google Shape;1444;p56"/>
          <p:cNvSpPr/>
          <p:nvPr/>
        </p:nvSpPr>
        <p:spPr>
          <a:xfrm rot="10800000" flipV="1">
            <a:off x="3589504" y="1342415"/>
            <a:ext cx="2470827" cy="62257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 err="1" smtClean="0"/>
              <a:t>AnalisisKebutuhan</a:t>
            </a:r>
            <a:r>
              <a:rPr lang="en-US" dirty="0" smtClean="0"/>
              <a:t> Dan </a:t>
            </a:r>
            <a:r>
              <a:rPr lang="en-US" dirty="0" err="1" smtClean="0"/>
              <a:t>Perancagan</a:t>
            </a:r>
            <a:endParaRPr lang="en-US" dirty="0"/>
          </a:p>
        </p:txBody>
      </p:sp>
      <p:sp>
        <p:nvSpPr>
          <p:cNvPr id="1430" name="Google Shape;1430;p56"/>
          <p:cNvSpPr/>
          <p:nvPr/>
        </p:nvSpPr>
        <p:spPr>
          <a:xfrm>
            <a:off x="3735421" y="3966454"/>
            <a:ext cx="2071992" cy="6736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cxnSp>
        <p:nvCxnSpPr>
          <p:cNvPr id="1446" name="Google Shape;1446;p56"/>
          <p:cNvCxnSpPr/>
          <p:nvPr/>
        </p:nvCxnSpPr>
        <p:spPr>
          <a:xfrm>
            <a:off x="4909196" y="2519770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48" name="Google Shape;1448;p56"/>
          <p:cNvCxnSpPr/>
          <p:nvPr/>
        </p:nvCxnSpPr>
        <p:spPr>
          <a:xfrm rot="10800000">
            <a:off x="4057451" y="3071820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49" name="Google Shape;1449;p56"/>
          <p:cNvCxnSpPr/>
          <p:nvPr/>
        </p:nvCxnSpPr>
        <p:spPr>
          <a:xfrm rot="10800000">
            <a:off x="4057451" y="1967720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ransition>
    <p:sndAc>
      <p:stSnd>
        <p:snd r:embed="rId3" name="las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9" grpId="0" animBg="1"/>
      <p:bldP spid="1442" grpId="0" animBg="1"/>
      <p:bldP spid="1443" grpId="0" animBg="1"/>
      <p:bldP spid="1444" grpId="0" animBg="1"/>
      <p:bldP spid="14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47473" y="535021"/>
            <a:ext cx="7607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Pembibing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50588" y="1692613"/>
            <a:ext cx="1254868" cy="31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Pembibing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2298" y="2840477"/>
            <a:ext cx="2412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Darman</a:t>
            </a:r>
            <a:r>
              <a:rPr lang="en-US" sz="16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u="sng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S.Pd</a:t>
            </a:r>
            <a:r>
              <a:rPr lang="en-US" sz="16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US" sz="1600" b="1" u="sng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M.Pd</a:t>
            </a:r>
            <a:endParaRPr lang="en-US" sz="1600" b="1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2298" y="3142034"/>
            <a:ext cx="1926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NIDN.0907099101</a:t>
            </a: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3678" y="1488333"/>
            <a:ext cx="1313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Pembibing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II</a:t>
            </a:r>
          </a:p>
          <a:p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735421" y="2616740"/>
            <a:ext cx="2811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455267" y="2733473"/>
            <a:ext cx="4202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Muhammad </a:t>
            </a:r>
            <a:r>
              <a:rPr lang="en-US" sz="1600" b="1" u="sng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Irwan</a:t>
            </a:r>
            <a:r>
              <a:rPr lang="en-US" sz="16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u="sng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Syahib</a:t>
            </a:r>
            <a:r>
              <a:rPr lang="en-US" sz="16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S.T., </a:t>
            </a:r>
            <a:r>
              <a:rPr lang="en-US" sz="1600" b="1" u="sng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M.Kom</a:t>
            </a:r>
            <a:endParaRPr lang="en-US" sz="1600" b="1" u="sng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74725" y="2996118"/>
            <a:ext cx="3618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NIDN.0912069303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2" grpId="0"/>
      <p:bldP spid="45" grpId="0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6" name="Google Shape;1456;p57"/>
          <p:cNvGrpSpPr/>
          <p:nvPr/>
        </p:nvGrpSpPr>
        <p:grpSpPr>
          <a:xfrm>
            <a:off x="6293268" y="1146387"/>
            <a:ext cx="2850726" cy="2850726"/>
            <a:chOff x="1435250" y="482750"/>
            <a:chExt cx="4729925" cy="4729925"/>
          </a:xfrm>
        </p:grpSpPr>
        <p:sp>
          <p:nvSpPr>
            <p:cNvPr id="1457" name="Google Shape;1457;p57"/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7"/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7"/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7"/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7"/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7"/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7"/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7"/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7"/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7"/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7"/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7"/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7"/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7"/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7"/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7"/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7"/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7"/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7"/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7"/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7"/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7"/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7"/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7"/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7"/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7"/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7"/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7"/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7"/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7"/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7"/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Title 43"/>
          <p:cNvSpPr>
            <a:spLocks noGrp="1"/>
          </p:cNvSpPr>
          <p:nvPr>
            <p:ph type="title" idx="2"/>
          </p:nvPr>
        </p:nvSpPr>
        <p:spPr>
          <a:xfrm>
            <a:off x="1225684" y="225061"/>
            <a:ext cx="5068111" cy="880800"/>
          </a:xfrm>
        </p:spPr>
        <p:txBody>
          <a:bodyPr/>
          <a:lstStyle/>
          <a:p>
            <a:pPr lvl="2">
              <a:buSzPts val="1800"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Prosedur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Penelitian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6" name="Gambar 4" descr="Screenshot 2023-04-13 19090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3387" y="1075905"/>
            <a:ext cx="5573949" cy="3768469"/>
          </a:xfrm>
          <a:prstGeom prst="rect">
            <a:avLst/>
          </a:prstGeom>
        </p:spPr>
      </p:pic>
    </p:spTree>
  </p:cSld>
  <p:clrMapOvr>
    <a:masterClrMapping/>
  </p:clrMapOvr>
  <p:transition>
    <p:sndAc>
      <p:stSnd>
        <p:snd r:embed="rId3" name="las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5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dirty="0" err="1" smtClean="0"/>
              <a:t>Analisis</a:t>
            </a:r>
            <a:r>
              <a:rPr lang="en-US" b="1" dirty="0" smtClean="0"/>
              <a:t> </a:t>
            </a:r>
            <a:r>
              <a:rPr lang="en-US" b="1" dirty="0" err="1" smtClean="0"/>
              <a:t>Kebutuhan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sp>
        <p:nvSpPr>
          <p:cNvPr id="29" name="TextBox 28"/>
          <p:cNvSpPr txBox="1"/>
          <p:nvPr/>
        </p:nvSpPr>
        <p:spPr>
          <a:xfrm>
            <a:off x="389106" y="1031134"/>
            <a:ext cx="829769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100" dirty="0" smtClean="0">
                <a:solidFill>
                  <a:schemeClr val="bg1"/>
                </a:solidFill>
              </a:rPr>
              <a:t>a. </a:t>
            </a:r>
            <a:r>
              <a:rPr lang="en-US" sz="1100" b="1" dirty="0" err="1" smtClean="0">
                <a:solidFill>
                  <a:schemeClr val="bg1"/>
                </a:solidFill>
              </a:rPr>
              <a:t>Kebutuhan</a:t>
            </a:r>
            <a:r>
              <a:rPr lang="en-US" sz="1100" b="1" dirty="0" smtClean="0">
                <a:solidFill>
                  <a:schemeClr val="bg1"/>
                </a:solidFill>
              </a:rPr>
              <a:t> Input</a:t>
            </a:r>
          </a:p>
          <a:p>
            <a:pPr lvl="0"/>
            <a:r>
              <a:rPr lang="en-US" sz="1100" dirty="0" smtClean="0">
                <a:solidFill>
                  <a:schemeClr val="bg1"/>
                </a:solidFill>
              </a:rPr>
              <a:t>1. Data sensor </a:t>
            </a:r>
            <a:r>
              <a:rPr lang="en-US" sz="1100" dirty="0" err="1" smtClean="0">
                <a:solidFill>
                  <a:schemeClr val="bg1"/>
                </a:solidFill>
              </a:rPr>
              <a:t>api</a:t>
            </a:r>
            <a:r>
              <a:rPr lang="en-US" sz="1100" dirty="0" smtClean="0">
                <a:solidFill>
                  <a:schemeClr val="bg1"/>
                </a:solidFill>
              </a:rPr>
              <a:t>. </a:t>
            </a:r>
          </a:p>
          <a:p>
            <a:pPr lvl="0"/>
            <a:r>
              <a:rPr lang="en-US" sz="1100" dirty="0" smtClean="0">
                <a:solidFill>
                  <a:schemeClr val="bg1"/>
                </a:solidFill>
              </a:rPr>
              <a:t>2. Data sensor gas.</a:t>
            </a:r>
          </a:p>
          <a:p>
            <a:pPr lvl="0"/>
            <a:endParaRPr lang="en-US" sz="1100" dirty="0" smtClean="0">
              <a:solidFill>
                <a:schemeClr val="bg1"/>
              </a:solidFill>
            </a:endParaRPr>
          </a:p>
          <a:p>
            <a:pPr lvl="1"/>
            <a:r>
              <a:rPr lang="en-US" sz="1100" dirty="0" smtClean="0">
                <a:solidFill>
                  <a:schemeClr val="bg1"/>
                </a:solidFill>
              </a:rPr>
              <a:t>b</a:t>
            </a:r>
            <a:r>
              <a:rPr lang="en-US" sz="1100" b="1" dirty="0" smtClean="0">
                <a:solidFill>
                  <a:schemeClr val="bg1"/>
                </a:solidFill>
              </a:rPr>
              <a:t>. </a:t>
            </a:r>
            <a:r>
              <a:rPr lang="en-US" sz="1100" b="1" dirty="0" err="1" smtClean="0">
                <a:solidFill>
                  <a:schemeClr val="bg1"/>
                </a:solidFill>
              </a:rPr>
              <a:t>Kebutuhan</a:t>
            </a:r>
            <a:r>
              <a:rPr lang="en-US" sz="1100" b="1" dirty="0" smtClean="0">
                <a:solidFill>
                  <a:schemeClr val="bg1"/>
                </a:solidFill>
              </a:rPr>
              <a:t> Output </a:t>
            </a:r>
          </a:p>
          <a:p>
            <a:pPr lvl="0"/>
            <a:r>
              <a:rPr lang="en-US" sz="1100" dirty="0" smtClean="0">
                <a:solidFill>
                  <a:schemeClr val="bg1"/>
                </a:solidFill>
              </a:rPr>
              <a:t>1. </a:t>
            </a:r>
            <a:r>
              <a:rPr lang="en-US" sz="1100" dirty="0" err="1" smtClean="0">
                <a:solidFill>
                  <a:schemeClr val="bg1"/>
                </a:solidFill>
              </a:rPr>
              <a:t>Informasi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terdeteksinya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adanya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api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melalui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alaram</a:t>
            </a:r>
            <a:r>
              <a:rPr lang="en-US" sz="1100" dirty="0" smtClean="0">
                <a:solidFill>
                  <a:schemeClr val="bg1"/>
                </a:solidFill>
              </a:rPr>
              <a:t> buzzer. </a:t>
            </a:r>
          </a:p>
          <a:p>
            <a:pPr lvl="0"/>
            <a:r>
              <a:rPr lang="en-US" sz="1100" dirty="0" smtClean="0">
                <a:solidFill>
                  <a:schemeClr val="bg1"/>
                </a:solidFill>
              </a:rPr>
              <a:t>2. </a:t>
            </a:r>
            <a:r>
              <a:rPr lang="en-US" sz="1100" dirty="0" err="1" smtClean="0">
                <a:solidFill>
                  <a:schemeClr val="bg1"/>
                </a:solidFill>
              </a:rPr>
              <a:t>Informasi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terdeteksinya</a:t>
            </a:r>
            <a:r>
              <a:rPr lang="en-US" sz="1100" dirty="0" smtClean="0">
                <a:solidFill>
                  <a:schemeClr val="bg1"/>
                </a:solidFill>
              </a:rPr>
              <a:t> gas, </a:t>
            </a:r>
            <a:r>
              <a:rPr lang="en-US" sz="1100" dirty="0" err="1" smtClean="0">
                <a:solidFill>
                  <a:schemeClr val="bg1"/>
                </a:solidFill>
              </a:rPr>
              <a:t>dan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asap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melalu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alaram</a:t>
            </a:r>
            <a:r>
              <a:rPr lang="en-US" sz="1100" dirty="0" smtClean="0">
                <a:solidFill>
                  <a:schemeClr val="bg1"/>
                </a:solidFill>
              </a:rPr>
              <a:t> buzzer . </a:t>
            </a:r>
          </a:p>
          <a:p>
            <a:pPr lvl="0"/>
            <a:endParaRPr lang="en-US" sz="1100" dirty="0" smtClean="0">
              <a:solidFill>
                <a:schemeClr val="bg1"/>
              </a:solidFill>
            </a:endParaRPr>
          </a:p>
          <a:p>
            <a:pPr lvl="1"/>
            <a:r>
              <a:rPr lang="en-US" sz="1100" dirty="0" smtClean="0">
                <a:solidFill>
                  <a:schemeClr val="bg1"/>
                </a:solidFill>
              </a:rPr>
              <a:t>c. </a:t>
            </a:r>
            <a:r>
              <a:rPr lang="en-US" sz="1100" b="1" dirty="0" err="1" smtClean="0">
                <a:solidFill>
                  <a:schemeClr val="bg1"/>
                </a:solidFill>
              </a:rPr>
              <a:t>Kebutuhan</a:t>
            </a:r>
            <a:r>
              <a:rPr lang="en-US" sz="1100" b="1" dirty="0" smtClean="0">
                <a:solidFill>
                  <a:schemeClr val="bg1"/>
                </a:solidFill>
              </a:rPr>
              <a:t> Hardware 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1.  </a:t>
            </a:r>
            <a:r>
              <a:rPr lang="en-US" sz="1100" dirty="0" err="1" smtClean="0">
                <a:solidFill>
                  <a:schemeClr val="bg1"/>
                </a:solidFill>
              </a:rPr>
              <a:t>Arduino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uno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2.  Sensor </a:t>
            </a:r>
            <a:r>
              <a:rPr lang="en-US" sz="1100" dirty="0" err="1" smtClean="0">
                <a:solidFill>
                  <a:schemeClr val="bg1"/>
                </a:solidFill>
              </a:rPr>
              <a:t>api</a:t>
            </a:r>
            <a:r>
              <a:rPr lang="en-US" sz="11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3. Sensor gas MQ-2 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4. Buzzer 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5.  LCD 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6.  LED </a:t>
            </a:r>
          </a:p>
          <a:p>
            <a:endParaRPr lang="en-US" sz="1100" dirty="0" smtClean="0">
              <a:solidFill>
                <a:schemeClr val="bg1"/>
              </a:solidFill>
            </a:endParaRPr>
          </a:p>
          <a:p>
            <a:r>
              <a:rPr lang="en-US" sz="1100" dirty="0" smtClean="0">
                <a:solidFill>
                  <a:schemeClr val="bg1"/>
                </a:solidFill>
              </a:rPr>
              <a:t>d. </a:t>
            </a:r>
            <a:r>
              <a:rPr lang="en-US" sz="1100" b="1" dirty="0" err="1" smtClean="0">
                <a:solidFill>
                  <a:schemeClr val="bg1"/>
                </a:solidFill>
              </a:rPr>
              <a:t>Kebutuhan</a:t>
            </a:r>
            <a:r>
              <a:rPr lang="en-US" sz="1100" b="1" dirty="0" smtClean="0">
                <a:solidFill>
                  <a:schemeClr val="bg1"/>
                </a:solidFill>
              </a:rPr>
              <a:t> Software 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1.  </a:t>
            </a:r>
            <a:r>
              <a:rPr lang="en-US" sz="1100" dirty="0" err="1" smtClean="0">
                <a:solidFill>
                  <a:schemeClr val="bg1"/>
                </a:solidFill>
              </a:rPr>
              <a:t>Arduino</a:t>
            </a:r>
            <a:r>
              <a:rPr lang="en-US" sz="1100" dirty="0" smtClean="0">
                <a:solidFill>
                  <a:schemeClr val="bg1"/>
                </a:solidFill>
              </a:rPr>
              <a:t> IDE. 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2.  Proteus 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sndAc>
      <p:stSnd>
        <p:snd r:embed="rId3" name="las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2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0860" y="447472"/>
            <a:ext cx="714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Perancangan</a:t>
            </a:r>
            <a:r>
              <a:rPr lang="en-US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1011677"/>
            <a:ext cx="9144000" cy="4131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FLOW.drawio (1)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8953" y="1070042"/>
            <a:ext cx="7315200" cy="3900791"/>
          </a:xfrm>
          <a:prstGeom prst="rect">
            <a:avLst/>
          </a:prstGeom>
        </p:spPr>
      </p:pic>
    </p:spTree>
  </p:cSld>
  <p:clrMapOvr>
    <a:masterClrMapping/>
  </p:clrMapOvr>
  <p:transition>
    <p:sndAc>
      <p:stSnd>
        <p:snd r:embed="rId3" name="las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6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dirty="0" err="1" smtClean="0"/>
              <a:t>Uji</a:t>
            </a:r>
            <a:r>
              <a:rPr lang="en-US" b="1" dirty="0" smtClean="0"/>
              <a:t> </a:t>
            </a:r>
            <a:r>
              <a:rPr lang="en-US" b="1" dirty="0" err="1" smtClean="0"/>
              <a:t>Produk</a:t>
            </a:r>
            <a:r>
              <a:rPr lang="en-US" b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856034" y="1157592"/>
            <a:ext cx="79474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simulasi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terjadinya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kebakaran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membakar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sampah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kering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rumah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Hal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bertujuan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melihat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pembacaan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sensor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apakah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perubahan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bekerja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sesuai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harapan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nantinya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dimasukan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bukti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melihat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pembacaan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sensor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LCD yang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dibuat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melihat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visualisasi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pembacaan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sensor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dipahami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ndAc>
      <p:stSnd>
        <p:snd r:embed="rId3" name="las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4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62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</a:t>
            </a:r>
            <a:r>
              <a:rPr lang="en" dirty="0">
                <a:solidFill>
                  <a:schemeClr val="accent2"/>
                </a:solidFill>
              </a:rPr>
              <a:t>H</a:t>
            </a:r>
            <a:r>
              <a:rPr lang="en" dirty="0">
                <a:solidFill>
                  <a:schemeClr val="accent3"/>
                </a:solidFill>
              </a:rPr>
              <a:t>A</a:t>
            </a:r>
            <a:r>
              <a:rPr lang="en" dirty="0">
                <a:solidFill>
                  <a:schemeClr val="accent4"/>
                </a:solidFill>
              </a:rPr>
              <a:t>N</a:t>
            </a:r>
            <a:r>
              <a:rPr lang="en" dirty="0">
                <a:solidFill>
                  <a:schemeClr val="accent5"/>
                </a:solidFill>
              </a:rPr>
              <a:t>K</a:t>
            </a:r>
            <a:r>
              <a:rPr lang="en" dirty="0">
                <a:solidFill>
                  <a:schemeClr val="accent6"/>
                </a:solidFill>
              </a:rPr>
              <a:t>S</a:t>
            </a:r>
            <a:endParaRPr dirty="0"/>
          </a:p>
        </p:txBody>
      </p:sp>
      <p:sp>
        <p:nvSpPr>
          <p:cNvPr id="1586" name="Google Shape;1586;p62"/>
          <p:cNvSpPr/>
          <p:nvPr/>
        </p:nvSpPr>
        <p:spPr>
          <a:xfrm>
            <a:off x="3847726" y="1619602"/>
            <a:ext cx="407383" cy="407383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7" name="Google Shape;1587;p62"/>
          <p:cNvGrpSpPr/>
          <p:nvPr/>
        </p:nvGrpSpPr>
        <p:grpSpPr>
          <a:xfrm>
            <a:off x="4368267" y="1619540"/>
            <a:ext cx="407432" cy="407391"/>
            <a:chOff x="812101" y="2571761"/>
            <a:chExt cx="417066" cy="417024"/>
          </a:xfrm>
        </p:grpSpPr>
        <p:sp>
          <p:nvSpPr>
            <p:cNvPr id="1588" name="Google Shape;1588;p62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2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2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2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2" name="Google Shape;1592;p62"/>
          <p:cNvGrpSpPr/>
          <p:nvPr/>
        </p:nvGrpSpPr>
        <p:grpSpPr>
          <a:xfrm>
            <a:off x="4888861" y="1619540"/>
            <a:ext cx="407391" cy="407391"/>
            <a:chOff x="1323129" y="2571761"/>
            <a:chExt cx="417024" cy="417024"/>
          </a:xfrm>
        </p:grpSpPr>
        <p:sp>
          <p:nvSpPr>
            <p:cNvPr id="1593" name="Google Shape;1593;p62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2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2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2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7" name="Google Shape;1597;p62"/>
          <p:cNvSpPr/>
          <p:nvPr/>
        </p:nvSpPr>
        <p:spPr>
          <a:xfrm>
            <a:off x="11865675" y="1028350"/>
            <a:ext cx="40050" cy="1252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Oval 19"/>
          <p:cNvSpPr/>
          <p:nvPr/>
        </p:nvSpPr>
        <p:spPr>
          <a:xfrm>
            <a:off x="2120203" y="3175278"/>
            <a:ext cx="5104562" cy="1968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55182" y="3898761"/>
            <a:ext cx="3215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SELESAI</a:t>
            </a:r>
          </a:p>
          <a:p>
            <a:pPr algn="ctr"/>
            <a:endParaRPr lang="en-US" sz="3200" b="1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sndAc>
      <p:stSnd>
        <p:snd r:embed="rId3" name="applause.wav"/>
      </p:stSnd>
    </p:sndAc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40"/>
          <p:cNvSpPr txBox="1"/>
          <p:nvPr/>
        </p:nvSpPr>
        <p:spPr>
          <a:xfrm>
            <a:off x="758757" y="972766"/>
            <a:ext cx="8385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2" name="TextBox 241"/>
          <p:cNvSpPr txBox="1"/>
          <p:nvPr/>
        </p:nvSpPr>
        <p:spPr>
          <a:xfrm>
            <a:off x="1060315" y="856034"/>
            <a:ext cx="713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3626"/>
            <a:ext cx="8963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1.1 Latar Belakang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676" y="894303"/>
            <a:ext cx="88325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Kemajuan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begitu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pesatnya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mepermudah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segala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ekonomi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Kesehatan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bidang-bidang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lainya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perkembagan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ilmu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computer, yang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semkin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hari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semakin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pesat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lahirlah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dinamakan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mikrokontrolorel</a:t>
            </a:r>
            <a:r>
              <a:rPr lang="en-US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ibaratkan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computer yang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berada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chip Tunggal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kata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“micro”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menyatakan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peralatan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kata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kontrolloer</a:t>
            </a:r>
            <a:r>
              <a:rPr lang="en-US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pengentrol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menyatakan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sebut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pengotrol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tanam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embedded system)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peralatan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konrol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adanya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sebut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mikrokontrolorer</a:t>
            </a:r>
            <a:r>
              <a:rPr lang="en-US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saya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berniat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pendeteksi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kebakaran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berbasis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Uno agar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meminimalisir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terjadinya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kebakaran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khususnya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sulawesi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tenggara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badan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nasional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penagulangan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bencana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(PNPB),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bencana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kebakaran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peristiwa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rangkain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peristiwa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mengancam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kehidupan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kekayaan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Masyarakat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mengakibatkan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timbul-Nya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korban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jiwa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hilang-Nya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harta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benda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diakibatkan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kebakaran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rumah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factor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pisikologis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tergangu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kebakaran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terjadi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sebabkan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berbagai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factor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alam,dan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factor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manusia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/>
          </a:p>
        </p:txBody>
      </p:sp>
    </p:spTree>
  </p:cSld>
  <p:clrMapOvr>
    <a:masterClrMapping/>
  </p:clrMapOvr>
  <p:transition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9144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Di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Kendari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benyak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sekali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perumahan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masih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berdempetan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yang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Kawasan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rentan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sekali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terjadinya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kebakaran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dinas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penagulangan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kebakaran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penyelamatan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Provinsi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Sulawesi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tengara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2022 -2023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298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kasus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kebakaran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perumahan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kos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rumah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warga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2022-2023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saya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berencana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membangun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pendeteksi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kebakaran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rumah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megunakan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ardiano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UNO agar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kebakaran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mengurang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Sulawesi Tenggara, 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Kebakaran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sering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melanda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Sulawesi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tengara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hububgan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arus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listrik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gas yang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sering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terjadi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Masyarakat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Sulawesi Tenggara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kelalaian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manusia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lupa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mematikan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kompor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gas,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lupa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mematikan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listrik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sebakan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alam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sambaran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petir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lain-lain,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Indonesia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terutama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Sulawesi Tenggara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bayak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sekali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perumahan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Masyarakat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sering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megalami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kebakaran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akibat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keterlambatan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pemadaman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kebakaran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memadamkan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adanya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masalah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atas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penulis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ingin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penelitian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berjudul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rancangan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bangun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pendeteksi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kebakaran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rumah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Ardiano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UNO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meginformasikan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minimalisir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kerugian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disebabkan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musibah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kebakaran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menggurangi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resiko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terjadi-Nya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muibah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kebakaran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5"/>
          <p:cNvSpPr txBox="1">
            <a:spLocks noGrp="1"/>
          </p:cNvSpPr>
          <p:nvPr>
            <p:ph type="title"/>
          </p:nvPr>
        </p:nvSpPr>
        <p:spPr>
          <a:xfrm>
            <a:off x="525447" y="22034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Penelitian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567" y="2850204"/>
            <a:ext cx="78307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 err="1" smtClean="0">
                <a:solidFill>
                  <a:schemeClr val="bg1"/>
                </a:solidFill>
              </a:rPr>
              <a:t>Tujuan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dilakukan-Nya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penelitian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membangun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sebuah</a:t>
            </a:r>
            <a:r>
              <a:rPr lang="en-US" dirty="0" smtClean="0">
                <a:solidFill>
                  <a:schemeClr val="bg1"/>
                </a:solidFill>
              </a:rPr>
              <a:t> system </a:t>
            </a:r>
            <a:r>
              <a:rPr lang="en-US" dirty="0" err="1" smtClean="0">
                <a:solidFill>
                  <a:schemeClr val="bg1"/>
                </a:solidFill>
              </a:rPr>
              <a:t>pendeteksi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kebakaran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menggunakan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Arduino</a:t>
            </a:r>
            <a:r>
              <a:rPr lang="en-US" dirty="0" smtClean="0">
                <a:solidFill>
                  <a:schemeClr val="bg1"/>
                </a:solidFill>
              </a:rPr>
              <a:t> UNO </a:t>
            </a:r>
            <a:r>
              <a:rPr lang="en-US" dirty="0" err="1" smtClean="0">
                <a:solidFill>
                  <a:schemeClr val="bg1"/>
                </a:solidFill>
              </a:rPr>
              <a:t>pada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Rumah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Ibu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Nurmina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beralamat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Jalan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Gersamata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Kecamata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Wua-Wua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sehingga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memberikan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Informsi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secara</a:t>
            </a:r>
            <a:r>
              <a:rPr lang="en-US" dirty="0" smtClean="0">
                <a:solidFill>
                  <a:schemeClr val="bg1"/>
                </a:solidFill>
              </a:rPr>
              <a:t> real-time </a:t>
            </a:r>
            <a:r>
              <a:rPr lang="en-US" dirty="0" err="1" smtClean="0">
                <a:solidFill>
                  <a:schemeClr val="bg1"/>
                </a:solidFill>
              </a:rPr>
              <a:t>mengunakan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alaram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tersebut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927" y="282102"/>
            <a:ext cx="85214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Rumusan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Masalah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294" y="904672"/>
            <a:ext cx="84241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 err="1" smtClean="0">
                <a:solidFill>
                  <a:schemeClr val="bg1"/>
                </a:solidFill>
              </a:rPr>
              <a:t>Rumusan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masalah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penelitian</a:t>
            </a:r>
            <a:r>
              <a:rPr lang="en-US" dirty="0" smtClean="0">
                <a:solidFill>
                  <a:schemeClr val="bg1"/>
                </a:solidFill>
              </a:rPr>
              <a:t> kali </a:t>
            </a:r>
            <a:r>
              <a:rPr lang="en-US" dirty="0" err="1" smtClean="0">
                <a:solidFill>
                  <a:schemeClr val="bg1"/>
                </a:solidFill>
              </a:rPr>
              <a:t>ini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bagaimana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membangun</a:t>
            </a:r>
            <a:r>
              <a:rPr lang="en-US" dirty="0" smtClean="0">
                <a:solidFill>
                  <a:schemeClr val="bg1"/>
                </a:solidFill>
              </a:rPr>
              <a:t> system </a:t>
            </a:r>
            <a:r>
              <a:rPr lang="en-US" dirty="0" err="1" smtClean="0">
                <a:solidFill>
                  <a:schemeClr val="bg1"/>
                </a:solidFill>
              </a:rPr>
              <a:t>pendeteksi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kebakaran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berbasis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Arduino</a:t>
            </a:r>
            <a:r>
              <a:rPr lang="en-US" dirty="0" smtClean="0">
                <a:solidFill>
                  <a:schemeClr val="bg1"/>
                </a:solidFill>
              </a:rPr>
              <a:t> UNO </a:t>
            </a:r>
            <a:r>
              <a:rPr lang="en-US" dirty="0" err="1" smtClean="0">
                <a:solidFill>
                  <a:schemeClr val="bg1"/>
                </a:solidFill>
              </a:rPr>
              <a:t>pada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Rumah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</a:p>
          <a:p>
            <a:pPr algn="just">
              <a:lnSpc>
                <a:spcPct val="200000"/>
              </a:lnSpc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" grpId="0"/>
      <p:bldP spid="11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36"/>
          <p:cNvSpPr txBox="1">
            <a:spLocks noGrp="1"/>
          </p:cNvSpPr>
          <p:nvPr>
            <p:ph type="body" idx="1"/>
          </p:nvPr>
        </p:nvSpPr>
        <p:spPr>
          <a:xfrm>
            <a:off x="807395" y="1790201"/>
            <a:ext cx="8336605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200000"/>
              </a:lnSpc>
              <a:buSzPts val="1100"/>
              <a:buNone/>
            </a:pP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pendeteksi</a:t>
            </a:r>
            <a:r>
              <a:rPr lang="en-US" dirty="0" smtClean="0"/>
              <a:t> </a:t>
            </a:r>
            <a:r>
              <a:rPr lang="en-US" dirty="0" err="1" smtClean="0"/>
              <a:t>kebakaran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UNO </a:t>
            </a:r>
            <a:r>
              <a:rPr lang="en-US" dirty="0" err="1" smtClean="0"/>
              <a:t>bahwa</a:t>
            </a:r>
            <a:r>
              <a:rPr lang="en-US" dirty="0" smtClean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memperkecil</a:t>
            </a:r>
            <a:r>
              <a:rPr lang="en-US" dirty="0" smtClean="0"/>
              <a:t> </a:t>
            </a:r>
            <a:r>
              <a:rPr lang="en-US" dirty="0" err="1" smtClean="0"/>
              <a:t>kerugian</a:t>
            </a:r>
            <a:r>
              <a:rPr lang="en-US" dirty="0" smtClean="0"/>
              <a:t> yang </a:t>
            </a:r>
            <a:r>
              <a:rPr lang="en-US" dirty="0" err="1" smtClean="0"/>
              <a:t>ditimbulkan</a:t>
            </a:r>
            <a:r>
              <a:rPr lang="en-US" dirty="0" smtClean="0"/>
              <a:t> </a:t>
            </a:r>
            <a:r>
              <a:rPr lang="en-US" dirty="0" err="1" smtClean="0"/>
              <a:t>akibat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kebakaran</a:t>
            </a:r>
            <a:r>
              <a:rPr lang="en-US" dirty="0" smtClean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848" name="Google Shape;848;p36"/>
          <p:cNvSpPr txBox="1">
            <a:spLocks noGrp="1"/>
          </p:cNvSpPr>
          <p:nvPr>
            <p:ph type="body" idx="2"/>
          </p:nvPr>
        </p:nvSpPr>
        <p:spPr>
          <a:xfrm>
            <a:off x="836579" y="710431"/>
            <a:ext cx="7490298" cy="1381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200000"/>
              </a:lnSpc>
              <a:buSzPts val="1100"/>
              <a:buNone/>
            </a:pP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</a:t>
            </a:r>
            <a:r>
              <a:rPr lang="en-US" dirty="0" err="1" smtClean="0"/>
              <a:t>Khusus-Nya</a:t>
            </a:r>
            <a:r>
              <a:rPr lang="en-US" dirty="0" smtClean="0"/>
              <a:t> </a:t>
            </a:r>
            <a:r>
              <a:rPr lang="en-US" dirty="0" err="1" smtClean="0"/>
              <a:t>Ibu</a:t>
            </a:r>
            <a:r>
              <a:rPr lang="en-US" dirty="0" smtClean="0"/>
              <a:t> </a:t>
            </a:r>
            <a:r>
              <a:rPr lang="en-US" dirty="0" err="1" smtClean="0"/>
              <a:t>Nurmina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pendeteksi</a:t>
            </a:r>
            <a:r>
              <a:rPr lang="en-US" dirty="0" smtClean="0"/>
              <a:t> </a:t>
            </a:r>
            <a:r>
              <a:rPr lang="en-US" dirty="0" err="1" smtClean="0"/>
              <a:t>kebakaran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UNO.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850" name="Google Shape;850;p36"/>
          <p:cNvSpPr txBox="1">
            <a:spLocks noGrp="1"/>
          </p:cNvSpPr>
          <p:nvPr>
            <p:ph type="title" idx="4"/>
          </p:nvPr>
        </p:nvSpPr>
        <p:spPr>
          <a:xfrm>
            <a:off x="720000" y="233464"/>
            <a:ext cx="7704000" cy="603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dirty="0" err="1" smtClean="0"/>
              <a:t>Manfaat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r>
              <a:rPr lang="en-US" b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grpSp>
        <p:nvGrpSpPr>
          <p:cNvPr id="851" name="Google Shape;851;p36"/>
          <p:cNvGrpSpPr/>
          <p:nvPr/>
        </p:nvGrpSpPr>
        <p:grpSpPr>
          <a:xfrm>
            <a:off x="437745" y="827440"/>
            <a:ext cx="359923" cy="427430"/>
            <a:chOff x="1487200" y="4993750"/>
            <a:chExt cx="483125" cy="483125"/>
          </a:xfrm>
        </p:grpSpPr>
        <p:sp>
          <p:nvSpPr>
            <p:cNvPr id="852" name="Google Shape;852;p36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21" name="Google Shape;851;p36"/>
          <p:cNvGrpSpPr/>
          <p:nvPr/>
        </p:nvGrpSpPr>
        <p:grpSpPr>
          <a:xfrm>
            <a:off x="344592" y="2001243"/>
            <a:ext cx="375256" cy="284757"/>
            <a:chOff x="1487200" y="4993750"/>
            <a:chExt cx="483125" cy="483125"/>
          </a:xfrm>
        </p:grpSpPr>
        <p:sp>
          <p:nvSpPr>
            <p:cNvPr id="22" name="Google Shape;852;p36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23" name="Google Shape;853;p36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</p:spTree>
  </p:cSld>
  <p:clrMapOvr>
    <a:masterClrMapping/>
  </p:clrMapOvr>
  <p:transition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" grpId="0" build="p"/>
      <p:bldP spid="848" grpId="0" build="p"/>
      <p:bldP spid="8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dirty="0" err="1" smtClean="0"/>
              <a:t>Arduino</a:t>
            </a:r>
            <a:r>
              <a:rPr lang="en-US" b="1" dirty="0" smtClean="0"/>
              <a:t> Uno 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sp>
        <p:nvSpPr>
          <p:cNvPr id="25" name="TextBox 24"/>
          <p:cNvSpPr txBox="1"/>
          <p:nvPr/>
        </p:nvSpPr>
        <p:spPr>
          <a:xfrm>
            <a:off x="145916" y="1371598"/>
            <a:ext cx="899808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Uno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board </a:t>
            </a:r>
            <a:r>
              <a:rPr lang="en-US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mikrokotroler</a:t>
            </a:r>
            <a:r>
              <a:rPr lang="en-US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berbasis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ATmega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DataSheet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14 pin </a:t>
            </a:r>
            <a:r>
              <a:rPr lang="en-US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Output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digital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dimana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6 pin </a:t>
            </a:r>
            <a:r>
              <a:rPr lang="en-US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gunakan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Output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PMW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6 pin </a:t>
            </a:r>
            <a:r>
              <a:rPr lang="en-US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analog 18 MHz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Osilator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Kristal,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Konek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USB </a:t>
            </a:r>
            <a:r>
              <a:rPr lang="en-US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javk</a:t>
            </a:r>
            <a:r>
              <a:rPr lang="en-US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power,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ICSP, </a:t>
            </a:r>
            <a:r>
              <a:rPr lang="en-US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header,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tombol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reset.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berawal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thesis yang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dibuat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Hernando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Barragan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Institute </a:t>
            </a:r>
            <a:r>
              <a:rPr lang="en-US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Ivrea</a:t>
            </a:r>
            <a:r>
              <a:rPr lang="en-US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kemudian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2005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dikembangkan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Massimo </a:t>
            </a:r>
            <a:r>
              <a:rPr lang="en-US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Banzi</a:t>
            </a:r>
            <a:r>
              <a:rPr lang="en-US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David </a:t>
            </a:r>
            <a:r>
              <a:rPr lang="en-US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Cuartieller</a:t>
            </a:r>
            <a:r>
              <a:rPr lang="en-US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Arduin</a:t>
            </a:r>
            <a:r>
              <a:rPr lang="en-US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Ivarea</a:t>
            </a:r>
            <a:r>
              <a:rPr lang="en-US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Hingga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diganti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artinya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Italia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berarti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Teman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berani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awal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dibuat-Nya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membuaset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buah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murah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masa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sendiri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besifat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open source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modifikasih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ditunjukan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mahasiswa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desain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interaksi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Uno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termaksud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mikrokontroler</a:t>
            </a:r>
            <a:r>
              <a:rPr lang="en-US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mengunakan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chip </a:t>
            </a:r>
            <a:r>
              <a:rPr lang="en-US" b="1" cap="all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aVR</a:t>
            </a:r>
            <a:r>
              <a:rPr lang="en-US" b="1" cap="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Vegard’sRisc</a:t>
            </a:r>
            <a:r>
              <a:rPr lang="en-US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Processor)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mikrokontroler</a:t>
            </a:r>
            <a:r>
              <a:rPr lang="en-US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85216" y="126460"/>
            <a:ext cx="825878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1. UART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b="1" dirty="0" smtClean="0">
                <a:solidFill>
                  <a:schemeClr val="bg1"/>
                </a:solidFill>
              </a:rPr>
              <a:t>Universal Asynchronous Receiver-Transmitter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	UART </a:t>
            </a:r>
            <a:r>
              <a:rPr lang="en-US" dirty="0" err="1" smtClean="0">
                <a:solidFill>
                  <a:schemeClr val="bg1"/>
                </a:solidFill>
              </a:rPr>
              <a:t>adalah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fitur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Arduino</a:t>
            </a:r>
            <a:r>
              <a:rPr lang="en-US" dirty="0" smtClean="0">
                <a:solidFill>
                  <a:schemeClr val="bg1"/>
                </a:solidFill>
              </a:rPr>
              <a:t> Uno yang </a:t>
            </a:r>
            <a:r>
              <a:rPr lang="en-US" dirty="0" err="1" smtClean="0">
                <a:solidFill>
                  <a:schemeClr val="bg1"/>
                </a:solidFill>
              </a:rPr>
              <a:t>digunakan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komunikasi</a:t>
            </a:r>
            <a:r>
              <a:rPr lang="en-US" dirty="0" smtClean="0">
                <a:solidFill>
                  <a:schemeClr val="bg1"/>
                </a:solidFill>
              </a:rPr>
              <a:t> serial. </a:t>
            </a:r>
            <a:r>
              <a:rPr lang="en-US" dirty="0" err="1" smtClean="0">
                <a:solidFill>
                  <a:schemeClr val="bg1"/>
                </a:solidFill>
              </a:rPr>
              <a:t>Ini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memungkinkan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Arduino</a:t>
            </a:r>
            <a:r>
              <a:rPr lang="en-US" dirty="0" smtClean="0">
                <a:solidFill>
                  <a:schemeClr val="bg1"/>
                </a:solidFill>
              </a:rPr>
              <a:t> Uno </a:t>
            </a:r>
            <a:r>
              <a:rPr lang="en-US" dirty="0" err="1" smtClean="0">
                <a:solidFill>
                  <a:schemeClr val="bg1"/>
                </a:solidFill>
              </a:rPr>
              <a:t>berkomunikasi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perangkat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eksternal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seperti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komputer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atau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perangkat</a:t>
            </a:r>
            <a:r>
              <a:rPr lang="en-US" dirty="0" smtClean="0">
                <a:solidFill>
                  <a:schemeClr val="bg1"/>
                </a:solidFill>
              </a:rPr>
              <a:t> lain, </a:t>
            </a:r>
            <a:r>
              <a:rPr lang="en-US" dirty="0" err="1" smtClean="0">
                <a:solidFill>
                  <a:schemeClr val="bg1"/>
                </a:solidFill>
              </a:rPr>
              <a:t>menggunakan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protokol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komunikasi</a:t>
            </a:r>
            <a:r>
              <a:rPr lang="en-US" dirty="0" smtClean="0">
                <a:solidFill>
                  <a:schemeClr val="bg1"/>
                </a:solidFill>
              </a:rPr>
              <a:t> serial </a:t>
            </a:r>
            <a:r>
              <a:rPr lang="en-US" dirty="0" err="1" smtClean="0">
                <a:solidFill>
                  <a:schemeClr val="bg1"/>
                </a:solidFill>
              </a:rPr>
              <a:t>seperti</a:t>
            </a:r>
            <a:r>
              <a:rPr lang="en-US" dirty="0" smtClean="0">
                <a:solidFill>
                  <a:schemeClr val="bg1"/>
                </a:solidFill>
              </a:rPr>
              <a:t> RS-232, RS-422,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RS-485. UART </a:t>
            </a:r>
            <a:r>
              <a:rPr lang="en-US" dirty="0" err="1" smtClean="0">
                <a:solidFill>
                  <a:schemeClr val="bg1"/>
                </a:solidFill>
              </a:rPr>
              <a:t>adalah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komponen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penting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mentransmisikan</a:t>
            </a:r>
            <a:r>
              <a:rPr lang="en-US" dirty="0" smtClean="0">
                <a:solidFill>
                  <a:schemeClr val="bg1"/>
                </a:solidFill>
              </a:rPr>
              <a:t> data </a:t>
            </a:r>
            <a:r>
              <a:rPr lang="en-US" dirty="0" err="1" smtClean="0">
                <a:solidFill>
                  <a:schemeClr val="bg1"/>
                </a:solidFill>
              </a:rPr>
              <a:t>secara</a:t>
            </a:r>
            <a:r>
              <a:rPr lang="en-US" dirty="0" smtClean="0">
                <a:solidFill>
                  <a:schemeClr val="bg1"/>
                </a:solidFill>
              </a:rPr>
              <a:t> serial </a:t>
            </a:r>
            <a:r>
              <a:rPr lang="en-US" dirty="0" err="1" smtClean="0">
                <a:solidFill>
                  <a:schemeClr val="bg1"/>
                </a:solidFill>
              </a:rPr>
              <a:t>antara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Arduino</a:t>
            </a:r>
            <a:r>
              <a:rPr lang="en-US" dirty="0" smtClean="0">
                <a:solidFill>
                  <a:schemeClr val="bg1"/>
                </a:solidFill>
              </a:rPr>
              <a:t> Uno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perangkat</a:t>
            </a:r>
            <a:r>
              <a:rPr lang="en-US" dirty="0" smtClean="0">
                <a:solidFill>
                  <a:schemeClr val="bg1"/>
                </a:solidFill>
              </a:rPr>
              <a:t> lain.</a:t>
            </a:r>
          </a:p>
          <a:p>
            <a:pPr lvl="0"/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6034" y="2130358"/>
            <a:ext cx="8463064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2 . </a:t>
            </a:r>
            <a:r>
              <a:rPr lang="en-US" b="1" dirty="0" err="1" smtClean="0">
                <a:solidFill>
                  <a:schemeClr val="bg1"/>
                </a:solidFill>
              </a:rPr>
              <a:t>Memori</a:t>
            </a:r>
            <a:r>
              <a:rPr lang="en-US" b="1" dirty="0" smtClean="0">
                <a:solidFill>
                  <a:schemeClr val="bg1"/>
                </a:solidFill>
              </a:rPr>
              <a:t>:</a:t>
            </a:r>
            <a:endParaRPr lang="en-US" dirty="0" smtClean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a. RAM (Random Access Memory).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</a:rPr>
              <a:t>Arduino</a:t>
            </a:r>
            <a:r>
              <a:rPr lang="en-US" dirty="0" smtClean="0">
                <a:solidFill>
                  <a:schemeClr val="bg1"/>
                </a:solidFill>
              </a:rPr>
              <a:t> Uno </a:t>
            </a:r>
            <a:r>
              <a:rPr lang="en-US" dirty="0" err="1" smtClean="0">
                <a:solidFill>
                  <a:schemeClr val="bg1"/>
                </a:solidFill>
              </a:rPr>
              <a:t>memiliki</a:t>
            </a:r>
            <a:r>
              <a:rPr lang="en-US" dirty="0" smtClean="0">
                <a:solidFill>
                  <a:schemeClr val="bg1"/>
                </a:solidFill>
              </a:rPr>
              <a:t> RAM </a:t>
            </a:r>
            <a:r>
              <a:rPr lang="en-US" dirty="0" err="1" smtClean="0">
                <a:solidFill>
                  <a:schemeClr val="bg1"/>
                </a:solidFill>
              </a:rPr>
              <a:t>sebesar</a:t>
            </a:r>
            <a:r>
              <a:rPr lang="en-US" dirty="0" smtClean="0">
                <a:solidFill>
                  <a:schemeClr val="bg1"/>
                </a:solidFill>
              </a:rPr>
              <a:t> 2KB. RAM </a:t>
            </a:r>
            <a:r>
              <a:rPr lang="en-US" dirty="0" err="1" smtClean="0">
                <a:solidFill>
                  <a:schemeClr val="bg1"/>
                </a:solidFill>
              </a:rPr>
              <a:t>digunakan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menyimpan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variabel</a:t>
            </a:r>
            <a:r>
              <a:rPr lang="en-US" dirty="0" smtClean="0">
                <a:solidFill>
                  <a:schemeClr val="bg1"/>
                </a:solidFill>
              </a:rPr>
              <a:t> program, data </a:t>
            </a:r>
            <a:r>
              <a:rPr lang="en-US" dirty="0" err="1" smtClean="0">
                <a:solidFill>
                  <a:schemeClr val="bg1"/>
                </a:solidFill>
              </a:rPr>
              <a:t>sementara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informasi</a:t>
            </a:r>
            <a:r>
              <a:rPr lang="en-US" dirty="0" smtClean="0">
                <a:solidFill>
                  <a:schemeClr val="bg1"/>
                </a:solidFill>
              </a:rPr>
              <a:t> lain yang </a:t>
            </a:r>
            <a:r>
              <a:rPr lang="en-US" dirty="0" err="1" smtClean="0">
                <a:solidFill>
                  <a:schemeClr val="bg1"/>
                </a:solidFill>
              </a:rPr>
              <a:t>dibutuhkan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oleh</a:t>
            </a:r>
            <a:r>
              <a:rPr lang="en-US" dirty="0" smtClean="0">
                <a:solidFill>
                  <a:schemeClr val="bg1"/>
                </a:solidFill>
              </a:rPr>
              <a:t> program yang </a:t>
            </a:r>
            <a:r>
              <a:rPr lang="en-US" dirty="0" err="1" smtClean="0">
                <a:solidFill>
                  <a:schemeClr val="bg1"/>
                </a:solidFill>
              </a:rPr>
              <a:t>sedang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berjalan</a:t>
            </a:r>
            <a:r>
              <a:rPr lang="en-US" dirty="0" smtClean="0">
                <a:solidFill>
                  <a:schemeClr val="bg1"/>
                </a:solidFill>
              </a:rPr>
              <a:t>. Data </a:t>
            </a:r>
            <a:r>
              <a:rPr lang="en-US" dirty="0" err="1" smtClean="0">
                <a:solidFill>
                  <a:schemeClr val="bg1"/>
                </a:solidFill>
              </a:rPr>
              <a:t>dalam</a:t>
            </a:r>
            <a:r>
              <a:rPr lang="en-US" dirty="0" smtClean="0">
                <a:solidFill>
                  <a:schemeClr val="bg1"/>
                </a:solidFill>
              </a:rPr>
              <a:t> RAM </a:t>
            </a:r>
            <a:r>
              <a:rPr lang="en-US" dirty="0" err="1" smtClean="0">
                <a:solidFill>
                  <a:schemeClr val="bg1"/>
                </a:solidFill>
              </a:rPr>
              <a:t>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hilang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dimatikan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atau</a:t>
            </a:r>
            <a:r>
              <a:rPr lang="en-US" dirty="0" smtClean="0">
                <a:solidFill>
                  <a:schemeClr val="bg1"/>
                </a:solidFill>
              </a:rPr>
              <a:t> reset.</a:t>
            </a: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b. </a:t>
            </a:r>
            <a:r>
              <a:rPr lang="en-US" dirty="0" err="1" smtClean="0">
                <a:solidFill>
                  <a:schemeClr val="bg1"/>
                </a:solidFill>
              </a:rPr>
              <a:t>Memori</a:t>
            </a:r>
            <a:r>
              <a:rPr lang="en-US" dirty="0" smtClean="0">
                <a:solidFill>
                  <a:schemeClr val="bg1"/>
                </a:solidFill>
              </a:rPr>
              <a:t> Flash. 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</a:rPr>
              <a:t>Arduino</a:t>
            </a:r>
            <a:r>
              <a:rPr lang="en-US" dirty="0" smtClean="0">
                <a:solidFill>
                  <a:schemeClr val="bg1"/>
                </a:solidFill>
              </a:rPr>
              <a:t> Uno </a:t>
            </a:r>
            <a:r>
              <a:rPr lang="en-US" dirty="0" err="1" smtClean="0">
                <a:solidFill>
                  <a:schemeClr val="bg1"/>
                </a:solidFill>
              </a:rPr>
              <a:t>memiliki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memori</a:t>
            </a:r>
            <a:r>
              <a:rPr lang="en-US" dirty="0" smtClean="0">
                <a:solidFill>
                  <a:schemeClr val="bg1"/>
                </a:solidFill>
              </a:rPr>
              <a:t> flash </a:t>
            </a:r>
            <a:r>
              <a:rPr lang="en-US" dirty="0" err="1" smtClean="0">
                <a:solidFill>
                  <a:schemeClr val="bg1"/>
                </a:solidFill>
              </a:rPr>
              <a:t>sebesar</a:t>
            </a:r>
            <a:r>
              <a:rPr lang="en-US" dirty="0" smtClean="0">
                <a:solidFill>
                  <a:schemeClr val="bg1"/>
                </a:solidFill>
              </a:rPr>
              <a:t> 32KB. </a:t>
            </a:r>
            <a:r>
              <a:rPr lang="en-US" dirty="0" err="1" smtClean="0">
                <a:solidFill>
                  <a:schemeClr val="bg1"/>
                </a:solidFill>
              </a:rPr>
              <a:t>Memori</a:t>
            </a:r>
            <a:r>
              <a:rPr lang="en-US" dirty="0" smtClean="0">
                <a:solidFill>
                  <a:schemeClr val="bg1"/>
                </a:solidFill>
              </a:rPr>
              <a:t> flash </a:t>
            </a:r>
            <a:r>
              <a:rPr lang="en-US" dirty="0" err="1" smtClean="0">
                <a:solidFill>
                  <a:schemeClr val="bg1"/>
                </a:solidFill>
              </a:rPr>
              <a:t>digunakan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menyimpan</a:t>
            </a:r>
            <a:r>
              <a:rPr lang="en-US" dirty="0" smtClean="0">
                <a:solidFill>
                  <a:schemeClr val="bg1"/>
                </a:solidFill>
              </a:rPr>
              <a:t> program yang </a:t>
            </a:r>
            <a:r>
              <a:rPr lang="en-US" dirty="0" err="1" smtClean="0">
                <a:solidFill>
                  <a:schemeClr val="bg1"/>
                </a:solidFill>
              </a:rPr>
              <a:t>ditulis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bahasa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pemrograman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Arduino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Ini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mencakup</a:t>
            </a:r>
            <a:r>
              <a:rPr lang="en-US" dirty="0" smtClean="0">
                <a:solidFill>
                  <a:schemeClr val="bg1"/>
                </a:solidFill>
              </a:rPr>
              <a:t> program </a:t>
            </a:r>
            <a:r>
              <a:rPr lang="en-US" dirty="0" err="1" smtClean="0">
                <a:solidFill>
                  <a:schemeClr val="bg1"/>
                </a:solidFill>
              </a:rPr>
              <a:t>utama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bootloader</a:t>
            </a:r>
            <a:r>
              <a:rPr lang="en-US" dirty="0" smtClean="0">
                <a:solidFill>
                  <a:schemeClr val="bg1"/>
                </a:solidFill>
              </a:rPr>
              <a:t>, yang </a:t>
            </a:r>
            <a:r>
              <a:rPr lang="en-US" dirty="0" err="1" smtClean="0">
                <a:solidFill>
                  <a:schemeClr val="bg1"/>
                </a:solidFill>
              </a:rPr>
              <a:t>memungkinkan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Anda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mengunggah</a:t>
            </a:r>
            <a:r>
              <a:rPr lang="en-US" dirty="0" smtClean="0">
                <a:solidFill>
                  <a:schemeClr val="bg1"/>
                </a:solidFill>
              </a:rPr>
              <a:t> program </a:t>
            </a:r>
            <a:r>
              <a:rPr lang="en-US" dirty="0" err="1" smtClean="0">
                <a:solidFill>
                  <a:schemeClr val="bg1"/>
                </a:solidFill>
              </a:rPr>
              <a:t>baru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Arduino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melalui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koneksi</a:t>
            </a:r>
            <a:r>
              <a:rPr lang="en-US" dirty="0" smtClean="0">
                <a:solidFill>
                  <a:schemeClr val="bg1"/>
                </a:solidFill>
              </a:rPr>
              <a:t> USB.</a:t>
            </a:r>
          </a:p>
          <a:p>
            <a:endParaRPr lang="en-US" dirty="0"/>
          </a:p>
        </p:txBody>
      </p:sp>
    </p:spTree>
  </p:cSld>
  <p:clrMapOvr>
    <a:masterClrMapping/>
  </p:clrMapOvr>
  <p:transition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379" y="0"/>
            <a:ext cx="876462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c. EEPROM (Electrically Erasable Programmable Read-Only Memory)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Arduino</a:t>
            </a:r>
            <a:r>
              <a:rPr lang="en-US" dirty="0" smtClean="0">
                <a:solidFill>
                  <a:schemeClr val="bg1"/>
                </a:solidFill>
              </a:rPr>
              <a:t> Uno </a:t>
            </a:r>
            <a:r>
              <a:rPr lang="en-US" dirty="0" err="1" smtClean="0">
                <a:solidFill>
                  <a:schemeClr val="bg1"/>
                </a:solidFill>
              </a:rPr>
              <a:t>memiliki</a:t>
            </a:r>
            <a:r>
              <a:rPr lang="en-US" dirty="0" smtClean="0">
                <a:solidFill>
                  <a:schemeClr val="bg1"/>
                </a:solidFill>
              </a:rPr>
              <a:t> EEPROM </a:t>
            </a:r>
            <a:r>
              <a:rPr lang="en-US" dirty="0" err="1" smtClean="0">
                <a:solidFill>
                  <a:schemeClr val="bg1"/>
                </a:solidFill>
              </a:rPr>
              <a:t>sebesar</a:t>
            </a:r>
            <a:r>
              <a:rPr lang="en-US" dirty="0" smtClean="0">
                <a:solidFill>
                  <a:schemeClr val="bg1"/>
                </a:solidFill>
              </a:rPr>
              <a:t> 1KB. EEPROM </a:t>
            </a:r>
            <a:r>
              <a:rPr lang="en-US" dirty="0" err="1" smtClean="0">
                <a:solidFill>
                  <a:schemeClr val="bg1"/>
                </a:solidFill>
              </a:rPr>
              <a:t>digunakan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menyimpan</a:t>
            </a:r>
            <a:r>
              <a:rPr lang="en-US" dirty="0" smtClean="0">
                <a:solidFill>
                  <a:schemeClr val="bg1"/>
                </a:solidFill>
              </a:rPr>
              <a:t> data yang </a:t>
            </a:r>
            <a:r>
              <a:rPr lang="en-US" dirty="0" err="1" smtClean="0">
                <a:solidFill>
                  <a:schemeClr val="bg1"/>
                </a:solidFill>
              </a:rPr>
              <a:t>perlu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bertahan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bahkan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dimatikan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atau</a:t>
            </a:r>
            <a:r>
              <a:rPr lang="en-US" dirty="0" smtClean="0">
                <a:solidFill>
                  <a:schemeClr val="bg1"/>
                </a:solidFill>
              </a:rPr>
              <a:t> reset. </a:t>
            </a:r>
            <a:r>
              <a:rPr lang="en-US" dirty="0" err="1" smtClean="0">
                <a:solidFill>
                  <a:schemeClr val="bg1"/>
                </a:solidFill>
              </a:rPr>
              <a:t>Ini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tempat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baik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menyimpan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pengaturan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konfigurasi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atau</a:t>
            </a:r>
            <a:r>
              <a:rPr lang="en-US" dirty="0" smtClean="0">
                <a:solidFill>
                  <a:schemeClr val="bg1"/>
                </a:solidFill>
              </a:rPr>
              <a:t> data yang </a:t>
            </a:r>
            <a:r>
              <a:rPr lang="en-US" dirty="0" err="1" smtClean="0">
                <a:solidFill>
                  <a:schemeClr val="bg1"/>
                </a:solidFill>
              </a:rPr>
              <a:t>perlu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dipertahankan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jangka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panjang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d. </a:t>
            </a:r>
            <a:r>
              <a:rPr lang="en-US" dirty="0" err="1" smtClean="0">
                <a:solidFill>
                  <a:schemeClr val="bg1"/>
                </a:solidFill>
              </a:rPr>
              <a:t>Bahasa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Pemrograman</a:t>
            </a:r>
            <a:endParaRPr lang="en-US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</a:rPr>
              <a:t>Arduino</a:t>
            </a:r>
            <a:r>
              <a:rPr lang="en-US" dirty="0" smtClean="0">
                <a:solidFill>
                  <a:schemeClr val="bg1"/>
                </a:solidFill>
              </a:rPr>
              <a:t> Uno </a:t>
            </a:r>
            <a:r>
              <a:rPr lang="en-US" dirty="0" err="1" smtClean="0">
                <a:solidFill>
                  <a:schemeClr val="bg1"/>
                </a:solidFill>
              </a:rPr>
              <a:t>menggunakan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bahasa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pemrograman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mirip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C/C++. </a:t>
            </a:r>
            <a:r>
              <a:rPr lang="en-US" dirty="0" err="1" smtClean="0">
                <a:solidFill>
                  <a:schemeClr val="bg1"/>
                </a:solidFill>
              </a:rPr>
              <a:t>Namun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Arduino</a:t>
            </a:r>
            <a:r>
              <a:rPr lang="en-US" dirty="0" smtClean="0">
                <a:solidFill>
                  <a:schemeClr val="bg1"/>
                </a:solidFill>
              </a:rPr>
              <a:t> IDE </a:t>
            </a:r>
            <a:r>
              <a:rPr lang="en-US" dirty="0" err="1" smtClean="0">
                <a:solidFill>
                  <a:schemeClr val="bg1"/>
                </a:solidFill>
              </a:rPr>
              <a:t>menyediakan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berbagai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pustaka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fungsi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memudahkan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pemrograman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mikrokontroler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menjadikannya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lebih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mudah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dipahami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oleh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pemula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Bahasa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pemrograman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memungkinkan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Anda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mengendalikan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perangkat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keras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mikrokontroler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membaca</a:t>
            </a:r>
            <a:r>
              <a:rPr lang="en-US" dirty="0" smtClean="0">
                <a:solidFill>
                  <a:schemeClr val="bg1"/>
                </a:solidFill>
              </a:rPr>
              <a:t> input </a:t>
            </a:r>
            <a:r>
              <a:rPr lang="en-US" dirty="0" err="1" smtClean="0">
                <a:solidFill>
                  <a:schemeClr val="bg1"/>
                </a:solidFill>
              </a:rPr>
              <a:t>dari</a:t>
            </a:r>
            <a:r>
              <a:rPr lang="en-US" dirty="0" smtClean="0">
                <a:solidFill>
                  <a:schemeClr val="bg1"/>
                </a:solidFill>
              </a:rPr>
              <a:t> sensor, </a:t>
            </a:r>
            <a:r>
              <a:rPr lang="en-US" dirty="0" err="1" smtClean="0">
                <a:solidFill>
                  <a:schemeClr val="bg1"/>
                </a:solidFill>
              </a:rPr>
              <a:t>mengirim</a:t>
            </a:r>
            <a:r>
              <a:rPr lang="en-US" dirty="0" smtClean="0">
                <a:solidFill>
                  <a:schemeClr val="bg1"/>
                </a:solidFill>
              </a:rPr>
              <a:t> data </a:t>
            </a:r>
            <a:r>
              <a:rPr lang="en-US" dirty="0" err="1" smtClean="0">
                <a:solidFill>
                  <a:schemeClr val="bg1"/>
                </a:solidFill>
              </a:rPr>
              <a:t>ke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perangkat</a:t>
            </a:r>
            <a:r>
              <a:rPr lang="en-US" dirty="0" smtClean="0">
                <a:solidFill>
                  <a:schemeClr val="bg1"/>
                </a:solidFill>
              </a:rPr>
              <a:t> lain,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melakukan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banyak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tugas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lainnya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e. Integrated Development Environment (IDE)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Arduino</a:t>
            </a:r>
            <a:r>
              <a:rPr lang="en-US" dirty="0" smtClean="0">
                <a:solidFill>
                  <a:schemeClr val="bg1"/>
                </a:solidFill>
              </a:rPr>
              <a:t> IDE </a:t>
            </a:r>
            <a:r>
              <a:rPr lang="en-US" dirty="0" err="1" smtClean="0">
                <a:solidFill>
                  <a:schemeClr val="bg1"/>
                </a:solidFill>
              </a:rPr>
              <a:t>adalah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perangkat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lunak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digunakan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menulis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mengedit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mengkompilasi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mengunggah</a:t>
            </a:r>
            <a:r>
              <a:rPr lang="en-US" dirty="0" smtClean="0">
                <a:solidFill>
                  <a:schemeClr val="bg1"/>
                </a:solidFill>
              </a:rPr>
              <a:t> program </a:t>
            </a:r>
            <a:r>
              <a:rPr lang="en-US" dirty="0" err="1" smtClean="0">
                <a:solidFill>
                  <a:schemeClr val="bg1"/>
                </a:solidFill>
              </a:rPr>
              <a:t>ke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Arduino</a:t>
            </a:r>
            <a:r>
              <a:rPr lang="en-US" dirty="0" smtClean="0">
                <a:solidFill>
                  <a:schemeClr val="bg1"/>
                </a:solidFill>
              </a:rPr>
              <a:t> Uno. </a:t>
            </a:r>
            <a:r>
              <a:rPr lang="en-US" dirty="0" err="1" smtClean="0">
                <a:solidFill>
                  <a:schemeClr val="bg1"/>
                </a:solidFill>
              </a:rPr>
              <a:t>Ini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lingkungan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pengembangan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ramah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pengguna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menyediakan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alat</a:t>
            </a:r>
            <a:r>
              <a:rPr lang="en-US" dirty="0" smtClean="0">
                <a:solidFill>
                  <a:schemeClr val="bg1"/>
                </a:solidFill>
              </a:rPr>
              <a:t> bantu </a:t>
            </a:r>
            <a:r>
              <a:rPr lang="en-US" dirty="0" err="1" smtClean="0">
                <a:solidFill>
                  <a:schemeClr val="bg1"/>
                </a:solidFill>
              </a:rPr>
              <a:t>seperti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sintaksis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penyorotan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pemecahan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kesalahan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pustaka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mudah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digunakan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mempermudah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proses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pengembangan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1250</Words>
  <Application>Microsoft Office PowerPoint</Application>
  <PresentationFormat>On-screen Show (16:9)</PresentationFormat>
  <Paragraphs>117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Times New Roman</vt:lpstr>
      <vt:lpstr>Calibri</vt:lpstr>
      <vt:lpstr>Oswald</vt:lpstr>
      <vt:lpstr>Roboto</vt:lpstr>
      <vt:lpstr>Proxima Nova Semibold</vt:lpstr>
      <vt:lpstr>Proxima Nova</vt:lpstr>
      <vt:lpstr>Raleway</vt:lpstr>
      <vt:lpstr>Software Development Bussines Plan by Slidesgo</vt:lpstr>
      <vt:lpstr>Slidesgo Final Pages</vt:lpstr>
      <vt:lpstr>Slide 1</vt:lpstr>
      <vt:lpstr>Slide 2</vt:lpstr>
      <vt:lpstr>Slide 3</vt:lpstr>
      <vt:lpstr>Slide 4</vt:lpstr>
      <vt:lpstr>Tujuan Penelitian </vt:lpstr>
      <vt:lpstr>Manfaat penelitian  </vt:lpstr>
      <vt:lpstr>Arduino Uno  </vt:lpstr>
      <vt:lpstr>Slide 8</vt:lpstr>
      <vt:lpstr>Slide 9</vt:lpstr>
      <vt:lpstr>Slide 10</vt:lpstr>
      <vt:lpstr>Sensor Api  </vt:lpstr>
      <vt:lpstr>Sensor Gas </vt:lpstr>
      <vt:lpstr>Buzzer / Alaram </vt:lpstr>
      <vt:lpstr>Slide 14</vt:lpstr>
      <vt:lpstr>IDE Arduino  </vt:lpstr>
      <vt:lpstr>LED  </vt:lpstr>
      <vt:lpstr>Penelitian Relevan  </vt:lpstr>
      <vt:lpstr>METODOLOGI PENELITIAN</vt:lpstr>
      <vt:lpstr>Slide 19</vt:lpstr>
      <vt:lpstr>Prosedur Penelitian  </vt:lpstr>
      <vt:lpstr>Analisis Kebutuhan </vt:lpstr>
      <vt:lpstr>Slide 22</vt:lpstr>
      <vt:lpstr>Uji Produk  </vt:lpstr>
      <vt:lpstr>THANKS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Rancagan Bangun Alat Pendeteksi Kebakaran Pada Rumah Mengunakan Ardiano UNO</dc:title>
  <cp:lastModifiedBy>user</cp:lastModifiedBy>
  <cp:revision>74</cp:revision>
  <dcterms:modified xsi:type="dcterms:W3CDTF">2023-09-14T17:37:40Z</dcterms:modified>
</cp:coreProperties>
</file>