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79" r:id="rId5"/>
    <p:sldId id="292" r:id="rId6"/>
    <p:sldId id="261" r:id="rId7"/>
    <p:sldId id="309" r:id="rId8"/>
    <p:sldId id="266" r:id="rId9"/>
    <p:sldId id="280" r:id="rId10"/>
    <p:sldId id="314" r:id="rId11"/>
    <p:sldId id="281" r:id="rId12"/>
    <p:sldId id="310" r:id="rId13"/>
    <p:sldId id="312" r:id="rId14"/>
    <p:sldId id="264" r:id="rId15"/>
    <p:sldId id="283" r:id="rId16"/>
    <p:sldId id="293" r:id="rId17"/>
    <p:sldId id="297" r:id="rId18"/>
    <p:sldId id="271" r:id="rId19"/>
    <p:sldId id="285" r:id="rId20"/>
    <p:sldId id="284" r:id="rId21"/>
    <p:sldId id="282" r:id="rId22"/>
    <p:sldId id="286" r:id="rId23"/>
    <p:sldId id="298" r:id="rId24"/>
    <p:sldId id="291" r:id="rId25"/>
    <p:sldId id="299" r:id="rId26"/>
    <p:sldId id="300" r:id="rId27"/>
    <p:sldId id="301" r:id="rId28"/>
    <p:sldId id="302" r:id="rId29"/>
    <p:sldId id="303" r:id="rId30"/>
    <p:sldId id="304" r:id="rId31"/>
    <p:sldId id="288" r:id="rId32"/>
    <p:sldId id="305" r:id="rId33"/>
    <p:sldId id="306" r:id="rId34"/>
    <p:sldId id="307" r:id="rId35"/>
    <p:sldId id="272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90" d="100"/>
          <a:sy n="90" d="100"/>
        </p:scale>
        <p:origin x="822" y="7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275606"/>
            <a:ext cx="7140889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400" dirty="0">
                <a:ea typeface="맑은 고딕" pitchFamily="50" charset="-127"/>
              </a:rPr>
              <a:t>SISTEM PENGENALAN SUARA UNTUK PERINTAH PADA ROBOT SEPAK BOLA BERODA</a:t>
            </a:r>
            <a:endParaRPr lang="en-US" altLang="ko-KR" sz="3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76639" y="3621233"/>
            <a:ext cx="3816424" cy="50405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Azhar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Ismail</a:t>
            </a:r>
          </a:p>
          <a:p>
            <a:pPr algn="ctr">
              <a:spcBef>
                <a:spcPts val="0"/>
              </a:spcBef>
              <a:defRPr/>
            </a:pP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0711540007002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0A1963-6798-4F4E-8234-E3385EFF7398}"/>
              </a:ext>
            </a:extLst>
          </p:cNvPr>
          <p:cNvSpPr txBox="1">
            <a:spLocks/>
          </p:cNvSpPr>
          <p:nvPr/>
        </p:nvSpPr>
        <p:spPr>
          <a:xfrm>
            <a:off x="-18256" y="3851856"/>
            <a:ext cx="44644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Ir. Djoko </a:t>
            </a: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Purwanto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M.Eng.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Fajar</a:t>
            </a:r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Budiman, ST., M.Sc.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55AA1-3E95-447F-A969-88753AC3C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298" y="195486"/>
            <a:ext cx="9144000" cy="576064"/>
          </a:xfrm>
        </p:spPr>
        <p:txBody>
          <a:bodyPr/>
          <a:lstStyle/>
          <a:p>
            <a:r>
              <a:rPr lang="en-US" dirty="0" err="1"/>
              <a:t>Pembangun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Suara</a:t>
            </a:r>
            <a:endParaRPr lang="en-US" dirty="0"/>
          </a:p>
        </p:txBody>
      </p:sp>
      <p:pic>
        <p:nvPicPr>
          <p:cNvPr id="4" name="Picture 3" descr="Hasil gambar untuk keras library">
            <a:extLst>
              <a:ext uri="{FF2B5EF4-FFF2-40B4-BE49-F238E27FC236}">
                <a16:creationId xmlns:a16="http://schemas.microsoft.com/office/drawing/2014/main" id="{6FF4C215-30E5-479F-8281-6E6090BABB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7614"/>
            <a:ext cx="2381250" cy="143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asil gambar untuk google colab">
            <a:extLst>
              <a:ext uri="{FF2B5EF4-FFF2-40B4-BE49-F238E27FC236}">
                <a16:creationId xmlns:a16="http://schemas.microsoft.com/office/drawing/2014/main" id="{39DDAE37-3ED4-4C13-8AB3-BECC8AD8C3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81" y="1288559"/>
            <a:ext cx="2389505" cy="1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asil gambar untuk openframeworks">
            <a:extLst>
              <a:ext uri="{FF2B5EF4-FFF2-40B4-BE49-F238E27FC236}">
                <a16:creationId xmlns:a16="http://schemas.microsoft.com/office/drawing/2014/main" id="{AB4550CE-0B70-4E23-891C-8FD6B1DE110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15139"/>
            <a:ext cx="1584176" cy="14757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98329F7-389A-4922-A37F-4247B81BCA8E}"/>
              </a:ext>
            </a:extLst>
          </p:cNvPr>
          <p:cNvSpPr txBox="1">
            <a:spLocks/>
          </p:cNvSpPr>
          <p:nvPr/>
        </p:nvSpPr>
        <p:spPr>
          <a:xfrm>
            <a:off x="344277" y="3006611"/>
            <a:ext cx="27718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API KERAS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453537D-D1A3-4259-A4D1-8AD4D505B7C8}"/>
              </a:ext>
            </a:extLst>
          </p:cNvPr>
          <p:cNvSpPr txBox="1">
            <a:spLocks/>
          </p:cNvSpPr>
          <p:nvPr/>
        </p:nvSpPr>
        <p:spPr>
          <a:xfrm>
            <a:off x="3184799" y="3006611"/>
            <a:ext cx="3048868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Google </a:t>
            </a:r>
            <a:r>
              <a:rPr lang="en-US" sz="2000" dirty="0" err="1"/>
              <a:t>Colaboratory</a:t>
            </a:r>
            <a:endParaRPr lang="en-US" sz="20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4087F4-C74E-4DCB-90D0-B623887C0EEF}"/>
              </a:ext>
            </a:extLst>
          </p:cNvPr>
          <p:cNvSpPr txBox="1">
            <a:spLocks/>
          </p:cNvSpPr>
          <p:nvPr/>
        </p:nvSpPr>
        <p:spPr>
          <a:xfrm>
            <a:off x="6210436" y="3006611"/>
            <a:ext cx="27718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Open Frameworks</a:t>
            </a:r>
          </a:p>
        </p:txBody>
      </p:sp>
    </p:spTree>
    <p:extLst>
      <p:ext uri="{BB962C8B-B14F-4D97-AF65-F5344CB8AC3E}">
        <p14:creationId xmlns:p14="http://schemas.microsoft.com/office/powerpoint/2010/main" val="33435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Robot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4309" y="1347614"/>
            <a:ext cx="220781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Berikut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Beberapa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komponen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Pembangun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Robot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Sepak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Bola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Beroda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Kamera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Omnidirectional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Roda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Omnidirectional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Motor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Motor 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Robot Operating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STM32F4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Mini PC Intel NUC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49A964F-1B49-4E65-A120-2BB3941E24D7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8356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565D975-9900-4E3D-BC25-4EFA498632A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9" r="8429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63F2224-D609-4D79-91E3-268349B411CA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8318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440A44-6424-42DF-AAA5-3B6BD4AC635A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8356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60E1F28-1F3B-460C-ABD2-8E2FA4A47FEA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8272"/>
          <a:stretch>
            <a:fillRect/>
          </a:stretch>
        </p:blipFill>
        <p:spPr>
          <a:xfrm>
            <a:off x="7252198" y="2427734"/>
            <a:ext cx="1650090" cy="2232025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60F4A0D-1255-4C7B-A600-11DFC0D57C5A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b="511"/>
          <a:stretch>
            <a:fillRect/>
          </a:stretch>
        </p:blipFill>
        <p:spPr>
          <a:xfrm>
            <a:off x="5735638" y="2427734"/>
            <a:ext cx="1439862" cy="2232025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175BA5-7CF5-4FB8-BDFF-B6B4E5E2C1F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54" y="1411222"/>
            <a:ext cx="3166234" cy="872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0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83718"/>
            <a:ext cx="5018916" cy="576064"/>
          </a:xfrm>
        </p:spPr>
        <p:txBody>
          <a:bodyPr/>
          <a:lstStyle/>
          <a:p>
            <a:r>
              <a:rPr lang="en-US" altLang="ko-KR" sz="4400" dirty="0" err="1">
                <a:latin typeface="AngryBirds" pitchFamily="2" charset="0"/>
              </a:rPr>
              <a:t>Perancangan</a:t>
            </a:r>
            <a:r>
              <a:rPr lang="en-US" altLang="ko-KR" sz="4400" dirty="0">
                <a:latin typeface="AngryBirds" pitchFamily="2" charset="0"/>
              </a:rPr>
              <a:t> </a:t>
            </a:r>
            <a:r>
              <a:rPr lang="en-US" altLang="ko-KR" sz="4400" dirty="0" err="1">
                <a:latin typeface="AngryBirds" pitchFamily="2" charset="0"/>
              </a:rPr>
              <a:t>Sistem</a:t>
            </a:r>
            <a:endParaRPr lang="ko-KR" altLang="en-US" sz="4400" dirty="0"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51B8C4-6A04-4349-A2DB-9E73B237B8C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654133" y="1869542"/>
            <a:ext cx="4417735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Rancangan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Sistem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Pengenalan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Suara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grpSp>
        <p:nvGrpSpPr>
          <p:cNvPr id="12" name="Canvas 19">
            <a:extLst>
              <a:ext uri="{FF2B5EF4-FFF2-40B4-BE49-F238E27FC236}">
                <a16:creationId xmlns:a16="http://schemas.microsoft.com/office/drawing/2014/main" id="{D2C858EA-01CE-489F-8780-A52FAA5F616F}"/>
              </a:ext>
            </a:extLst>
          </p:cNvPr>
          <p:cNvGrpSpPr/>
          <p:nvPr/>
        </p:nvGrpSpPr>
        <p:grpSpPr>
          <a:xfrm>
            <a:off x="143210" y="915566"/>
            <a:ext cx="4285580" cy="3168352"/>
            <a:chOff x="0" y="0"/>
            <a:chExt cx="3500120" cy="220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F2EB7B-6CE4-4D26-AF07-63363D90D70B}"/>
                </a:ext>
              </a:extLst>
            </p:cNvPr>
            <p:cNvSpPr/>
            <p:nvPr/>
          </p:nvSpPr>
          <p:spPr>
            <a:xfrm>
              <a:off x="0" y="0"/>
              <a:ext cx="3500120" cy="2205990"/>
            </a:xfrm>
            <a:prstGeom prst="rect">
              <a:avLst/>
            </a:prstGeom>
          </p:spPr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E5EEAE-5AB8-43DD-A21B-32F93BE03A14}"/>
                </a:ext>
              </a:extLst>
            </p:cNvPr>
            <p:cNvSpPr/>
            <p:nvPr/>
          </p:nvSpPr>
          <p:spPr>
            <a:xfrm>
              <a:off x="121128" y="285951"/>
              <a:ext cx="784151" cy="409374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Suara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E1E61F-8C8B-4D65-841D-D5E70C26C508}"/>
                </a:ext>
              </a:extLst>
            </p:cNvPr>
            <p:cNvSpPr/>
            <p:nvPr/>
          </p:nvSpPr>
          <p:spPr>
            <a:xfrm>
              <a:off x="183423" y="1595669"/>
              <a:ext cx="635727" cy="396463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 </a:t>
              </a:r>
            </a:p>
            <a:p>
              <a:pPr algn="ctr">
                <a:lnSpc>
                  <a:spcPct val="107000"/>
                </a:lnSpc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Perintah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FD01C9-13AC-401B-8468-5366F8B8CFF0}"/>
                </a:ext>
              </a:extLst>
            </p:cNvPr>
            <p:cNvSpPr/>
            <p:nvPr/>
          </p:nvSpPr>
          <p:spPr>
            <a:xfrm>
              <a:off x="1066800" y="10502"/>
              <a:ext cx="2305050" cy="2170719"/>
            </a:xfrm>
            <a:prstGeom prst="rect">
              <a:avLst/>
            </a:prstGeom>
            <a:ln w="22225">
              <a:solidFill>
                <a:schemeClr val="dk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788B35-39D2-49BA-BD1D-8A48E1B11E27}"/>
                </a:ext>
              </a:extLst>
            </p:cNvPr>
            <p:cNvSpPr/>
            <p:nvPr/>
          </p:nvSpPr>
          <p:spPr>
            <a:xfrm>
              <a:off x="1295401" y="802629"/>
              <a:ext cx="1028700" cy="237381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Rekam suara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F0E2D-6D8C-4A9E-8329-7C9414321B34}"/>
                </a:ext>
              </a:extLst>
            </p:cNvPr>
            <p:cNvSpPr/>
            <p:nvPr/>
          </p:nvSpPr>
          <p:spPr>
            <a:xfrm>
              <a:off x="1203621" y="1228831"/>
              <a:ext cx="1215729" cy="237381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Ekstraksi fitur suara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E67C0C-F217-462C-9BEC-F83A2FB2594D}"/>
                </a:ext>
              </a:extLst>
            </p:cNvPr>
            <p:cNvSpPr/>
            <p:nvPr/>
          </p:nvSpPr>
          <p:spPr>
            <a:xfrm>
              <a:off x="1455088" y="1671885"/>
              <a:ext cx="719432" cy="237381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CNN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A3CF11-2AA1-46D9-BEE2-71970206CCB5}"/>
                </a:ext>
              </a:extLst>
            </p:cNvPr>
            <p:cNvSpPr/>
            <p:nvPr/>
          </p:nvSpPr>
          <p:spPr>
            <a:xfrm>
              <a:off x="1465295" y="373049"/>
              <a:ext cx="699700" cy="237381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Mikrofon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CD71EB-28EF-4C3A-B54C-21B27727F128}"/>
                </a:ext>
              </a:extLst>
            </p:cNvPr>
            <p:cNvCxnSpPr>
              <a:stCxn id="20" idx="2"/>
              <a:endCxn id="17" idx="0"/>
            </p:cNvCxnSpPr>
            <p:nvPr/>
          </p:nvCxnSpPr>
          <p:spPr>
            <a:xfrm flipH="1">
              <a:off x="1809751" y="610430"/>
              <a:ext cx="5394" cy="192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623F10-FA88-4296-BE21-4DFAE7EFB08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1809751" y="1040010"/>
              <a:ext cx="1735" cy="18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3D427C-F8BA-4ECB-8ED4-301554ED1F0F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1811486" y="1466212"/>
              <a:ext cx="3318" cy="205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895C35-FE8E-4B4A-90D1-E7F54C56676B}"/>
                </a:ext>
              </a:extLst>
            </p:cNvPr>
            <p:cNvSpPr/>
            <p:nvPr/>
          </p:nvSpPr>
          <p:spPr>
            <a:xfrm>
              <a:off x="1203622" y="36392"/>
              <a:ext cx="2029130" cy="3145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US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Pengenalan</a:t>
              </a:r>
              <a:r>
                <a:rPr lang="en-US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Suara</a:t>
              </a:r>
              <a:endPara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280B513-39FE-4B5F-BF6E-B740D43AABD5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>
              <a:off x="905279" y="490638"/>
              <a:ext cx="560016" cy="11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60B3540-97CB-422B-A8A0-4D1734A29DCE}"/>
                </a:ext>
              </a:extLst>
            </p:cNvPr>
            <p:cNvCxnSpPr>
              <a:stCxn id="19" idx="1"/>
              <a:endCxn id="15" idx="3"/>
            </p:cNvCxnSpPr>
            <p:nvPr/>
          </p:nvCxnSpPr>
          <p:spPr>
            <a:xfrm flipH="1">
              <a:off x="819150" y="1790576"/>
              <a:ext cx="635938" cy="3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B0B4D8-3122-40A1-9F50-3CDC9A1D7E43}"/>
                </a:ext>
              </a:extLst>
            </p:cNvPr>
            <p:cNvSpPr/>
            <p:nvPr/>
          </p:nvSpPr>
          <p:spPr>
            <a:xfrm>
              <a:off x="2428875" y="375109"/>
              <a:ext cx="876300" cy="475464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hasil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6000"/>
                </a:lnSpc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learning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9B7B2CF-E839-446D-8DB9-7A39B9752B0B}"/>
                </a:ext>
              </a:extLst>
            </p:cNvPr>
            <p:cNvCxnSpPr>
              <a:stCxn id="27" idx="2"/>
              <a:endCxn id="19" idx="3"/>
            </p:cNvCxnSpPr>
            <p:nvPr/>
          </p:nvCxnSpPr>
          <p:spPr>
            <a:xfrm rot="5400000">
              <a:off x="2050772" y="974322"/>
              <a:ext cx="940003" cy="69250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55526"/>
            <a:ext cx="2802585" cy="1368152"/>
          </a:xfrm>
        </p:spPr>
        <p:txBody>
          <a:bodyPr/>
          <a:lstStyle/>
          <a:p>
            <a:r>
              <a:rPr lang="en-US" altLang="ko-KR" sz="3200" b="1" dirty="0" err="1"/>
              <a:t>Sistem</a:t>
            </a:r>
            <a:r>
              <a:rPr lang="en-US" altLang="ko-KR" sz="3200" b="1" dirty="0"/>
              <a:t> Voice Activity Detector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365187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disimpan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rekaman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waveform audio format (.WAV).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mikrofon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komputer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yang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disediakan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pyaudio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pSp>
        <p:nvGrpSpPr>
          <p:cNvPr id="9" name="Canvas 57">
            <a:extLst>
              <a:ext uri="{FF2B5EF4-FFF2-40B4-BE49-F238E27FC236}">
                <a16:creationId xmlns:a16="http://schemas.microsoft.com/office/drawing/2014/main" id="{B539B5E6-2688-4FDC-801A-A9897FB7EF1D}"/>
              </a:ext>
            </a:extLst>
          </p:cNvPr>
          <p:cNvGrpSpPr/>
          <p:nvPr/>
        </p:nvGrpSpPr>
        <p:grpSpPr>
          <a:xfrm>
            <a:off x="3266627" y="483518"/>
            <a:ext cx="5292204" cy="3079781"/>
            <a:chOff x="-6171" y="0"/>
            <a:chExt cx="3538718" cy="27679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6EE555-A783-40BA-92E6-E10427B08459}"/>
                </a:ext>
              </a:extLst>
            </p:cNvPr>
            <p:cNvSpPr/>
            <p:nvPr/>
          </p:nvSpPr>
          <p:spPr>
            <a:xfrm>
              <a:off x="0" y="0"/>
              <a:ext cx="3466465" cy="2767965"/>
            </a:xfrm>
            <a:prstGeom prst="rect">
              <a:avLst/>
            </a:prstGeom>
          </p:spPr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CE49A5F-5FA9-4A78-986C-0C1E21853559}"/>
                </a:ext>
              </a:extLst>
            </p:cNvPr>
            <p:cNvSpPr/>
            <p:nvPr/>
          </p:nvSpPr>
          <p:spPr>
            <a:xfrm>
              <a:off x="932771" y="69013"/>
              <a:ext cx="1466141" cy="2615530"/>
            </a:xfrm>
            <a:prstGeom prst="roundRect">
              <a:avLst/>
            </a:prstGeom>
            <a:ln w="2540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40A3B71-F776-45CD-A431-3DA36EC96F35}"/>
                </a:ext>
              </a:extLst>
            </p:cNvPr>
            <p:cNvSpPr/>
            <p:nvPr/>
          </p:nvSpPr>
          <p:spPr>
            <a:xfrm>
              <a:off x="1078062" y="524170"/>
              <a:ext cx="1172845" cy="53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Mendengarkan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6000"/>
                </a:lnSpc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Listening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20113BD-BE2A-4018-B3B3-B547DE2C1F13}"/>
                </a:ext>
              </a:extLst>
            </p:cNvPr>
            <p:cNvSpPr/>
            <p:nvPr/>
          </p:nvSpPr>
          <p:spPr>
            <a:xfrm>
              <a:off x="1130132" y="1256325"/>
              <a:ext cx="1069340" cy="53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Merekam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6000"/>
                </a:lnSpc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Recording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2CB0F43-ADE9-4325-A142-9F6FA116EE36}"/>
                </a:ext>
              </a:extLst>
            </p:cNvPr>
            <p:cNvSpPr/>
            <p:nvPr/>
          </p:nvSpPr>
          <p:spPr>
            <a:xfrm>
              <a:off x="1156167" y="2028485"/>
              <a:ext cx="1017905" cy="53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Pemotongan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6000"/>
                </a:lnSpc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4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Cutting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42F5CA-D4F8-429B-B345-D94DDE4F5F05}"/>
                </a:ext>
              </a:extLst>
            </p:cNvPr>
            <p:cNvSpPr/>
            <p:nvPr/>
          </p:nvSpPr>
          <p:spPr>
            <a:xfrm>
              <a:off x="-6171" y="2144666"/>
              <a:ext cx="872860" cy="539565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Sumber Suara</a:t>
              </a:r>
              <a:endPara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F574F4F-CF88-41A8-9909-3A66788C5DC1}"/>
                </a:ext>
              </a:extLst>
            </p:cNvPr>
            <p:cNvSpPr/>
            <p:nvPr/>
          </p:nvSpPr>
          <p:spPr>
            <a:xfrm>
              <a:off x="2587904" y="159701"/>
              <a:ext cx="878561" cy="539750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Rekaman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196D8C-427B-4167-9F67-FBAAD0DD3340}"/>
                </a:ext>
              </a:extLst>
            </p:cNvPr>
            <p:cNvCxnSpPr/>
            <p:nvPr/>
          </p:nvCxnSpPr>
          <p:spPr>
            <a:xfrm flipH="1">
              <a:off x="1664802" y="1063920"/>
              <a:ext cx="0" cy="19240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DB646F-7D3D-46AE-8680-72B2D0800BCF}"/>
                </a:ext>
              </a:extLst>
            </p:cNvPr>
            <p:cNvCxnSpPr/>
            <p:nvPr/>
          </p:nvCxnSpPr>
          <p:spPr>
            <a:xfrm>
              <a:off x="1664802" y="1796710"/>
              <a:ext cx="0" cy="2311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423E25-EFDE-4FCA-9014-9CA54097308D}"/>
                </a:ext>
              </a:extLst>
            </p:cNvPr>
            <p:cNvSpPr/>
            <p:nvPr/>
          </p:nvSpPr>
          <p:spPr>
            <a:xfrm>
              <a:off x="1338231" y="159703"/>
              <a:ext cx="681487" cy="254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VAD</a:t>
              </a:r>
              <a:endPara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941B720-936D-4CA0-9443-4586369E8FA5}"/>
                </a:ext>
              </a:extLst>
            </p:cNvPr>
            <p:cNvSpPr/>
            <p:nvPr/>
          </p:nvSpPr>
          <p:spPr>
            <a:xfrm>
              <a:off x="29252" y="631657"/>
              <a:ext cx="808794" cy="324777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4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Mikrofon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5B95F3-451E-423D-B5DB-C517F4E1BB77}"/>
                </a:ext>
              </a:extLst>
            </p:cNvPr>
            <p:cNvCxnSpPr>
              <a:cxnSpLocks/>
              <a:stCxn id="15" idx="0"/>
              <a:endCxn id="20" idx="2"/>
            </p:cNvCxnSpPr>
            <p:nvPr/>
          </p:nvCxnSpPr>
          <p:spPr>
            <a:xfrm flipV="1">
              <a:off x="430259" y="956434"/>
              <a:ext cx="3390" cy="11882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FD6A59-77F9-48B8-BBF6-9AED1D250E9F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838046" y="794045"/>
              <a:ext cx="24001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5B7CB4C-5881-45EF-B4CB-E263032F6916}"/>
                </a:ext>
              </a:extLst>
            </p:cNvPr>
            <p:cNvSpPr/>
            <p:nvPr/>
          </p:nvSpPr>
          <p:spPr>
            <a:xfrm>
              <a:off x="2527522" y="2029525"/>
              <a:ext cx="1005025" cy="539115"/>
            </a:xfrm>
            <a:prstGeom prst="round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Menyimpan Data </a:t>
              </a:r>
              <a:endPara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5EF8C4-2922-47FA-B768-3A1D1DDB018B}"/>
                </a:ext>
              </a:extLst>
            </p:cNvPr>
            <p:cNvCxnSpPr>
              <a:cxnSpLocks/>
              <a:stCxn id="14" idx="3"/>
              <a:endCxn id="23" idx="1"/>
            </p:cNvCxnSpPr>
            <p:nvPr/>
          </p:nvCxnSpPr>
          <p:spPr>
            <a:xfrm>
              <a:off x="2174072" y="2298360"/>
              <a:ext cx="353450" cy="7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7E40697-8629-42B6-9574-1F7762EB7A35}"/>
                </a:ext>
              </a:extLst>
            </p:cNvPr>
            <p:cNvCxnSpPr>
              <a:cxnSpLocks/>
              <a:stCxn id="23" idx="0"/>
              <a:endCxn id="16" idx="2"/>
            </p:cNvCxnSpPr>
            <p:nvPr/>
          </p:nvCxnSpPr>
          <p:spPr>
            <a:xfrm flipH="1" flipV="1">
              <a:off x="3027185" y="699452"/>
              <a:ext cx="2850" cy="13300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CFCD8-A75D-4FDA-BC36-E146257D54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0994" y="401304"/>
            <a:ext cx="3657600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F0EF2E-6D0A-48CC-AF5A-872577F9CC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3141" y="2521502"/>
            <a:ext cx="3657600" cy="164592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B652D4E-C307-4173-B77F-024D3D922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843558"/>
            <a:ext cx="2088231" cy="1368152"/>
          </a:xfrm>
        </p:spPr>
        <p:txBody>
          <a:bodyPr/>
          <a:lstStyle/>
          <a:p>
            <a:r>
              <a:rPr lang="en-US" altLang="ko-KR" sz="4800" b="1" dirty="0"/>
              <a:t>VAD</a:t>
            </a:r>
            <a:endParaRPr lang="ko-KR" altLang="en-US" sz="4800" b="1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6A058DC-5FCF-4104-BB6A-F58BE302946F}"/>
              </a:ext>
            </a:extLst>
          </p:cNvPr>
          <p:cNvSpPr txBox="1">
            <a:spLocks/>
          </p:cNvSpPr>
          <p:nvPr/>
        </p:nvSpPr>
        <p:spPr>
          <a:xfrm>
            <a:off x="5868144" y="4095853"/>
            <a:ext cx="4752528" cy="66766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/>
              <a:t>Dengan</a:t>
            </a:r>
            <a:r>
              <a:rPr lang="en-US" altLang="ko-KR" sz="2400" b="1" dirty="0"/>
              <a:t> Cutting</a:t>
            </a:r>
            <a:endParaRPr lang="ko-KR" altLang="en-US" sz="2400" b="1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5719627-CE2B-4473-A9CC-B75A900CD2BF}"/>
              </a:ext>
            </a:extLst>
          </p:cNvPr>
          <p:cNvSpPr txBox="1">
            <a:spLocks/>
          </p:cNvSpPr>
          <p:nvPr/>
        </p:nvSpPr>
        <p:spPr>
          <a:xfrm>
            <a:off x="3779915" y="1975655"/>
            <a:ext cx="4752528" cy="54584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/>
              <a:t>Tanpa</a:t>
            </a:r>
            <a:r>
              <a:rPr lang="en-US" altLang="ko-KR" sz="2400" b="1" dirty="0"/>
              <a:t> Cutting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773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02042" y="948437"/>
            <a:ext cx="3057494" cy="576064"/>
          </a:xfrm>
        </p:spPr>
        <p:txBody>
          <a:bodyPr/>
          <a:lstStyle/>
          <a:p>
            <a:pPr algn="l"/>
            <a:r>
              <a:rPr lang="en-US" altLang="ko-KR" dirty="0" err="1"/>
              <a:t>Ekstraksi</a:t>
            </a:r>
            <a:r>
              <a:rPr lang="en-US" altLang="ko-KR" dirty="0"/>
              <a:t> </a:t>
            </a:r>
            <a:r>
              <a:rPr lang="en-US" altLang="ko-KR" dirty="0" err="1"/>
              <a:t>Fitur</a:t>
            </a:r>
            <a:r>
              <a:rPr lang="en-US" altLang="ko-KR" dirty="0"/>
              <a:t> </a:t>
            </a:r>
          </a:p>
          <a:p>
            <a:pPr algn="l"/>
            <a:r>
              <a:rPr lang="en-US" altLang="ko-KR" dirty="0"/>
              <a:t>MFCC</a:t>
            </a:r>
            <a:endParaRPr lang="ko-KR" alt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1920" y="1313080"/>
            <a:ext cx="3334920" cy="3457037"/>
            <a:chOff x="3201510" y="1322120"/>
            <a:chExt cx="3334920" cy="34570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1510" y="1322120"/>
              <a:ext cx="102017" cy="32748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1364003" y="1832506"/>
            <a:ext cx="2878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sampling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frame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1.5ms.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371998" y="2715766"/>
            <a:ext cx="2878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ekstraksi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MFCC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dibatasi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1.2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spektrum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359669" y="3621128"/>
            <a:ext cx="300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&lt; 1.2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MFCC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ditambah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sampai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&gt; 1.2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dipotong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1.2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awal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A3CBE4E-5AD7-4EF4-B5A7-97DD74BEE083}"/>
              </a:ext>
            </a:extLst>
          </p:cNvPr>
          <p:cNvSpPr/>
          <p:nvPr/>
        </p:nvSpPr>
        <p:spPr>
          <a:xfrm>
            <a:off x="685906" y="661584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264E8F-C376-434A-A07F-44D81B244731}"/>
              </a:ext>
            </a:extLst>
          </p:cNvPr>
          <p:cNvSpPr/>
          <p:nvPr/>
        </p:nvSpPr>
        <p:spPr>
          <a:xfrm>
            <a:off x="785818" y="770611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F97A28-BA5B-4E5D-BE38-4B8FA04A3B82}"/>
              </a:ext>
            </a:extLst>
          </p:cNvPr>
          <p:cNvSpPr txBox="1"/>
          <p:nvPr/>
        </p:nvSpPr>
        <p:spPr>
          <a:xfrm>
            <a:off x="821894" y="8904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4508A7-0C93-4DC4-971A-92DAF65679A8}"/>
              </a:ext>
            </a:extLst>
          </p:cNvPr>
          <p:cNvSpPr txBox="1"/>
          <p:nvPr/>
        </p:nvSpPr>
        <p:spPr>
          <a:xfrm>
            <a:off x="1371998" y="771550"/>
            <a:ext cx="2878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Koefisien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diambil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ekstraksi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berjumlah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7864" y="17152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Model CNN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8323" y="4074625"/>
            <a:ext cx="600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CNN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dabangun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Keras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62961A-C781-47BF-B383-04906C134B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659" y="699543"/>
            <a:ext cx="4530349" cy="26642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80BEA6-3C7A-4ACA-926F-144B7B46180C}"/>
              </a:ext>
            </a:extLst>
          </p:cNvPr>
          <p:cNvSpPr txBox="1"/>
          <p:nvPr/>
        </p:nvSpPr>
        <p:spPr>
          <a:xfrm>
            <a:off x="149369" y="3435846"/>
            <a:ext cx="4530350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Ilustrasi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Rancangan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Model CNN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7153C17-E537-4CAB-A908-26E542B01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14439"/>
              </p:ext>
            </p:extLst>
          </p:nvPr>
        </p:nvGraphicFramePr>
        <p:xfrm>
          <a:off x="4788024" y="699542"/>
          <a:ext cx="4250829" cy="2891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829">
                  <a:extLst>
                    <a:ext uri="{9D8B030D-6E8A-4147-A177-3AD203B41FA5}">
                      <a16:colId xmlns:a16="http://schemas.microsoft.com/office/drawing/2014/main" val="1417018190"/>
                    </a:ext>
                  </a:extLst>
                </a:gridCol>
              </a:tblGrid>
              <a:tr h="289185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model = Sequential()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(Conv2D(32, </a:t>
                      </a:r>
                      <a:r>
                        <a:rPr lang="en-US" sz="1200" kern="1200" dirty="0" err="1">
                          <a:effectLst/>
                        </a:rPr>
                        <a:t>kernel_size</a:t>
                      </a:r>
                      <a:r>
                        <a:rPr lang="en-US" sz="1200" kern="1200" dirty="0">
                          <a:effectLst/>
                        </a:rPr>
                        <a:t>=(4, 4), activation='</a:t>
                      </a:r>
                      <a:r>
                        <a:rPr lang="en-US" sz="1200" kern="1200" dirty="0" err="1">
                          <a:effectLst/>
                        </a:rPr>
                        <a:t>relu</a:t>
                      </a:r>
                      <a:r>
                        <a:rPr lang="en-US" sz="1200" kern="1200" dirty="0">
                          <a:effectLst/>
                        </a:rPr>
                        <a:t>'</a:t>
                      </a:r>
                    </a:p>
                    <a:p>
                      <a:r>
                        <a:rPr lang="en-US" sz="1200" kern="1200" dirty="0">
                          <a:effectLst/>
                        </a:rPr>
                        <a:t>                   </a:t>
                      </a:r>
                      <a:r>
                        <a:rPr lang="en-US" sz="1200" kern="1200" dirty="0" err="1">
                          <a:effectLst/>
                        </a:rPr>
                        <a:t>input_shape</a:t>
                      </a:r>
                      <a:r>
                        <a:rPr lang="en-US" sz="1200" kern="1200" dirty="0">
                          <a:effectLst/>
                        </a:rPr>
                        <a:t>=(20, 820, 1)))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(MaxPooling2D(</a:t>
                      </a:r>
                      <a:r>
                        <a:rPr lang="en-US" sz="1200" kern="1200" dirty="0" err="1">
                          <a:effectLst/>
                        </a:rPr>
                        <a:t>pool_size</a:t>
                      </a:r>
                      <a:r>
                        <a:rPr lang="en-US" sz="1200" kern="1200" dirty="0">
                          <a:effectLst/>
                        </a:rPr>
                        <a:t>=(2, 2)))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(Dropout(0.25))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(Conv2D(32, </a:t>
                      </a:r>
                      <a:r>
                        <a:rPr lang="en-US" sz="1200" kern="1200" dirty="0" err="1">
                          <a:effectLst/>
                        </a:rPr>
                        <a:t>kernel_size</a:t>
                      </a:r>
                      <a:r>
                        <a:rPr lang="en-US" sz="1200" kern="1200" dirty="0">
                          <a:effectLst/>
                        </a:rPr>
                        <a:t>=(2, 2), activation='</a:t>
                      </a:r>
                      <a:r>
                        <a:rPr lang="en-US" sz="1200" kern="1200" dirty="0" err="1">
                          <a:effectLst/>
                        </a:rPr>
                        <a:t>relu</a:t>
                      </a:r>
                      <a:r>
                        <a:rPr lang="en-US" sz="1200" kern="1200" dirty="0">
                          <a:effectLst/>
                        </a:rPr>
                        <a:t>'))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(MaxPooling2D(</a:t>
                      </a:r>
                      <a:r>
                        <a:rPr lang="en-US" sz="1200" kern="1200" dirty="0" err="1">
                          <a:effectLst/>
                        </a:rPr>
                        <a:t>pool_size</a:t>
                      </a:r>
                      <a:r>
                        <a:rPr lang="en-US" sz="1200" kern="1200" dirty="0">
                          <a:effectLst/>
                        </a:rPr>
                        <a:t>=(1, 2)))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(Dropout(0.25))</a:t>
                      </a:r>
                    </a:p>
                    <a:p>
                      <a:endParaRPr lang="en-US" sz="1200" kern="1200" dirty="0">
                        <a:effectLst/>
                      </a:endParaRP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(Flatten())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(Dense(256, activation='</a:t>
                      </a:r>
                      <a:r>
                        <a:rPr lang="en-US" sz="1200" kern="1200" dirty="0" err="1">
                          <a:effectLst/>
                        </a:rPr>
                        <a:t>relu</a:t>
                      </a:r>
                      <a:r>
                        <a:rPr lang="en-US" sz="1200" kern="1200" dirty="0">
                          <a:effectLst/>
                        </a:rPr>
                        <a:t>'))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(Dropout(0.25))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(Dense(128, activation='</a:t>
                      </a:r>
                      <a:r>
                        <a:rPr lang="en-US" sz="1200" kern="1200" dirty="0" err="1">
                          <a:effectLst/>
                        </a:rPr>
                        <a:t>relu</a:t>
                      </a:r>
                      <a:r>
                        <a:rPr lang="en-US" sz="1200" kern="1200" dirty="0">
                          <a:effectLst/>
                        </a:rPr>
                        <a:t>'))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(Dropout(0.25))</a:t>
                      </a:r>
                    </a:p>
                    <a:p>
                      <a:r>
                        <a:rPr lang="en-US" sz="1200" kern="1200" dirty="0" err="1">
                          <a:effectLst/>
                        </a:rPr>
                        <a:t>model.add</a:t>
                      </a:r>
                      <a:r>
                        <a:rPr lang="en-US" sz="1200" kern="1200" dirty="0">
                          <a:effectLst/>
                        </a:rPr>
                        <a:t>(Dense(12, activation='sigmoid'))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3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01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/>
          <p:cNvSpPr txBox="1">
            <a:spLocks/>
          </p:cNvSpPr>
          <p:nvPr/>
        </p:nvSpPr>
        <p:spPr>
          <a:xfrm>
            <a:off x="179512" y="147331"/>
            <a:ext cx="4680520" cy="5832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Elektronik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Robot</a:t>
            </a: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A9FEE39-52A5-4A6A-8FC2-5EA8CE677680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b="9869"/>
          <a:stretch>
            <a:fillRect/>
          </a:stretch>
        </p:blipFill>
        <p:spPr>
          <a:xfrm>
            <a:off x="5750170" y="0"/>
            <a:ext cx="3393830" cy="2043485"/>
          </a:xfrm>
        </p:spPr>
      </p:pic>
      <p:pic>
        <p:nvPicPr>
          <p:cNvPr id="42" name="Picture Placeholder 41" descr="A picture containing object&#10;&#10;Description automatically generated">
            <a:extLst>
              <a:ext uri="{FF2B5EF4-FFF2-40B4-BE49-F238E27FC236}">
                <a16:creationId xmlns:a16="http://schemas.microsoft.com/office/drawing/2014/main" id="{96EE423B-6A18-495D-B154-3C93D3BF9BC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8" r="32888"/>
          <a:stretch>
            <a:fillRect/>
          </a:stretch>
        </p:blipFill>
        <p:spPr>
          <a:xfrm>
            <a:off x="6983412" y="2129049"/>
            <a:ext cx="2160588" cy="3011487"/>
          </a:xfrm>
        </p:spPr>
      </p:pic>
      <p:grpSp>
        <p:nvGrpSpPr>
          <p:cNvPr id="46" name="Canvas 143">
            <a:extLst>
              <a:ext uri="{FF2B5EF4-FFF2-40B4-BE49-F238E27FC236}">
                <a16:creationId xmlns:a16="http://schemas.microsoft.com/office/drawing/2014/main" id="{1AA8FFC8-A7B3-4ED9-8D24-7C0EC2E93BCE}"/>
              </a:ext>
            </a:extLst>
          </p:cNvPr>
          <p:cNvGrpSpPr/>
          <p:nvPr/>
        </p:nvGrpSpPr>
        <p:grpSpPr>
          <a:xfrm>
            <a:off x="179512" y="816292"/>
            <a:ext cx="3947866" cy="4059714"/>
            <a:chOff x="0" y="0"/>
            <a:chExt cx="3496310" cy="35109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4D3C0C-F50C-410C-8560-043E3AD56DFE}"/>
                </a:ext>
              </a:extLst>
            </p:cNvPr>
            <p:cNvSpPr/>
            <p:nvPr/>
          </p:nvSpPr>
          <p:spPr>
            <a:xfrm>
              <a:off x="0" y="0"/>
              <a:ext cx="3496310" cy="3510915"/>
            </a:xfrm>
            <a:prstGeom prst="rect">
              <a:avLst/>
            </a:prstGeom>
          </p:spPr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988B30-A6A1-4329-A349-969DB601B34D}"/>
                </a:ext>
              </a:extLst>
            </p:cNvPr>
            <p:cNvSpPr/>
            <p:nvPr/>
          </p:nvSpPr>
          <p:spPr>
            <a:xfrm>
              <a:off x="1328469" y="643619"/>
              <a:ext cx="862640" cy="1754387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STM32F4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9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Master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5509BE-D06E-4094-AF16-194998EBE319}"/>
                </a:ext>
              </a:extLst>
            </p:cNvPr>
            <p:cNvSpPr/>
            <p:nvPr/>
          </p:nvSpPr>
          <p:spPr>
            <a:xfrm>
              <a:off x="1421103" y="2687335"/>
              <a:ext cx="709911" cy="287174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STM32F4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7382872-09A2-4239-8819-B1A4976A0FFB}"/>
                </a:ext>
              </a:extLst>
            </p:cNvPr>
            <p:cNvSpPr/>
            <p:nvPr/>
          </p:nvSpPr>
          <p:spPr>
            <a:xfrm>
              <a:off x="1421103" y="3171978"/>
              <a:ext cx="813139" cy="25366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Driver Motor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E2446CA-C400-4939-AF50-BF0F52DAF0BE}"/>
                </a:ext>
              </a:extLst>
            </p:cNvPr>
            <p:cNvSpPr/>
            <p:nvPr/>
          </p:nvSpPr>
          <p:spPr>
            <a:xfrm>
              <a:off x="2554989" y="3172374"/>
              <a:ext cx="742854" cy="253365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Motor DC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CAA27B-046D-47B9-8623-EBDE9D59D612}"/>
                </a:ext>
              </a:extLst>
            </p:cNvPr>
            <p:cNvSpPr/>
            <p:nvPr/>
          </p:nvSpPr>
          <p:spPr>
            <a:xfrm>
              <a:off x="223131" y="462414"/>
              <a:ext cx="682642" cy="225334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 PC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E37721A-D435-4090-943C-CB162DBEEDFF}"/>
                </a:ext>
              </a:extLst>
            </p:cNvPr>
            <p:cNvSpPr/>
            <p:nvPr/>
          </p:nvSpPr>
          <p:spPr>
            <a:xfrm>
              <a:off x="256481" y="11940"/>
              <a:ext cx="621102" cy="241540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Kamera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A95E02-8BCC-426F-80DF-20F75E158C46}"/>
                </a:ext>
              </a:extLst>
            </p:cNvPr>
            <p:cNvSpPr/>
            <p:nvPr/>
          </p:nvSpPr>
          <p:spPr>
            <a:xfrm>
              <a:off x="266263" y="893569"/>
              <a:ext cx="605004" cy="23328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Ethernet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5A111E-59C0-43CD-AF99-F9C2AB76D4A3}"/>
                </a:ext>
              </a:extLst>
            </p:cNvPr>
            <p:cNvSpPr/>
            <p:nvPr/>
          </p:nvSpPr>
          <p:spPr>
            <a:xfrm>
              <a:off x="257636" y="1343143"/>
              <a:ext cx="630884" cy="365674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Rotary </a:t>
              </a:r>
            </a:p>
            <a:p>
              <a:pPr algn="ctr">
                <a:lnSpc>
                  <a:spcPct val="105000"/>
                </a:lnSpc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Encoder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B76066-49B9-41ED-9A82-12E522198E18}"/>
                </a:ext>
              </a:extLst>
            </p:cNvPr>
            <p:cNvSpPr/>
            <p:nvPr/>
          </p:nvSpPr>
          <p:spPr>
            <a:xfrm>
              <a:off x="249010" y="1915353"/>
              <a:ext cx="622257" cy="381328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Arduino </a:t>
              </a:r>
            </a:p>
            <a:p>
              <a:pPr algn="ctr">
                <a:lnSpc>
                  <a:spcPct val="105000"/>
                </a:lnSpc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Nano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D08156-9772-478A-9247-AF41E5061E95}"/>
                </a:ext>
              </a:extLst>
            </p:cNvPr>
            <p:cNvSpPr/>
            <p:nvPr/>
          </p:nvSpPr>
          <p:spPr>
            <a:xfrm>
              <a:off x="316863" y="2533070"/>
              <a:ext cx="492861" cy="24214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Gyro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E8943A-660F-4CD4-8078-F2CBC86B867B}"/>
                </a:ext>
              </a:extLst>
            </p:cNvPr>
            <p:cNvSpPr/>
            <p:nvPr/>
          </p:nvSpPr>
          <p:spPr>
            <a:xfrm>
              <a:off x="1853695" y="11940"/>
              <a:ext cx="589142" cy="35368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Driver </a:t>
              </a:r>
            </a:p>
            <a:p>
              <a:pPr algn="ctr">
                <a:lnSpc>
                  <a:spcPct val="105000"/>
                </a:lnSpc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Motor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1E18F2-3434-4589-BF3E-C54D6EE4EF70}"/>
                </a:ext>
              </a:extLst>
            </p:cNvPr>
            <p:cNvSpPr/>
            <p:nvPr/>
          </p:nvSpPr>
          <p:spPr>
            <a:xfrm>
              <a:off x="1138687" y="124055"/>
              <a:ext cx="603101" cy="238247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Tombol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A51493-7794-4364-8ADB-7006272BCDF6}"/>
                </a:ext>
              </a:extLst>
            </p:cNvPr>
            <p:cNvSpPr/>
            <p:nvPr/>
          </p:nvSpPr>
          <p:spPr>
            <a:xfrm>
              <a:off x="2451462" y="652201"/>
              <a:ext cx="864000" cy="252000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Sensor Garis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AF173A9-72C2-4386-85C6-F37050E37092}"/>
                </a:ext>
              </a:extLst>
            </p:cNvPr>
            <p:cNvSpPr/>
            <p:nvPr/>
          </p:nvSpPr>
          <p:spPr>
            <a:xfrm>
              <a:off x="2460089" y="1016382"/>
              <a:ext cx="862234" cy="252000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Sensor Jarak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BE4EC-6044-458F-88AF-6219AB636EBE}"/>
                </a:ext>
              </a:extLst>
            </p:cNvPr>
            <p:cNvSpPr/>
            <p:nvPr/>
          </p:nvSpPr>
          <p:spPr>
            <a:xfrm>
              <a:off x="2529098" y="1434405"/>
              <a:ext cx="720000" cy="252000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Proximity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831471-8E15-49A4-8DA2-32E4153B50BE}"/>
                </a:ext>
              </a:extLst>
            </p:cNvPr>
            <p:cNvSpPr/>
            <p:nvPr/>
          </p:nvSpPr>
          <p:spPr>
            <a:xfrm>
              <a:off x="2658497" y="1899245"/>
              <a:ext cx="432476" cy="23144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ESC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7A6DB2-7F63-4EAD-B65D-E188F0070B61}"/>
                </a:ext>
              </a:extLst>
            </p:cNvPr>
            <p:cNvSpPr/>
            <p:nvPr/>
          </p:nvSpPr>
          <p:spPr>
            <a:xfrm>
              <a:off x="2434412" y="2382674"/>
              <a:ext cx="881050" cy="263352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DC Brushless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3709D3B-B176-4376-9D23-0591A51B8AF2}"/>
                </a:ext>
              </a:extLst>
            </p:cNvPr>
            <p:cNvCxnSpPr/>
            <p:nvPr/>
          </p:nvCxnSpPr>
          <p:spPr>
            <a:xfrm flipV="1">
              <a:off x="888520" y="1520813"/>
              <a:ext cx="439949" cy="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3DC9028-4CB3-4400-9C0A-D56FA8F0DEAB}"/>
                </a:ext>
              </a:extLst>
            </p:cNvPr>
            <p:cNvCxnSpPr/>
            <p:nvPr/>
          </p:nvCxnSpPr>
          <p:spPr>
            <a:xfrm flipV="1">
              <a:off x="871267" y="2104846"/>
              <a:ext cx="457202" cy="10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872E891-D402-4D1A-A184-13FC52EA6F45}"/>
                </a:ext>
              </a:extLst>
            </p:cNvPr>
            <p:cNvCxnSpPr/>
            <p:nvPr/>
          </p:nvCxnSpPr>
          <p:spPr>
            <a:xfrm flipV="1">
              <a:off x="871267" y="1008442"/>
              <a:ext cx="457202" cy="17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82C0623-4793-4C04-BD6D-C7FF23300B9A}"/>
                </a:ext>
              </a:extLst>
            </p:cNvPr>
            <p:cNvCxnSpPr/>
            <p:nvPr/>
          </p:nvCxnSpPr>
          <p:spPr>
            <a:xfrm flipH="1" flipV="1">
              <a:off x="2191109" y="778111"/>
              <a:ext cx="260353" cy="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B367680-8A60-4A1B-B01E-3116D30D0C02}"/>
                </a:ext>
              </a:extLst>
            </p:cNvPr>
            <p:cNvCxnSpPr/>
            <p:nvPr/>
          </p:nvCxnSpPr>
          <p:spPr>
            <a:xfrm flipH="1" flipV="1">
              <a:off x="2191109" y="1142250"/>
              <a:ext cx="268980" cy="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D11E8B4-60DD-41D4-91FC-621D25FFA588}"/>
                </a:ext>
              </a:extLst>
            </p:cNvPr>
            <p:cNvCxnSpPr/>
            <p:nvPr/>
          </p:nvCxnSpPr>
          <p:spPr>
            <a:xfrm flipH="1" flipV="1">
              <a:off x="2191109" y="1560225"/>
              <a:ext cx="337989" cy="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21746B-D0C8-4E71-9C24-E94D03155B4A}"/>
                </a:ext>
              </a:extLst>
            </p:cNvPr>
            <p:cNvCxnSpPr/>
            <p:nvPr/>
          </p:nvCxnSpPr>
          <p:spPr>
            <a:xfrm>
              <a:off x="1759789" y="2398006"/>
              <a:ext cx="7644" cy="2893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C9B0AC2-BF1D-4253-A4F7-3F8781E3047B}"/>
                </a:ext>
              </a:extLst>
            </p:cNvPr>
            <p:cNvCxnSpPr/>
            <p:nvPr/>
          </p:nvCxnSpPr>
          <p:spPr>
            <a:xfrm flipH="1" flipV="1">
              <a:off x="560139" y="2296681"/>
              <a:ext cx="3155" cy="236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47A0FBC-C36D-4999-9B56-E35F7F51A7CE}"/>
                </a:ext>
              </a:extLst>
            </p:cNvPr>
            <p:cNvCxnSpPr/>
            <p:nvPr/>
          </p:nvCxnSpPr>
          <p:spPr>
            <a:xfrm>
              <a:off x="564452" y="687748"/>
              <a:ext cx="4313" cy="2058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07CFBEE-4746-41ED-96EE-8C46D5F9021A}"/>
                </a:ext>
              </a:extLst>
            </p:cNvPr>
            <p:cNvCxnSpPr/>
            <p:nvPr/>
          </p:nvCxnSpPr>
          <p:spPr>
            <a:xfrm flipH="1">
              <a:off x="564452" y="253480"/>
              <a:ext cx="2580" cy="2089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BF8959F-BDBC-4AA9-BD70-8BB68B7AF7CC}"/>
                </a:ext>
              </a:extLst>
            </p:cNvPr>
            <p:cNvCxnSpPr/>
            <p:nvPr/>
          </p:nvCxnSpPr>
          <p:spPr>
            <a:xfrm>
              <a:off x="2191109" y="2014616"/>
              <a:ext cx="467388" cy="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D3CA437-D096-43AA-AC64-6E7DFA5ABB69}"/>
                </a:ext>
              </a:extLst>
            </p:cNvPr>
            <p:cNvCxnSpPr/>
            <p:nvPr/>
          </p:nvCxnSpPr>
          <p:spPr>
            <a:xfrm>
              <a:off x="2874735" y="2130687"/>
              <a:ext cx="202" cy="251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23B77FA-B764-445E-B6EA-5797BD91619F}"/>
                </a:ext>
              </a:extLst>
            </p:cNvPr>
            <p:cNvCxnSpPr/>
            <p:nvPr/>
          </p:nvCxnSpPr>
          <p:spPr>
            <a:xfrm>
              <a:off x="1767433" y="2974509"/>
              <a:ext cx="2985" cy="197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D97C537-ADEF-4E5A-AD4B-2E339FFBBDF2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>
              <a:off x="2234242" y="3298808"/>
              <a:ext cx="320747" cy="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9F445B4-E082-4CB0-83BF-F6003D9D5D36}"/>
                </a:ext>
              </a:extLst>
            </p:cNvPr>
            <p:cNvSpPr/>
            <p:nvPr/>
          </p:nvSpPr>
          <p:spPr>
            <a:xfrm>
              <a:off x="766596" y="3172341"/>
              <a:ext cx="492760" cy="240449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LCD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F03AD7E-EC47-4883-BFE2-34FECDC0E70C}"/>
                </a:ext>
              </a:extLst>
            </p:cNvPr>
            <p:cNvCxnSpPr>
              <a:stCxn id="49" idx="1"/>
              <a:endCxn id="79" idx="0"/>
            </p:cNvCxnSpPr>
            <p:nvPr/>
          </p:nvCxnSpPr>
          <p:spPr>
            <a:xfrm rot="10800000" flipV="1">
              <a:off x="1012976" y="2830892"/>
              <a:ext cx="408127" cy="3414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CC1CC75-9B6D-433D-9107-A8560B9980FB}"/>
                </a:ext>
              </a:extLst>
            </p:cNvPr>
            <p:cNvSpPr/>
            <p:nvPr/>
          </p:nvSpPr>
          <p:spPr>
            <a:xfrm>
              <a:off x="2658497" y="66981"/>
              <a:ext cx="742315" cy="252730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Motor DC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B6724F1-4C47-482C-BDCF-8D425C544A30}"/>
                </a:ext>
              </a:extLst>
            </p:cNvPr>
            <p:cNvCxnSpPr>
              <a:stCxn id="58" idx="3"/>
              <a:endCxn id="81" idx="1"/>
            </p:cNvCxnSpPr>
            <p:nvPr/>
          </p:nvCxnSpPr>
          <p:spPr>
            <a:xfrm>
              <a:off x="2442837" y="188781"/>
              <a:ext cx="215660" cy="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26102FD-2C23-408A-A0F3-7509920D6782}"/>
                </a:ext>
              </a:extLst>
            </p:cNvPr>
            <p:cNvCxnSpPr>
              <a:stCxn id="59" idx="2"/>
            </p:cNvCxnSpPr>
            <p:nvPr/>
          </p:nvCxnSpPr>
          <p:spPr>
            <a:xfrm>
              <a:off x="1440238" y="362299"/>
              <a:ext cx="0" cy="28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04DB74-B5B6-44F9-9E77-E7694F29DA79}"/>
                </a:ext>
              </a:extLst>
            </p:cNvPr>
            <p:cNvCxnSpPr>
              <a:endCxn id="58" idx="2"/>
            </p:cNvCxnSpPr>
            <p:nvPr/>
          </p:nvCxnSpPr>
          <p:spPr>
            <a:xfrm flipV="1">
              <a:off x="2148266" y="365618"/>
              <a:ext cx="0" cy="277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FF8ADC0-5E6B-455A-90DD-DF3B2A7B0DA3}"/>
              </a:ext>
            </a:extLst>
          </p:cNvPr>
          <p:cNvGrpSpPr/>
          <p:nvPr/>
        </p:nvGrpSpPr>
        <p:grpSpPr>
          <a:xfrm>
            <a:off x="4843606" y="2282938"/>
            <a:ext cx="624015" cy="624015"/>
            <a:chOff x="4548024" y="2259742"/>
            <a:chExt cx="624015" cy="624015"/>
          </a:xfrm>
        </p:grpSpPr>
        <p:grpSp>
          <p:nvGrpSpPr>
            <p:cNvPr id="8" name="Group 7"/>
            <p:cNvGrpSpPr/>
            <p:nvPr/>
          </p:nvGrpSpPr>
          <p:grpSpPr>
            <a:xfrm>
              <a:off x="4548024" y="2259742"/>
              <a:ext cx="624015" cy="624015"/>
              <a:chOff x="5364088" y="2787774"/>
              <a:chExt cx="9144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8C24681D-4D35-4499-8193-FD764D3B5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273" y="2392970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6" name="Text Placeholder 1">
            <a:extLst>
              <a:ext uri="{FF2B5EF4-FFF2-40B4-BE49-F238E27FC236}">
                <a16:creationId xmlns:a16="http://schemas.microsoft.com/office/drawing/2014/main" id="{310DBD79-5E94-440A-9D60-C66FED975FFD}"/>
              </a:ext>
            </a:extLst>
          </p:cNvPr>
          <p:cNvSpPr txBox="1">
            <a:spLocks/>
          </p:cNvSpPr>
          <p:nvPr/>
        </p:nvSpPr>
        <p:spPr>
          <a:xfrm>
            <a:off x="5508104" y="2118362"/>
            <a:ext cx="2211885" cy="5832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Desain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83696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4B1CEE8-D2F9-483C-8BEF-169268D8F77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C802EC-5883-494B-A7FA-08C08380A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95486"/>
            <a:ext cx="8595360" cy="4752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20" y="4209844"/>
            <a:ext cx="719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Basestation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FB48D-3AA3-460A-AB1E-72FAAD6E0399}"/>
              </a:ext>
            </a:extLst>
          </p:cNvPr>
          <p:cNvSpPr txBox="1"/>
          <p:nvPr/>
        </p:nvSpPr>
        <p:spPr>
          <a:xfrm>
            <a:off x="974220" y="4586522"/>
            <a:ext cx="719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komunikasi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meneruskan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perintah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26251"/>
            <a:ext cx="9144000" cy="576064"/>
          </a:xfrm>
        </p:spPr>
        <p:txBody>
          <a:bodyPr/>
          <a:lstStyle/>
          <a:p>
            <a:r>
              <a:rPr lang="en-US" altLang="ko-KR" b="1" dirty="0" err="1">
                <a:latin typeface="AngryBirds" pitchFamily="2" charset="0"/>
                <a:cs typeface="Times New Roman" panose="02020603050405020304" pitchFamily="18" charset="0"/>
              </a:rPr>
              <a:t>Latar</a:t>
            </a:r>
            <a:r>
              <a:rPr lang="en-US" altLang="ko-KR" b="1" dirty="0">
                <a:latin typeface="AngryBirds" pitchFamily="2" charset="0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AngryBirds" pitchFamily="2" charset="0"/>
                <a:cs typeface="Times New Roman" panose="02020603050405020304" pitchFamily="18" charset="0"/>
              </a:rPr>
              <a:t>Belakang</a:t>
            </a:r>
            <a:endParaRPr lang="ko-KR" altLang="en-US" b="1" dirty="0">
              <a:latin typeface="AngryBirds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15771" y="252379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240360" cy="955691"/>
            <a:chOff x="803640" y="3362835"/>
            <a:chExt cx="2155455" cy="955691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Membutuhkan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permainan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efektif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bertahan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menyerang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155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Pertandingan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Robot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Sepak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Bola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Beroda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08104" y="2428472"/>
            <a:ext cx="3384376" cy="1386578"/>
            <a:chOff x="803640" y="3362835"/>
            <a:chExt cx="2251253" cy="138657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Robot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bola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beroda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mengalami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kesalahan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lapangan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sehingga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membutuhkan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diposisikan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ulang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25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Penentuan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Robot di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Lapangan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Placeholder 31" descr="A picture containing indoor, building, tennis&#10;&#10;Description automatically generated">
            <a:extLst>
              <a:ext uri="{FF2B5EF4-FFF2-40B4-BE49-F238E27FC236}">
                <a16:creationId xmlns:a16="http://schemas.microsoft.com/office/drawing/2014/main" id="{FF36CEEC-7566-4799-9439-057FDEA55D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2" r="11882"/>
          <a:stretch>
            <a:fillRect/>
          </a:stretch>
        </p:blipFill>
        <p:spPr/>
      </p:pic>
      <p:sp>
        <p:nvSpPr>
          <p:cNvPr id="30" name="Frame 17">
            <a:extLst>
              <a:ext uri="{FF2B5EF4-FFF2-40B4-BE49-F238E27FC236}">
                <a16:creationId xmlns:a16="http://schemas.microsoft.com/office/drawing/2014/main" id="{D54D3FA4-FB2E-49E7-9E1E-BA1C620557E7}"/>
              </a:ext>
            </a:extLst>
          </p:cNvPr>
          <p:cNvSpPr/>
          <p:nvPr/>
        </p:nvSpPr>
        <p:spPr>
          <a:xfrm>
            <a:off x="4889196" y="270882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915FCDA1-851B-4FCF-91D2-D1BD25181E34}"/>
              </a:ext>
            </a:extLst>
          </p:cNvPr>
          <p:cNvSpPr/>
          <p:nvPr/>
        </p:nvSpPr>
        <p:spPr>
          <a:xfrm>
            <a:off x="4886756" y="1516169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238141" y="3020818"/>
            <a:ext cx="3457706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Komunikasi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Basestation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1658" y="3016142"/>
            <a:ext cx="321177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Alur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Pengiriman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Peintah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Suara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Canvas 174">
            <a:extLst>
              <a:ext uri="{FF2B5EF4-FFF2-40B4-BE49-F238E27FC236}">
                <a16:creationId xmlns:a16="http://schemas.microsoft.com/office/drawing/2014/main" id="{E31F2F4C-E011-4C82-9A0D-9C9D674963C5}"/>
              </a:ext>
            </a:extLst>
          </p:cNvPr>
          <p:cNvGrpSpPr/>
          <p:nvPr/>
        </p:nvGrpSpPr>
        <p:grpSpPr>
          <a:xfrm>
            <a:off x="5113324" y="705217"/>
            <a:ext cx="3713934" cy="1834932"/>
            <a:chOff x="0" y="0"/>
            <a:chExt cx="3496310" cy="13811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BF2558-8544-4FEC-AB31-A07E73D772C0}"/>
                </a:ext>
              </a:extLst>
            </p:cNvPr>
            <p:cNvSpPr/>
            <p:nvPr/>
          </p:nvSpPr>
          <p:spPr>
            <a:xfrm>
              <a:off x="0" y="0"/>
              <a:ext cx="3496310" cy="1381125"/>
            </a:xfrm>
            <a:prstGeom prst="rect">
              <a:avLst/>
            </a:prstGeom>
          </p:spPr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24439F-7B6A-4F08-B9FE-A3B07DD48E86}"/>
                </a:ext>
              </a:extLst>
            </p:cNvPr>
            <p:cNvSpPr/>
            <p:nvPr/>
          </p:nvSpPr>
          <p:spPr>
            <a:xfrm>
              <a:off x="1242202" y="35999"/>
              <a:ext cx="1005698" cy="272552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Referee Box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BF5A13-0CE3-4F2D-8661-748110326560}"/>
                </a:ext>
              </a:extLst>
            </p:cNvPr>
            <p:cNvSpPr/>
            <p:nvPr/>
          </p:nvSpPr>
          <p:spPr>
            <a:xfrm>
              <a:off x="1242202" y="488684"/>
              <a:ext cx="1005698" cy="272552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Basestation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9B0413-D2C1-418E-AA5F-45238AFD80D0}"/>
                </a:ext>
              </a:extLst>
            </p:cNvPr>
            <p:cNvSpPr/>
            <p:nvPr/>
          </p:nvSpPr>
          <p:spPr>
            <a:xfrm>
              <a:off x="467112" y="1009627"/>
              <a:ext cx="670465" cy="272552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 1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20BFB6-9BBD-4B53-AD4B-61AEF00E4A51}"/>
                </a:ext>
              </a:extLst>
            </p:cNvPr>
            <p:cNvSpPr/>
            <p:nvPr/>
          </p:nvSpPr>
          <p:spPr>
            <a:xfrm>
              <a:off x="1413831" y="1009628"/>
              <a:ext cx="670465" cy="272552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 2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C9AA2C-424A-4387-B03B-0EDBA384DF6D}"/>
                </a:ext>
              </a:extLst>
            </p:cNvPr>
            <p:cNvSpPr/>
            <p:nvPr/>
          </p:nvSpPr>
          <p:spPr>
            <a:xfrm>
              <a:off x="2331690" y="1009627"/>
              <a:ext cx="670465" cy="272552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 3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35BA84-315B-4B15-9A35-3FB73B704285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1745051" y="308551"/>
              <a:ext cx="0" cy="1801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1B219E-5800-4906-BED3-8EC7A1861648}"/>
                </a:ext>
              </a:extLst>
            </p:cNvPr>
            <p:cNvCxnSpPr>
              <a:stCxn id="29" idx="0"/>
              <a:endCxn id="28" idx="2"/>
            </p:cNvCxnSpPr>
            <p:nvPr/>
          </p:nvCxnSpPr>
          <p:spPr>
            <a:xfrm flipV="1">
              <a:off x="802345" y="761236"/>
              <a:ext cx="942706" cy="2483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9255E3-6C10-454D-A162-489AD7468BA1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1745051" y="761236"/>
              <a:ext cx="4013" cy="24839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713E7AA-7AE7-4D82-BF9A-580F99D17CEC}"/>
                </a:ext>
              </a:extLst>
            </p:cNvPr>
            <p:cNvCxnSpPr>
              <a:stCxn id="28" idx="2"/>
              <a:endCxn id="31" idx="0"/>
            </p:cNvCxnSpPr>
            <p:nvPr/>
          </p:nvCxnSpPr>
          <p:spPr>
            <a:xfrm>
              <a:off x="1745051" y="761236"/>
              <a:ext cx="921872" cy="2483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Canvas 42">
            <a:extLst>
              <a:ext uri="{FF2B5EF4-FFF2-40B4-BE49-F238E27FC236}">
                <a16:creationId xmlns:a16="http://schemas.microsoft.com/office/drawing/2014/main" id="{04A50EB2-944F-4A56-82CD-CDC1DB6D9903}"/>
              </a:ext>
            </a:extLst>
          </p:cNvPr>
          <p:cNvGrpSpPr/>
          <p:nvPr/>
        </p:nvGrpSpPr>
        <p:grpSpPr>
          <a:xfrm>
            <a:off x="696315" y="705217"/>
            <a:ext cx="3759251" cy="1834932"/>
            <a:chOff x="0" y="0"/>
            <a:chExt cx="3500120" cy="119147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78A8B2-BAF5-4F1B-AEF5-015614CACBDC}"/>
                </a:ext>
              </a:extLst>
            </p:cNvPr>
            <p:cNvSpPr/>
            <p:nvPr/>
          </p:nvSpPr>
          <p:spPr>
            <a:xfrm>
              <a:off x="0" y="0"/>
              <a:ext cx="3500120" cy="1191260"/>
            </a:xfrm>
            <a:prstGeom prst="rect">
              <a:avLst/>
            </a:prstGeom>
          </p:spPr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F5FE3-D7F5-448B-8EC9-E443214A7B97}"/>
                </a:ext>
              </a:extLst>
            </p:cNvPr>
            <p:cNvSpPr/>
            <p:nvPr/>
          </p:nvSpPr>
          <p:spPr>
            <a:xfrm>
              <a:off x="56694" y="36000"/>
              <a:ext cx="839312" cy="44024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</a:t>
              </a: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suara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AE1EA3-FBD3-41CC-A3B8-19904602AE00}"/>
                </a:ext>
              </a:extLst>
            </p:cNvPr>
            <p:cNvSpPr/>
            <p:nvPr/>
          </p:nvSpPr>
          <p:spPr>
            <a:xfrm>
              <a:off x="1209931" y="36000"/>
              <a:ext cx="958467" cy="44024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Penegenalan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7000"/>
                </a:lnSpc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suara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F9B4D6-F3AD-43BC-AF81-322CD5025D67}"/>
                </a:ext>
              </a:extLst>
            </p:cNvPr>
            <p:cNvSpPr/>
            <p:nvPr/>
          </p:nvSpPr>
          <p:spPr>
            <a:xfrm>
              <a:off x="2570132" y="36000"/>
              <a:ext cx="788602" cy="44024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 </a:t>
              </a:r>
            </a:p>
            <a:p>
              <a:pPr algn="ctr">
                <a:lnSpc>
                  <a:spcPct val="107000"/>
                </a:lnSpc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perintah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ECDE0F-E0EF-419E-9D7F-9E10C020F917}"/>
                </a:ext>
              </a:extLst>
            </p:cNvPr>
            <p:cNvSpPr/>
            <p:nvPr/>
          </p:nvSpPr>
          <p:spPr>
            <a:xfrm>
              <a:off x="2483434" y="843678"/>
              <a:ext cx="948908" cy="25722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Basestation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AEC6F0-7AF8-4970-8906-61FB356DBB8B}"/>
                </a:ext>
              </a:extLst>
            </p:cNvPr>
            <p:cNvSpPr/>
            <p:nvPr/>
          </p:nvSpPr>
          <p:spPr>
            <a:xfrm>
              <a:off x="1200074" y="760779"/>
              <a:ext cx="930224" cy="430694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Wifi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atau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107000"/>
                </a:lnSpc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access point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1D77E2-7833-4F23-BA58-32908DA3959A}"/>
                </a:ext>
              </a:extLst>
            </p:cNvPr>
            <p:cNvSpPr/>
            <p:nvPr/>
          </p:nvSpPr>
          <p:spPr>
            <a:xfrm>
              <a:off x="119175" y="830154"/>
              <a:ext cx="606445" cy="28427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endPara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5A9A977-F4C6-4D25-9A9E-38A311751A23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896005" y="256124"/>
              <a:ext cx="31392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D313C45-A5C9-43AC-B497-4A7FDD75EBC1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2168398" y="256124"/>
              <a:ext cx="4017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E570249-F561-48D4-ABD0-6AD3CF2C5413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2957888" y="476248"/>
              <a:ext cx="6544" cy="36743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3D282D-B589-44F8-9F36-E410D871207C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H="1">
              <a:off x="2130298" y="972288"/>
              <a:ext cx="353137" cy="38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3AFACCD-231C-44E5-BA1A-9595D017C862}"/>
                </a:ext>
              </a:extLst>
            </p:cNvPr>
            <p:cNvCxnSpPr>
              <a:cxnSpLocks/>
              <a:stCxn id="42" idx="1"/>
              <a:endCxn id="43" idx="3"/>
            </p:cNvCxnSpPr>
            <p:nvPr/>
          </p:nvCxnSpPr>
          <p:spPr>
            <a:xfrm flipH="1" flipV="1">
              <a:off x="725620" y="972289"/>
              <a:ext cx="474454" cy="383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83718"/>
            <a:ext cx="5018916" cy="576064"/>
          </a:xfrm>
        </p:spPr>
        <p:txBody>
          <a:bodyPr/>
          <a:lstStyle/>
          <a:p>
            <a:r>
              <a:rPr lang="en-US" altLang="ko-KR" sz="4400" dirty="0" err="1">
                <a:latin typeface="AngryBirds" pitchFamily="2" charset="0"/>
              </a:rPr>
              <a:t>Pengujian</a:t>
            </a:r>
            <a:r>
              <a:rPr lang="en-US" altLang="ko-KR" sz="4400" dirty="0">
                <a:latin typeface="AngryBirds" pitchFamily="2" charset="0"/>
              </a:rPr>
              <a:t> </a:t>
            </a:r>
            <a:r>
              <a:rPr lang="en-US" altLang="ko-KR" sz="4400" dirty="0" err="1">
                <a:latin typeface="AngryBirds" pitchFamily="2" charset="0"/>
              </a:rPr>
              <a:t>Sistem</a:t>
            </a:r>
            <a:endParaRPr lang="ko-KR" altLang="en-US" sz="4400" dirty="0"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02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Pengujian</a:t>
            </a:r>
            <a:r>
              <a:rPr lang="en-US" altLang="ko-KR" dirty="0"/>
              <a:t> VAD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0566" y="396138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Rekaman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9552" y="3961388"/>
            <a:ext cx="37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Mikrofon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 descr="vad1">
            <a:extLst>
              <a:ext uri="{FF2B5EF4-FFF2-40B4-BE49-F238E27FC236}">
                <a16:creationId xmlns:a16="http://schemas.microsoft.com/office/drawing/2014/main" id="{9204CCDA-84E5-46CB-9989-316F9854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70" y="1207203"/>
            <a:ext cx="3200400" cy="239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vad2">
            <a:extLst>
              <a:ext uri="{FF2B5EF4-FFF2-40B4-BE49-F238E27FC236}">
                <a16:creationId xmlns:a16="http://schemas.microsoft.com/office/drawing/2014/main" id="{48A6EC07-787D-4F6B-A692-71A7A812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30" y="1197395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09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Pengujian</a:t>
            </a:r>
            <a:r>
              <a:rPr lang="en-US" altLang="ko-KR" dirty="0"/>
              <a:t> VAD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0567" y="381846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Threshold = 5000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9551" y="3818460"/>
            <a:ext cx="37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Threshold = 3000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E7E38F-2C7C-4AF1-BAAF-4AAF3A8CC85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0" y="1130414"/>
            <a:ext cx="3200400" cy="2377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99F097-9F2C-4431-BC90-0675E6AA25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67" y="1130414"/>
            <a:ext cx="32004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Hasil </a:t>
            </a:r>
            <a:r>
              <a:rPr lang="en-US" altLang="ko-KR" dirty="0" err="1"/>
              <a:t>Fitur</a:t>
            </a:r>
            <a:r>
              <a:rPr lang="en-US" altLang="ko-KR" dirty="0"/>
              <a:t> MFCC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129" y="2426872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Arif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F635-F379-43CA-8F13-C9F254B0DAB1}"/>
              </a:ext>
            </a:extLst>
          </p:cNvPr>
          <p:cNvSpPr txBox="1"/>
          <p:nvPr/>
        </p:nvSpPr>
        <p:spPr>
          <a:xfrm>
            <a:off x="3884475" y="2426872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Azhar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905C7-9739-4223-9F84-BE4E905A9C39}"/>
              </a:ext>
            </a:extLst>
          </p:cNvPr>
          <p:cNvSpPr txBox="1"/>
          <p:nvPr/>
        </p:nvSpPr>
        <p:spPr>
          <a:xfrm>
            <a:off x="7028407" y="2426872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Habib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EB549-031B-4EFA-9D83-A7B25124ACEC}"/>
              </a:ext>
            </a:extLst>
          </p:cNvPr>
          <p:cNvSpPr txBox="1"/>
          <p:nvPr/>
        </p:nvSpPr>
        <p:spPr>
          <a:xfrm>
            <a:off x="2243325" y="4427970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Nisar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E712C-36DB-46A3-8D5A-CD989EA15EC2}"/>
              </a:ext>
            </a:extLst>
          </p:cNvPr>
          <p:cNvSpPr txBox="1"/>
          <p:nvPr/>
        </p:nvSpPr>
        <p:spPr>
          <a:xfrm>
            <a:off x="5547555" y="4427970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Revo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F504D-5483-4D2F-85FB-AA7C3B4B2C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" y="907928"/>
            <a:ext cx="2743200" cy="134750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CF48B-4B33-43BF-B978-1A6354B2EC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952" y="889456"/>
            <a:ext cx="2743200" cy="1347502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6CFD33-23C8-4C84-A000-3D4731977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4" y="907928"/>
            <a:ext cx="2743200" cy="1347502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BB36B-36FD-432B-91C6-2E6A68F7AA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02" y="2890554"/>
            <a:ext cx="2743200" cy="134750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780DCE-2EB2-4EE0-916D-0113F3B05B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90554"/>
            <a:ext cx="2743200" cy="13475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1A19C6-BF82-4B3C-BFF4-BF87BC64E4E3}"/>
              </a:ext>
            </a:extLst>
          </p:cNvPr>
          <p:cNvSpPr txBox="1"/>
          <p:nvPr/>
        </p:nvSpPr>
        <p:spPr>
          <a:xfrm>
            <a:off x="0" y="4363184"/>
            <a:ext cx="1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CORNER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0CA6E-84F1-4C92-ADA1-A63BA28E6341}"/>
              </a:ext>
            </a:extLst>
          </p:cNvPr>
          <p:cNvSpPr txBox="1"/>
          <p:nvPr/>
        </p:nvSpPr>
        <p:spPr>
          <a:xfrm>
            <a:off x="-180528" y="3158354"/>
            <a:ext cx="1991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Base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Spektrum </a:t>
            </a:r>
            <a:r>
              <a:rPr lang="en-US" altLang="ko-KR" dirty="0" err="1"/>
              <a:t>Frekuensi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F1A19C6-BF82-4B3C-BFF4-BF87BC64E4E3}"/>
              </a:ext>
            </a:extLst>
          </p:cNvPr>
          <p:cNvSpPr txBox="1"/>
          <p:nvPr/>
        </p:nvSpPr>
        <p:spPr>
          <a:xfrm>
            <a:off x="0" y="4363184"/>
            <a:ext cx="1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CORNER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249D8-D28E-4331-B285-0CDBFF550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833058"/>
            <a:ext cx="4680520" cy="35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9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Hasil </a:t>
            </a:r>
            <a:r>
              <a:rPr lang="en-US" altLang="ko-KR" dirty="0" err="1"/>
              <a:t>Fitur</a:t>
            </a:r>
            <a:r>
              <a:rPr lang="en-US" altLang="ko-KR" dirty="0"/>
              <a:t> MFCC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129" y="2426872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Nisar 5cm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F635-F379-43CA-8F13-C9F254B0DAB1}"/>
              </a:ext>
            </a:extLst>
          </p:cNvPr>
          <p:cNvSpPr txBox="1"/>
          <p:nvPr/>
        </p:nvSpPr>
        <p:spPr>
          <a:xfrm>
            <a:off x="3762530" y="2440153"/>
            <a:ext cx="162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Mukramin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5cm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905C7-9739-4223-9F84-BE4E905A9C39}"/>
              </a:ext>
            </a:extLst>
          </p:cNvPr>
          <p:cNvSpPr txBox="1"/>
          <p:nvPr/>
        </p:nvSpPr>
        <p:spPr>
          <a:xfrm>
            <a:off x="6936383" y="2426872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Melvy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5cm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A19C6-BF82-4B3C-BFF4-BF87BC64E4E3}"/>
              </a:ext>
            </a:extLst>
          </p:cNvPr>
          <p:cNvSpPr txBox="1"/>
          <p:nvPr/>
        </p:nvSpPr>
        <p:spPr>
          <a:xfrm>
            <a:off x="0" y="48654"/>
            <a:ext cx="1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CORNER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60CA6E-84F1-4C92-ADA1-A63BA28E6341}"/>
              </a:ext>
            </a:extLst>
          </p:cNvPr>
          <p:cNvSpPr txBox="1"/>
          <p:nvPr/>
        </p:nvSpPr>
        <p:spPr>
          <a:xfrm>
            <a:off x="7105544" y="36615"/>
            <a:ext cx="230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Pengujian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08BA6-E95C-49A8-B14E-3901B1FF439A}"/>
              </a:ext>
            </a:extLst>
          </p:cNvPr>
          <p:cNvSpPr txBox="1"/>
          <p:nvPr/>
        </p:nvSpPr>
        <p:spPr>
          <a:xfrm>
            <a:off x="752128" y="4383113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Nisar 50cm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261DCD-59E5-40A8-BFC2-5073A9CB088C}"/>
              </a:ext>
            </a:extLst>
          </p:cNvPr>
          <p:cNvSpPr txBox="1"/>
          <p:nvPr/>
        </p:nvSpPr>
        <p:spPr>
          <a:xfrm>
            <a:off x="3760185" y="4426270"/>
            <a:ext cx="1747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Mukramin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50cm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55D44E-E20A-4263-8BF9-01DAF0E8E130}"/>
              </a:ext>
            </a:extLst>
          </p:cNvPr>
          <p:cNvSpPr txBox="1"/>
          <p:nvPr/>
        </p:nvSpPr>
        <p:spPr>
          <a:xfrm>
            <a:off x="6922014" y="4360878"/>
            <a:ext cx="1368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Melvy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50cm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3D2592-EF21-4FF5-8F19-84B35E1F9D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" y="1013257"/>
            <a:ext cx="2743200" cy="134750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5421CE-D162-422B-A2E0-EB4B0E79E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3" y="2985157"/>
            <a:ext cx="2743200" cy="134750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7E502B-1661-452D-A47D-6DD6E2C965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35682"/>
            <a:ext cx="2743200" cy="1347502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B41198-6BBA-431A-828E-F4AC4626F2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20" y="3013376"/>
            <a:ext cx="2743200" cy="1347502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40F6FA-CB48-44B0-A542-0641DF47D8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91" y="1035682"/>
            <a:ext cx="2743200" cy="1347502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39C4EC-950F-4435-BE73-F5854C9BE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91" y="2985157"/>
            <a:ext cx="2743200" cy="13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Spektrum </a:t>
            </a:r>
            <a:r>
              <a:rPr lang="en-US" altLang="ko-KR" dirty="0" err="1"/>
              <a:t>Frekuensi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F1A19C6-BF82-4B3C-BFF4-BF87BC64E4E3}"/>
              </a:ext>
            </a:extLst>
          </p:cNvPr>
          <p:cNvSpPr txBox="1"/>
          <p:nvPr/>
        </p:nvSpPr>
        <p:spPr>
          <a:xfrm>
            <a:off x="0" y="4339203"/>
            <a:ext cx="1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CORNER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E942E-3F22-48A6-860C-40D26D36B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" y="987574"/>
            <a:ext cx="3200400" cy="24003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098D5-196E-44D1-AD7A-666B267F8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7574"/>
            <a:ext cx="3200400" cy="24003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B097FC-D32E-4BE7-AA4B-400F4BFA8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10" y="987574"/>
            <a:ext cx="3200400" cy="2400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72334F-6053-460A-979F-47E974CB7104}"/>
              </a:ext>
            </a:extLst>
          </p:cNvPr>
          <p:cNvSpPr txBox="1"/>
          <p:nvPr/>
        </p:nvSpPr>
        <p:spPr>
          <a:xfrm>
            <a:off x="690351" y="357115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Laki-laki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F2180-2DD6-4610-8013-0866F705AB75}"/>
              </a:ext>
            </a:extLst>
          </p:cNvPr>
          <p:cNvSpPr txBox="1"/>
          <p:nvPr/>
        </p:nvSpPr>
        <p:spPr>
          <a:xfrm>
            <a:off x="3579912" y="357115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Laki-laki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Non-learning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C6D10-FB2A-4636-9800-1434B1B2CDD9}"/>
              </a:ext>
            </a:extLst>
          </p:cNvPr>
          <p:cNvSpPr txBox="1"/>
          <p:nvPr/>
        </p:nvSpPr>
        <p:spPr>
          <a:xfrm>
            <a:off x="6530039" y="3571151"/>
            <a:ext cx="1993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Perempuan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Non-learning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CA95F-ABF2-4E4E-A52D-BCB6956E5483}"/>
              </a:ext>
            </a:extLst>
          </p:cNvPr>
          <p:cNvSpPr txBox="1"/>
          <p:nvPr/>
        </p:nvSpPr>
        <p:spPr>
          <a:xfrm>
            <a:off x="5652120" y="4372220"/>
            <a:ext cx="240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5cm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1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Spektrum </a:t>
            </a:r>
            <a:r>
              <a:rPr lang="en-US" altLang="ko-KR" dirty="0" err="1"/>
              <a:t>Frekuensi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F1A19C6-BF82-4B3C-BFF4-BF87BC64E4E3}"/>
              </a:ext>
            </a:extLst>
          </p:cNvPr>
          <p:cNvSpPr txBox="1"/>
          <p:nvPr/>
        </p:nvSpPr>
        <p:spPr>
          <a:xfrm>
            <a:off x="0" y="4339203"/>
            <a:ext cx="199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CORNER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2334F-6053-460A-979F-47E974CB7104}"/>
              </a:ext>
            </a:extLst>
          </p:cNvPr>
          <p:cNvSpPr txBox="1"/>
          <p:nvPr/>
        </p:nvSpPr>
        <p:spPr>
          <a:xfrm>
            <a:off x="690351" y="357115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Laki-laki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F2180-2DD6-4610-8013-0866F705AB75}"/>
              </a:ext>
            </a:extLst>
          </p:cNvPr>
          <p:cNvSpPr txBox="1"/>
          <p:nvPr/>
        </p:nvSpPr>
        <p:spPr>
          <a:xfrm>
            <a:off x="3579912" y="3571151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Laki-laki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Non-learning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C6D10-FB2A-4636-9800-1434B1B2CDD9}"/>
              </a:ext>
            </a:extLst>
          </p:cNvPr>
          <p:cNvSpPr txBox="1"/>
          <p:nvPr/>
        </p:nvSpPr>
        <p:spPr>
          <a:xfrm>
            <a:off x="6530039" y="3571151"/>
            <a:ext cx="1993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Perempuan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Non-learning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CA95F-ABF2-4E4E-A52D-BCB6956E5483}"/>
              </a:ext>
            </a:extLst>
          </p:cNvPr>
          <p:cNvSpPr txBox="1"/>
          <p:nvPr/>
        </p:nvSpPr>
        <p:spPr>
          <a:xfrm>
            <a:off x="5652120" y="4372220"/>
            <a:ext cx="240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50cm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7D8E8-5700-4D1B-A5F6-7C300917B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" y="1079213"/>
            <a:ext cx="3200400" cy="24003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072224-A0F1-45AB-A237-41791A64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79213"/>
            <a:ext cx="3200400" cy="24003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7317B-37A9-4342-BC8E-30E6ADC30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07" y="1079213"/>
            <a:ext cx="320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Hasil Learning CNN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F01EF-AA72-410B-816F-40AD3EFC770F}"/>
              </a:ext>
            </a:extLst>
          </p:cNvPr>
          <p:cNvSpPr txBox="1"/>
          <p:nvPr/>
        </p:nvSpPr>
        <p:spPr>
          <a:xfrm>
            <a:off x="1259632" y="1009060"/>
            <a:ext cx="18288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Softmax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316E3-2A3E-4786-A2AD-78758E7E3507}"/>
              </a:ext>
            </a:extLst>
          </p:cNvPr>
          <p:cNvSpPr txBox="1"/>
          <p:nvPr/>
        </p:nvSpPr>
        <p:spPr>
          <a:xfrm>
            <a:off x="6055568" y="1016458"/>
            <a:ext cx="182880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Sigmoid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Canvas 198">
            <a:extLst>
              <a:ext uri="{FF2B5EF4-FFF2-40B4-BE49-F238E27FC236}">
                <a16:creationId xmlns:a16="http://schemas.microsoft.com/office/drawing/2014/main" id="{46B73E55-74BC-4C6D-87D1-D180EC3C95B9}"/>
              </a:ext>
            </a:extLst>
          </p:cNvPr>
          <p:cNvGrpSpPr/>
          <p:nvPr/>
        </p:nvGrpSpPr>
        <p:grpSpPr>
          <a:xfrm>
            <a:off x="431592" y="1491630"/>
            <a:ext cx="3484880" cy="3281680"/>
            <a:chOff x="0" y="0"/>
            <a:chExt cx="3484880" cy="32816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558BD4-2C8A-4E6B-800B-1FDDC7B6A614}"/>
                </a:ext>
              </a:extLst>
            </p:cNvPr>
            <p:cNvSpPr/>
            <p:nvPr/>
          </p:nvSpPr>
          <p:spPr>
            <a:xfrm>
              <a:off x="0" y="0"/>
              <a:ext cx="3484880" cy="3281680"/>
            </a:xfrm>
            <a:prstGeom prst="rect">
              <a:avLst/>
            </a:prstGeom>
          </p:spPr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29A878B-95E9-4545-A619-593C3075B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335" y="1"/>
              <a:ext cx="2160000" cy="15952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EB1179C-9699-4938-827F-747F81488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35" y="1595263"/>
              <a:ext cx="2160000" cy="1650834"/>
            </a:xfrm>
            <a:prstGeom prst="rect">
              <a:avLst/>
            </a:prstGeom>
          </p:spPr>
        </p:pic>
      </p:grpSp>
      <p:grpSp>
        <p:nvGrpSpPr>
          <p:cNvPr id="20" name="Canvas 201">
            <a:extLst>
              <a:ext uri="{FF2B5EF4-FFF2-40B4-BE49-F238E27FC236}">
                <a16:creationId xmlns:a16="http://schemas.microsoft.com/office/drawing/2014/main" id="{627011DD-7C90-44F7-8B5C-39C35F35F64D}"/>
              </a:ext>
            </a:extLst>
          </p:cNvPr>
          <p:cNvGrpSpPr/>
          <p:nvPr/>
        </p:nvGrpSpPr>
        <p:grpSpPr>
          <a:xfrm>
            <a:off x="5227530" y="1445275"/>
            <a:ext cx="3496310" cy="3328035"/>
            <a:chOff x="0" y="0"/>
            <a:chExt cx="3496310" cy="33280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D14551-2028-4A34-86E7-6A43D7653366}"/>
                </a:ext>
              </a:extLst>
            </p:cNvPr>
            <p:cNvSpPr/>
            <p:nvPr/>
          </p:nvSpPr>
          <p:spPr>
            <a:xfrm>
              <a:off x="0" y="0"/>
              <a:ext cx="3496310" cy="3328035"/>
            </a:xfrm>
            <a:prstGeom prst="rect">
              <a:avLst/>
            </a:prstGeom>
          </p:spPr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C18699E-724E-41DA-A518-590A35DD1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655" y="1"/>
              <a:ext cx="2160000" cy="163800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D76FA46-C4C6-4601-9AC8-CA52DF567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655" y="1638061"/>
              <a:ext cx="2160000" cy="1654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994114"/>
            <a:ext cx="2303282" cy="1368152"/>
          </a:xfrm>
        </p:spPr>
        <p:txBody>
          <a:bodyPr/>
          <a:lstStyle/>
          <a:p>
            <a:r>
              <a:rPr lang="en-US" altLang="ko-KR" sz="4400" dirty="0">
                <a:latin typeface="AngryBirds" pitchFamily="2" charset="0"/>
              </a:rPr>
              <a:t>Batasan </a:t>
            </a:r>
            <a:r>
              <a:rPr lang="en-US" altLang="ko-KR" sz="4400" dirty="0" err="1">
                <a:latin typeface="AngryBirds" pitchFamily="2" charset="0"/>
              </a:rPr>
              <a:t>Masalah</a:t>
            </a:r>
            <a:endParaRPr lang="ko-KR" altLang="en-US" sz="4400" dirty="0">
              <a:latin typeface="AngryBird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8231" y="1082094"/>
            <a:ext cx="225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Ucapan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Perintah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0762" y="1082094"/>
            <a:ext cx="225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Volume </a:t>
            </a:r>
            <a:r>
              <a:rPr lang="en-US" altLang="ko-KR" sz="3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A9D0EF-BFC1-4C9F-A724-BF7724DFAA3C}"/>
              </a:ext>
            </a:extLst>
          </p:cNvPr>
          <p:cNvGrpSpPr/>
          <p:nvPr/>
        </p:nvGrpSpPr>
        <p:grpSpPr>
          <a:xfrm>
            <a:off x="4238432" y="2580615"/>
            <a:ext cx="792088" cy="838984"/>
            <a:chOff x="4175955" y="2597040"/>
            <a:chExt cx="792088" cy="838984"/>
          </a:xfrm>
        </p:grpSpPr>
        <p:sp>
          <p:nvSpPr>
            <p:cNvPr id="14" name="Chevron 11">
              <a:extLst>
                <a:ext uri="{FF2B5EF4-FFF2-40B4-BE49-F238E27FC236}">
                  <a16:creationId xmlns:a16="http://schemas.microsoft.com/office/drawing/2014/main" id="{E2968EB5-7621-475E-9C50-6E7CD93993E7}"/>
                </a:ext>
              </a:extLst>
            </p:cNvPr>
            <p:cNvSpPr/>
            <p:nvPr/>
          </p:nvSpPr>
          <p:spPr>
            <a:xfrm rot="16200000">
              <a:off x="4152507" y="2620488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D90EAF-9727-432B-971F-EC388D63289A}"/>
                </a:ext>
              </a:extLst>
            </p:cNvPr>
            <p:cNvSpPr txBox="1"/>
            <p:nvPr/>
          </p:nvSpPr>
          <p:spPr>
            <a:xfrm>
              <a:off x="4294928" y="2711792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1F7EB-B31C-4A3C-9527-D7D37AC49069}"/>
              </a:ext>
            </a:extLst>
          </p:cNvPr>
          <p:cNvGrpSpPr/>
          <p:nvPr/>
        </p:nvGrpSpPr>
        <p:grpSpPr>
          <a:xfrm>
            <a:off x="6850963" y="2580615"/>
            <a:ext cx="792088" cy="838984"/>
            <a:chOff x="6829291" y="2580615"/>
            <a:chExt cx="792088" cy="838984"/>
          </a:xfrm>
        </p:grpSpPr>
        <p:sp>
          <p:nvSpPr>
            <p:cNvPr id="18" name="Chevron 11">
              <a:extLst>
                <a:ext uri="{FF2B5EF4-FFF2-40B4-BE49-F238E27FC236}">
                  <a16:creationId xmlns:a16="http://schemas.microsoft.com/office/drawing/2014/main" id="{BD146CA9-33FF-4E0A-891F-3399B3FC53C3}"/>
                </a:ext>
              </a:extLst>
            </p:cNvPr>
            <p:cNvSpPr/>
            <p:nvPr/>
          </p:nvSpPr>
          <p:spPr>
            <a:xfrm rot="16200000">
              <a:off x="6805843" y="2604063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36E0F7-E974-4579-9D27-22B57DC5D26E}"/>
                </a:ext>
              </a:extLst>
            </p:cNvPr>
            <p:cNvSpPr txBox="1"/>
            <p:nvPr/>
          </p:nvSpPr>
          <p:spPr>
            <a:xfrm>
              <a:off x="6948264" y="2695367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80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Hasil </a:t>
            </a:r>
            <a:r>
              <a:rPr lang="en-US" altLang="ko-KR" dirty="0" err="1"/>
              <a:t>Prediksi</a:t>
            </a:r>
            <a:r>
              <a:rPr lang="en-US" altLang="ko-KR" dirty="0"/>
              <a:t> CNN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F01EF-AA72-410B-816F-40AD3EFC770F}"/>
              </a:ext>
            </a:extLst>
          </p:cNvPr>
          <p:cNvSpPr txBox="1"/>
          <p:nvPr/>
        </p:nvSpPr>
        <p:spPr>
          <a:xfrm>
            <a:off x="395536" y="2211710"/>
            <a:ext cx="182880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DATA SUARA LEARNING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A15833-C5F5-49A0-BEA3-9782DA201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83906"/>
              </p:ext>
            </p:extLst>
          </p:nvPr>
        </p:nvGraphicFramePr>
        <p:xfrm>
          <a:off x="2555776" y="1055403"/>
          <a:ext cx="5486400" cy="34821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990048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847221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37345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18635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363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700524"/>
                    </a:ext>
                  </a:extLst>
                </a:gridCol>
              </a:tblGrid>
              <a:tr h="23132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Jarak (cm)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Keberhasilan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904421"/>
                  </a:ext>
                </a:extLst>
              </a:tr>
              <a:tr h="474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Perintah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(0.70)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(0.95)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9825979"/>
                  </a:ext>
                </a:extLst>
              </a:tr>
              <a:tr h="231322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201840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8665084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5919831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2024470"/>
                  </a:ext>
                </a:extLst>
              </a:tr>
              <a:tr h="231322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Azhar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746574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3511527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648809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8879127"/>
                  </a:ext>
                </a:extLst>
              </a:tr>
              <a:tr h="231322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Nisar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7312473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4064768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180256"/>
                  </a:ext>
                </a:extLst>
              </a:tr>
              <a:tr h="23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017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92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Hasil </a:t>
            </a:r>
            <a:r>
              <a:rPr lang="en-US" altLang="ko-KR" dirty="0" err="1"/>
              <a:t>Prediksi</a:t>
            </a:r>
            <a:r>
              <a:rPr lang="en-US" altLang="ko-KR" dirty="0"/>
              <a:t> CNN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F01EF-AA72-410B-816F-40AD3EFC770F}"/>
              </a:ext>
            </a:extLst>
          </p:cNvPr>
          <p:cNvSpPr txBox="1"/>
          <p:nvPr/>
        </p:nvSpPr>
        <p:spPr>
          <a:xfrm>
            <a:off x="395536" y="2211710"/>
            <a:ext cx="1828800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DATA SUARA NON-LEARNING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LAKI-LAKI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EE80EA-06BB-4981-8140-05FBA92F5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42252"/>
              </p:ext>
            </p:extLst>
          </p:nvPr>
        </p:nvGraphicFramePr>
        <p:xfrm>
          <a:off x="2555776" y="1008390"/>
          <a:ext cx="5486402" cy="348385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31922">
                  <a:extLst>
                    <a:ext uri="{9D8B030D-6E8A-4147-A177-3AD203B41FA5}">
                      <a16:colId xmlns:a16="http://schemas.microsoft.com/office/drawing/2014/main" val="1587958986"/>
                    </a:ext>
                  </a:extLst>
                </a:gridCol>
                <a:gridCol w="890896">
                  <a:extLst>
                    <a:ext uri="{9D8B030D-6E8A-4147-A177-3AD203B41FA5}">
                      <a16:colId xmlns:a16="http://schemas.microsoft.com/office/drawing/2014/main" val="339206079"/>
                    </a:ext>
                  </a:extLst>
                </a:gridCol>
                <a:gridCol w="890896">
                  <a:extLst>
                    <a:ext uri="{9D8B030D-6E8A-4147-A177-3AD203B41FA5}">
                      <a16:colId xmlns:a16="http://schemas.microsoft.com/office/drawing/2014/main" val="3662208044"/>
                    </a:ext>
                  </a:extLst>
                </a:gridCol>
                <a:gridCol w="890896">
                  <a:extLst>
                    <a:ext uri="{9D8B030D-6E8A-4147-A177-3AD203B41FA5}">
                      <a16:colId xmlns:a16="http://schemas.microsoft.com/office/drawing/2014/main" val="1878806295"/>
                    </a:ext>
                  </a:extLst>
                </a:gridCol>
                <a:gridCol w="890896">
                  <a:extLst>
                    <a:ext uri="{9D8B030D-6E8A-4147-A177-3AD203B41FA5}">
                      <a16:colId xmlns:a16="http://schemas.microsoft.com/office/drawing/2014/main" val="2964237413"/>
                    </a:ext>
                  </a:extLst>
                </a:gridCol>
                <a:gridCol w="890896">
                  <a:extLst>
                    <a:ext uri="{9D8B030D-6E8A-4147-A177-3AD203B41FA5}">
                      <a16:colId xmlns:a16="http://schemas.microsoft.com/office/drawing/2014/main" val="1515536907"/>
                    </a:ext>
                  </a:extLst>
                </a:gridCol>
              </a:tblGrid>
              <a:tr h="24884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Jarak (cm)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Keberhasilan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76665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Perintah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(0.70)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(0.95)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822950"/>
                  </a:ext>
                </a:extLst>
              </a:tr>
              <a:tr h="24884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Jauhar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51.4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346031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392077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8741670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94.3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57.1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65.7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043005"/>
                  </a:ext>
                </a:extLst>
              </a:tr>
              <a:tr h="24884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Muklis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532003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68140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912154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902731"/>
                  </a:ext>
                </a:extLst>
              </a:tr>
              <a:tr h="24884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Mukramin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02745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3444527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5355376"/>
                  </a:ext>
                </a:extLst>
              </a:tr>
              <a:tr h="2488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62.9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09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8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Hasil </a:t>
            </a:r>
            <a:r>
              <a:rPr lang="en-US" altLang="ko-KR" dirty="0" err="1"/>
              <a:t>Prediksi</a:t>
            </a:r>
            <a:r>
              <a:rPr lang="en-US" altLang="ko-KR" dirty="0"/>
              <a:t> CNN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F01EF-AA72-410B-816F-40AD3EFC770F}"/>
              </a:ext>
            </a:extLst>
          </p:cNvPr>
          <p:cNvSpPr txBox="1"/>
          <p:nvPr/>
        </p:nvSpPr>
        <p:spPr>
          <a:xfrm>
            <a:off x="395536" y="2211710"/>
            <a:ext cx="1828800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DATA SUARA NON-LEARNING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PEREMPUAN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1CE62E-629E-4284-B432-D825517D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81483"/>
              </p:ext>
            </p:extLst>
          </p:nvPr>
        </p:nvGraphicFramePr>
        <p:xfrm>
          <a:off x="2627784" y="1008386"/>
          <a:ext cx="5486400" cy="34838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437865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528583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21202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36723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064192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6736970"/>
                    </a:ext>
                  </a:extLst>
                </a:gridCol>
              </a:tblGrid>
              <a:tr h="23143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Jarak (cm)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Keberhasilan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37186"/>
                  </a:ext>
                </a:extLst>
              </a:tr>
              <a:tr h="475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Perintah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(0.40)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(0.70)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Orang (0.95)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078051"/>
                  </a:ext>
                </a:extLst>
              </a:tr>
              <a:tr h="23143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Azza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1347334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8825496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9345784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71984"/>
                  </a:ext>
                </a:extLst>
              </a:tr>
              <a:tr h="23143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Melvy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0300693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11875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863278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54.3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1428111"/>
                  </a:ext>
                </a:extLst>
              </a:tr>
              <a:tr h="23143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Yani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8771800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77.1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5142805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2869516"/>
                  </a:ext>
                </a:extLst>
              </a:tr>
              <a:tr h="231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57.143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68.6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434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8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7100" y="333138"/>
            <a:ext cx="2915816" cy="576064"/>
          </a:xfrm>
        </p:spPr>
        <p:txBody>
          <a:bodyPr/>
          <a:lstStyle/>
          <a:p>
            <a:r>
              <a:rPr lang="en-US" altLang="ko-KR" dirty="0"/>
              <a:t>Kesimpulan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0049" y="1308705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Voice Activity Detector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merekam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bernada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rendah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3577" y="236955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Learning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softmax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85%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sedangkan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sigmoid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mencapai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99%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4214" y="3223661"/>
            <a:ext cx="30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perintah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95%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learning, 91%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laki-laki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non-learning, dan 64%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perempuan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non-learning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78135" y="1574949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VAD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ditambahkan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sinyal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otomatis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agar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spektrum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mirip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nada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tinggi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rendah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8135" y="288097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perempuan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proses learning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88D552CF-FEAF-4A23-88AF-3430E8808DEC}"/>
              </a:ext>
            </a:extLst>
          </p:cNvPr>
          <p:cNvSpPr txBox="1">
            <a:spLocks/>
          </p:cNvSpPr>
          <p:nvPr/>
        </p:nvSpPr>
        <p:spPr>
          <a:xfrm>
            <a:off x="5142110" y="897564"/>
            <a:ext cx="291581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Saran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0E1C10-9BE1-4621-AB16-224997DFBB71}"/>
              </a:ext>
            </a:extLst>
          </p:cNvPr>
          <p:cNvSpPr txBox="1"/>
          <p:nvPr/>
        </p:nvSpPr>
        <p:spPr>
          <a:xfrm>
            <a:off x="534214" y="4083918"/>
            <a:ext cx="3031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perintah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91% pada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learning, 76%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laki-laki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non-learning, dan 73%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suara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perempuan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non-learning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29B320-67A3-4EAD-B7C0-466A9724F475}"/>
              </a:ext>
            </a:extLst>
          </p:cNvPr>
          <p:cNvSpPr txBox="1"/>
          <p:nvPr/>
        </p:nvSpPr>
        <p:spPr>
          <a:xfrm>
            <a:off x="5579065" y="372200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meningkatkan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pengenalan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ditambahkan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learning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119" y="3579862"/>
            <a:ext cx="9144000" cy="576063"/>
          </a:xfrm>
        </p:spPr>
        <p:txBody>
          <a:bodyPr/>
          <a:lstStyle/>
          <a:p>
            <a:r>
              <a:rPr lang="en-US" altLang="ko-KR" dirty="0" err="1"/>
              <a:t>Terima</a:t>
            </a:r>
            <a:r>
              <a:rPr lang="en-US" altLang="ko-KR" dirty="0"/>
              <a:t> Kasih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cs typeface="Arial" pitchFamily="34" charset="0"/>
              </a:rPr>
              <a:t>Dasar </a:t>
            </a:r>
            <a:r>
              <a:rPr lang="en-US" sz="5400" b="1" dirty="0" err="1">
                <a:cs typeface="Arial" pitchFamily="34" charset="0"/>
              </a:rPr>
              <a:t>Teori</a:t>
            </a:r>
            <a:endParaRPr lang="en-US" sz="5400" b="1" dirty="0"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87227" y="1524856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Voice Activity Detector (VAD)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287227" y="2410420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Mel Frequency Cepstral Coefficients (MFCC)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87227" y="3295784"/>
            <a:ext cx="5040560" cy="387191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Convolutional Neural Network (CNN)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dirty="0"/>
              <a:t>Sensor </a:t>
            </a:r>
            <a:r>
              <a:rPr lang="en-US" altLang="ko-KR" dirty="0" err="1"/>
              <a:t>Suara</a:t>
            </a:r>
            <a:r>
              <a:rPr lang="en-US" altLang="ko-KR" dirty="0"/>
              <a:t> (</a:t>
            </a:r>
            <a:r>
              <a:rPr lang="en-US" altLang="ko-KR" dirty="0" err="1"/>
              <a:t>Mikrofon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971858" y="5283447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CF97B41-D9EF-4E13-AD38-470104C84F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68512"/>
            <a:ext cx="2952328" cy="209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close up of a mouse&#10;&#10;Description automatically generated">
            <a:extLst>
              <a:ext uri="{FF2B5EF4-FFF2-40B4-BE49-F238E27FC236}">
                <a16:creationId xmlns:a16="http://schemas.microsoft.com/office/drawing/2014/main" id="{15F70AA1-4FC3-4A11-9FE4-38DCAB6EFD3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9" t="9870" r="27664" b="10174"/>
          <a:stretch/>
        </p:blipFill>
        <p:spPr bwMode="auto">
          <a:xfrm>
            <a:off x="5580112" y="1368512"/>
            <a:ext cx="1715770" cy="2094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E9FA24DC-7C1E-4C62-A716-87B31A860F2A}"/>
              </a:ext>
            </a:extLst>
          </p:cNvPr>
          <p:cNvSpPr txBox="1">
            <a:spLocks/>
          </p:cNvSpPr>
          <p:nvPr/>
        </p:nvSpPr>
        <p:spPr>
          <a:xfrm>
            <a:off x="773832" y="3449504"/>
            <a:ext cx="3779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Skematik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Mikrofon</a:t>
            </a:r>
            <a:endParaRPr lang="ko-KR" altLang="en-US" sz="240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95B2016A-58F8-4CF2-BCB7-B0EFC14AFF63}"/>
              </a:ext>
            </a:extLst>
          </p:cNvPr>
          <p:cNvSpPr txBox="1">
            <a:spLocks/>
          </p:cNvSpPr>
          <p:nvPr/>
        </p:nvSpPr>
        <p:spPr>
          <a:xfrm>
            <a:off x="4548041" y="3449504"/>
            <a:ext cx="3779912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Mikrofon</a:t>
            </a:r>
            <a:r>
              <a:rPr lang="en-US" altLang="ko-KR" sz="2400" dirty="0"/>
              <a:t> BOYA BY-M1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17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Voice Activity Detector 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VAD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berfungsi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membedakan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sinyal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sinyal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noise 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107504" y="1267206"/>
            <a:ext cx="3200400" cy="2743200"/>
          </a:xfrm>
        </p:spPr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5736054" y="1267205"/>
            <a:ext cx="3200400" cy="2743200"/>
          </a:xfrm>
        </p:spPr>
      </p:sp>
      <p:pic>
        <p:nvPicPr>
          <p:cNvPr id="15" name="Picture 2" descr="Figure 6">
            <a:extLst>
              <a:ext uri="{FF2B5EF4-FFF2-40B4-BE49-F238E27FC236}">
                <a16:creationId xmlns:a16="http://schemas.microsoft.com/office/drawing/2014/main" id="{EFFFB303-6D44-4733-83F6-DB4CFD931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62" y="1716872"/>
            <a:ext cx="3200400" cy="170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asil gambar untuk voice activity detector with learning">
            <a:extLst>
              <a:ext uri="{FF2B5EF4-FFF2-40B4-BE49-F238E27FC236}">
                <a16:creationId xmlns:a16="http://schemas.microsoft.com/office/drawing/2014/main" id="{644088AA-B57B-4EAB-939C-F62072A8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132" y="1609915"/>
            <a:ext cx="3200400" cy="19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C433B017-3DEE-4B32-AAF4-D09A3387166E}"/>
              </a:ext>
            </a:extLst>
          </p:cNvPr>
          <p:cNvSpPr txBox="1">
            <a:spLocks/>
          </p:cNvSpPr>
          <p:nvPr/>
        </p:nvSpPr>
        <p:spPr>
          <a:xfrm>
            <a:off x="-259758" y="4290038"/>
            <a:ext cx="396044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800" b="1" dirty="0" err="1"/>
              <a:t>Metode</a:t>
            </a:r>
            <a:r>
              <a:rPr lang="en-US" altLang="ko-KR" sz="2800" b="1" dirty="0"/>
              <a:t> </a:t>
            </a:r>
          </a:p>
          <a:p>
            <a:pPr>
              <a:spcBef>
                <a:spcPts val="0"/>
              </a:spcBef>
            </a:pPr>
            <a:r>
              <a:rPr lang="en-US" altLang="ko-KR" sz="2800" b="1" dirty="0" err="1"/>
              <a:t>Ambang</a:t>
            </a:r>
            <a:r>
              <a:rPr lang="en-US" altLang="ko-KR" sz="2800" b="1" dirty="0"/>
              <a:t> Batas</a:t>
            </a:r>
            <a:endParaRPr lang="ko-KR" altLang="en-US" sz="2800" b="1" dirty="0"/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416D8E00-5A4C-433D-BFB9-9631CD3A6590}"/>
              </a:ext>
            </a:extLst>
          </p:cNvPr>
          <p:cNvSpPr txBox="1">
            <a:spLocks/>
          </p:cNvSpPr>
          <p:nvPr/>
        </p:nvSpPr>
        <p:spPr>
          <a:xfrm>
            <a:off x="5356034" y="4290036"/>
            <a:ext cx="396044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800" b="1" dirty="0" err="1"/>
              <a:t>Metode</a:t>
            </a:r>
            <a:r>
              <a:rPr lang="en-US" altLang="ko-KR" sz="2800" b="1" dirty="0"/>
              <a:t> </a:t>
            </a:r>
          </a:p>
          <a:p>
            <a:pPr>
              <a:spcBef>
                <a:spcPts val="0"/>
              </a:spcBef>
            </a:pPr>
            <a:r>
              <a:rPr lang="en-US" altLang="ko-KR" sz="2800" b="1" dirty="0"/>
              <a:t>Learning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>
            <a:spLocks/>
          </p:cNvSpPr>
          <p:nvPr/>
        </p:nvSpPr>
        <p:spPr>
          <a:xfrm>
            <a:off x="292929" y="283517"/>
            <a:ext cx="3140747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Mel Frequency Cepstral Coefficients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202658" y="283517"/>
            <a:ext cx="3761829" cy="580102"/>
            <a:chOff x="803640" y="3307537"/>
            <a:chExt cx="2445460" cy="58010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445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memetakan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sinyal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setiap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frame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07537"/>
              <a:ext cx="2059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Hamming Window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02658" y="3363083"/>
            <a:ext cx="354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 Filter Bank</a:t>
            </a:r>
          </a:p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660" y="4299897"/>
            <a:ext cx="347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Proses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Perhitungan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MFCC</a:t>
            </a: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13F3E-59B9-40F2-BBC8-18BBD0D6EFA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1DE4598-FB05-4709-9F46-3AF139A74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48065" y="1431235"/>
            <a:ext cx="3657600" cy="1828800"/>
          </a:xfrm>
        </p:spPr>
      </p:sp>
      <p:pic>
        <p:nvPicPr>
          <p:cNvPr id="29" name="Picture 28" descr="Figure 1">
            <a:extLst>
              <a:ext uri="{FF2B5EF4-FFF2-40B4-BE49-F238E27FC236}">
                <a16:creationId xmlns:a16="http://schemas.microsoft.com/office/drawing/2014/main" id="{4A1FB1D2-34C7-403E-A4F3-6223370AB2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1302"/>
            <a:ext cx="4008375" cy="219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Hamming Window">
            <a:extLst>
              <a:ext uri="{FF2B5EF4-FFF2-40B4-BE49-F238E27FC236}">
                <a16:creationId xmlns:a16="http://schemas.microsoft.com/office/drawing/2014/main" id="{1B2D47A3-E5BA-4DCB-8935-0E741F309F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0"/>
            <a:ext cx="1444752" cy="144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Figure 2">
            <a:extLst>
              <a:ext uri="{FF2B5EF4-FFF2-40B4-BE49-F238E27FC236}">
                <a16:creationId xmlns:a16="http://schemas.microsoft.com/office/drawing/2014/main" id="{EC5A4EF8-AC18-499C-840A-7509D6F8F2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72" y="1419622"/>
            <a:ext cx="36576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94EF2AD-E781-4DF3-927A-D3EB8897E277}"/>
              </a:ext>
            </a:extLst>
          </p:cNvPr>
          <p:cNvSpPr txBox="1"/>
          <p:nvPr/>
        </p:nvSpPr>
        <p:spPr>
          <a:xfrm>
            <a:off x="5148064" y="365356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Filter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menghitung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komponen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spectral filter,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mendekati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skala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Mel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3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7223F-7025-4385-A2D8-4EB8F47AF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en-US" b="1" dirty="0"/>
              <a:t>DFT / FFT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1485C-902D-4B84-8E21-DC284E9E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" y="3579862"/>
            <a:ext cx="2736304" cy="121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0EBD6-F35A-48BA-A975-C598766A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79862"/>
            <a:ext cx="2600930" cy="121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D40D42-7427-4760-A761-AD417078C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20" y="1192664"/>
            <a:ext cx="4824536" cy="1602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045D2-3F8F-4C19-A2F7-14034C8EA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192664"/>
            <a:ext cx="1905000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B5D5C-29DD-43D8-BDEF-63A0BA3BF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000" y="2186055"/>
            <a:ext cx="2019300" cy="6096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4D824F0-0633-4E88-8987-E89A7EA716E0}"/>
              </a:ext>
            </a:extLst>
          </p:cNvPr>
          <p:cNvSpPr txBox="1">
            <a:spLocks/>
          </p:cNvSpPr>
          <p:nvPr/>
        </p:nvSpPr>
        <p:spPr>
          <a:xfrm>
            <a:off x="107504" y="627534"/>
            <a:ext cx="80648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DFT dan FFT </a:t>
            </a:r>
            <a:r>
              <a:rPr lang="en-US" sz="1600" dirty="0" err="1"/>
              <a:t>berfungsi</a:t>
            </a:r>
            <a:r>
              <a:rPr lang="en-US" sz="1600" dirty="0"/>
              <a:t> </a:t>
            </a:r>
            <a:r>
              <a:rPr lang="en-US" sz="1600" dirty="0" err="1"/>
              <a:t>merubah</a:t>
            </a:r>
            <a:r>
              <a:rPr lang="en-US" sz="1600" dirty="0"/>
              <a:t> </a:t>
            </a:r>
            <a:r>
              <a:rPr lang="en-US" sz="1600" dirty="0" err="1"/>
              <a:t>sinyal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domain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domain </a:t>
            </a:r>
            <a:r>
              <a:rPr lang="en-US" sz="1600" dirty="0" err="1"/>
              <a:t>frekuensi</a:t>
            </a:r>
            <a:endParaRPr lang="en-US" sz="16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363590A-2836-4D89-8DBD-461CBCCD49B5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6313386" y="1910241"/>
            <a:ext cx="583816" cy="5774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DB99EE-ED99-4F10-A6F8-302E86637578}"/>
              </a:ext>
            </a:extLst>
          </p:cNvPr>
          <p:cNvSpPr/>
          <p:nvPr/>
        </p:nvSpPr>
        <p:spPr>
          <a:xfrm>
            <a:off x="3203848" y="3939902"/>
            <a:ext cx="1368152" cy="57606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CADF04F-6942-463C-A479-C1A02BBAED87}"/>
              </a:ext>
            </a:extLst>
          </p:cNvPr>
          <p:cNvSpPr txBox="1">
            <a:spLocks/>
          </p:cNvSpPr>
          <p:nvPr/>
        </p:nvSpPr>
        <p:spPr>
          <a:xfrm>
            <a:off x="116306" y="2851398"/>
            <a:ext cx="546380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err="1"/>
              <a:t>Dengan</a:t>
            </a:r>
            <a:r>
              <a:rPr lang="en-US" sz="1600" dirty="0"/>
              <a:t> FFT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perhitungan</a:t>
            </a:r>
            <a:r>
              <a:rPr lang="en-US" sz="1600" dirty="0"/>
              <a:t> DFT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973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B56C-9A0B-41E9-B126-213F9538CD4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1565666" y="3262213"/>
            <a:ext cx="6012668" cy="6473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Convolutional Neural Network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5815" y="3909517"/>
            <a:ext cx="2872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Convolutional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Pooling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Fully Connected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368675-F793-4788-B4EB-F650BB30BF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076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8202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1287</Words>
  <Application>Microsoft Office PowerPoint</Application>
  <PresentationFormat>On-screen Show (16:9)</PresentationFormat>
  <Paragraphs>456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맑은 고딕</vt:lpstr>
      <vt:lpstr>AngryBirds</vt:lpstr>
      <vt:lpstr>Arial</vt:lpstr>
      <vt:lpstr>Arial Black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147</cp:revision>
  <dcterms:created xsi:type="dcterms:W3CDTF">2016-12-05T23:26:54Z</dcterms:created>
  <dcterms:modified xsi:type="dcterms:W3CDTF">2019-06-26T04:42:32Z</dcterms:modified>
</cp:coreProperties>
</file>