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lay"/>
      <p:regular r:id="rId37"/>
      <p:bold r:id="rId38"/>
    </p:embeddedFont>
    <p:embeddedFont>
      <p:font typeface="Source Sans Pro SemiBold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1F91D-4C6D-4C26-AAC0-B21771871DF3}">
  <a:tblStyle styleId="{0491F91D-4C6D-4C26-AAC0-B21771871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.fntdata"/><Relationship Id="rId20" Type="http://schemas.openxmlformats.org/officeDocument/2006/relationships/slide" Target="slides/slide14.xml"/><Relationship Id="rId42" Type="http://schemas.openxmlformats.org/officeDocument/2006/relationships/font" Target="fonts/SourceSansProSemiBold-boldItalic.fntdata"/><Relationship Id="rId41" Type="http://schemas.openxmlformats.org/officeDocument/2006/relationships/font" Target="fonts/SourceSansProSemiBold-italic.fntdata"/><Relationship Id="rId22" Type="http://schemas.openxmlformats.org/officeDocument/2006/relationships/slide" Target="slides/slide16.xml"/><Relationship Id="rId44" Type="http://schemas.openxmlformats.org/officeDocument/2006/relationships/font" Target="fonts/SourceSansPro-bold.fntdata"/><Relationship Id="rId21" Type="http://schemas.openxmlformats.org/officeDocument/2006/relationships/slide" Target="slides/slide15.xml"/><Relationship Id="rId43" Type="http://schemas.openxmlformats.org/officeDocument/2006/relationships/font" Target="fonts/SourceSansPro-regular.fntdata"/><Relationship Id="rId24" Type="http://schemas.openxmlformats.org/officeDocument/2006/relationships/slide" Target="slides/slide18.xml"/><Relationship Id="rId46" Type="http://schemas.openxmlformats.org/officeDocument/2006/relationships/font" Target="fonts/SourceSansPro-boldItalic.fntdata"/><Relationship Id="rId23" Type="http://schemas.openxmlformats.org/officeDocument/2006/relationships/slide" Target="slides/slide17.xml"/><Relationship Id="rId45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SourceSansPro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Pl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0b651380e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10b651380e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223fd7ca06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223fd7ca06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223fd7ca06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223fd7ca06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223fd7ca06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223fd7ca06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g223fd7ca06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6" name="Google Shape;2766;g223fd7ca06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223fd7ca0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g223fd7ca0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223fd7ca0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223fd7ca0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223fd7ca0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223fd7ca0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223fd7ca06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223fd7ca06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223fd7ca06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223fd7ca06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223fd7ca06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223fd7ca06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0b651380e3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10b651380e3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223fd7ca06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223fd7ca06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223fd7ca061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223fd7ca06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223fd7ca0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0" name="Google Shape;2840;g223fd7ca0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g223fd7ca06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1" name="Google Shape;2851;g223fd7ca06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23fd7ca06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23fd7ca06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223fd7ca061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223fd7ca061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23fd7ca061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23fd7ca061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223fd7ca061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3" name="Google Shape;2893;g223fd7ca061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223fd7ca06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223fd7ca06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223fd7ca06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223fd7ca06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223fd7ca0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223fd7ca0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0a69f0788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0a69f0788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23fd7ca06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223fd7ca0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0b651380e3_0_2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10b651380e3_0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223fd7ca0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223fd7ca0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3fd7ca0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3fd7ca0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223fd7ca0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223fd7ca0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g223fd7ca06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9" name="Google Shape;2739;g223fd7ca06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 rot="10800000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1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p13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07" name="Google Shape;707;p13"/>
          <p:cNvSpPr txBox="1"/>
          <p:nvPr>
            <p:ph hasCustomPrompt="1"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/>
          <p:nvPr>
            <p:ph hasCustomPrompt="1"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/>
          <p:nvPr>
            <p:ph hasCustomPrompt="1"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/>
          <p:nvPr>
            <p:ph hasCustomPrompt="1"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3" name="Google Shape;713;p13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3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5" name="Google Shape;715;p13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3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14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p15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p15"/>
          <p:cNvSpPr txBox="1"/>
          <p:nvPr>
            <p:ph hasCustomPrompt="1"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flipH="1" rot="5400000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p1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16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6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5" name="Google Shape;1075;p16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6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7" name="Google Shape;1077;p16"/>
          <p:cNvSpPr txBox="1"/>
          <p:nvPr>
            <p:ph hasCustomPrompt="1"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/>
          <p:nvPr>
            <p:ph hasCustomPrompt="1"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7"/>
          <p:cNvSpPr txBox="1"/>
          <p:nvPr>
            <p:ph hasCustomPrompt="1"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7"/>
          <p:cNvSpPr txBox="1"/>
          <p:nvPr>
            <p:ph hasCustomPrompt="1"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7"/>
          <p:cNvSpPr txBox="1"/>
          <p:nvPr>
            <p:ph hasCustomPrompt="1"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p19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p19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20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1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p23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flipH="1" rot="-5400000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p24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p25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p26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p26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p26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7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6" name="Google Shape;1696;p27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7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8" name="Google Shape;1698;p27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flipH="1" rot="10800000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p28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8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6" name="Google Shape;1736;p28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8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8" name="Google Shape;1738;p28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p29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9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68" name="Google Shape;1868;p29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9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0" name="Google Shape;1870;p29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9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2" name="Google Shape;1872;p29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9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0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0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73" name="Google Shape;1973;p30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0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0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0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82" name="Google Shape;1982;p30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0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p31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31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31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59" name="Google Shape;2059;p31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31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1" name="Google Shape;2061;p31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31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3" name="Google Shape;2063;p31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31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5" name="Google Shape;2065;p31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31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p32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p32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1" name="Google Shape;2071;p32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2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3" name="Google Shape;2073;p32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2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5" name="Google Shape;2075;p32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2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7" name="Google Shape;2077;p32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2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9" name="Google Shape;2079;p32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32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p33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33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0" name="Google Shape;2110;p33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3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2" name="Google Shape;2112;p33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3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4" name="Google Shape;2114;p33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3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6" name="Google Shape;2116;p33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3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8" name="Google Shape;2118;p33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33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p34"/>
          <p:cNvGrpSpPr/>
          <p:nvPr/>
        </p:nvGrpSpPr>
        <p:grpSpPr>
          <a:xfrm flipH="1" rot="10800000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2462" name="Google Shape;2462;p34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7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p7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p8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flipH="1" rot="10800000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p9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0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37"/>
          <p:cNvSpPr txBox="1"/>
          <p:nvPr>
            <p:ph type="ctrTitle"/>
          </p:nvPr>
        </p:nvSpPr>
        <p:spPr>
          <a:xfrm>
            <a:off x="1282800" y="2180600"/>
            <a:ext cx="65784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Task 7: Comparing Scheduling Algorithms</a:t>
            </a:r>
            <a:endParaRPr/>
          </a:p>
        </p:txBody>
      </p:sp>
      <p:sp>
        <p:nvSpPr>
          <p:cNvPr id="2633" name="Google Shape;2633;p37"/>
          <p:cNvSpPr txBox="1"/>
          <p:nvPr>
            <p:ph idx="1" type="subTitle"/>
          </p:nvPr>
        </p:nvSpPr>
        <p:spPr>
          <a:xfrm>
            <a:off x="2211600" y="3865700"/>
            <a:ext cx="47208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 Saleh 900204192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Azzazy 900202821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 Dahab 900192441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4" name="Google Shape;2634;p37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35" name="Google Shape;2635;p37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36" name="Google Shape;2636;p37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8" name="Google Shape;2638;p37"/>
            <p:cNvCxnSpPr>
              <a:stCxn id="2636" idx="6"/>
              <a:endCxn id="2637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7" name="Google Shape;27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" y="71875"/>
            <a:ext cx="61607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8" name="Google Shape;2748;p46"/>
          <p:cNvSpPr txBox="1"/>
          <p:nvPr/>
        </p:nvSpPr>
        <p:spPr>
          <a:xfrm>
            <a:off x="6766075" y="1584325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Round Robin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9" name="Google Shape;2749;p46"/>
          <p:cNvSpPr txBox="1"/>
          <p:nvPr/>
        </p:nvSpPr>
        <p:spPr>
          <a:xfrm>
            <a:off x="6766075" y="2097650"/>
            <a:ext cx="18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1-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Initialize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PCB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7"/>
          <p:cNvSpPr txBox="1"/>
          <p:nvPr/>
        </p:nvSpPr>
        <p:spPr>
          <a:xfrm>
            <a:off x="6766075" y="1584325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Round Robin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55" name="Google Shape;27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25" y="152400"/>
            <a:ext cx="505092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6" name="Google Shape;2756;p47"/>
          <p:cNvSpPr txBox="1"/>
          <p:nvPr/>
        </p:nvSpPr>
        <p:spPr>
          <a:xfrm>
            <a:off x="6766075" y="2097650"/>
            <a:ext cx="18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Execute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48"/>
          <p:cNvSpPr txBox="1"/>
          <p:nvPr/>
        </p:nvSpPr>
        <p:spPr>
          <a:xfrm>
            <a:off x="6927125" y="2148000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Round Robin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2" name="Google Shape;27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5" y="534900"/>
            <a:ext cx="6461274" cy="4413222"/>
          </a:xfrm>
          <a:prstGeom prst="rect">
            <a:avLst/>
          </a:prstGeom>
          <a:noFill/>
          <a:ln>
            <a:noFill/>
          </a:ln>
        </p:spPr>
      </p:pic>
      <p:sp>
        <p:nvSpPr>
          <p:cNvPr id="2763" name="Google Shape;2763;p48"/>
          <p:cNvSpPr txBox="1"/>
          <p:nvPr/>
        </p:nvSpPr>
        <p:spPr>
          <a:xfrm>
            <a:off x="6790025" y="2711675"/>
            <a:ext cx="18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Update time and select next process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49"/>
          <p:cNvSpPr txBox="1"/>
          <p:nvPr/>
        </p:nvSpPr>
        <p:spPr>
          <a:xfrm>
            <a:off x="6927125" y="2148000"/>
            <a:ext cx="16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Round Robin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9" name="Google Shape;2769;p49"/>
          <p:cNvSpPr txBox="1"/>
          <p:nvPr/>
        </p:nvSpPr>
        <p:spPr>
          <a:xfrm>
            <a:off x="6790025" y="2711675"/>
            <a:ext cx="180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Print Scheduling Table and Average Time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70" name="Google Shape;27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0" y="1742750"/>
            <a:ext cx="6622326" cy="234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50"/>
          <p:cNvSpPr txBox="1"/>
          <p:nvPr>
            <p:ph idx="1" type="body"/>
          </p:nvPr>
        </p:nvSpPr>
        <p:spPr>
          <a:xfrm>
            <a:off x="713225" y="579025"/>
            <a:ext cx="79845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MLFQ(</a:t>
            </a:r>
            <a:r>
              <a:rPr i="1" lang="en" sz="1200"/>
              <a:t>n_proc</a:t>
            </a:r>
            <a:r>
              <a:rPr lang="en" sz="1200"/>
              <a:t>, Process* </a:t>
            </a:r>
            <a:r>
              <a:rPr i="1" lang="en" sz="1200"/>
              <a:t>processes</a:t>
            </a:r>
            <a:r>
              <a:rPr lang="en" sz="1200"/>
              <a:t>)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quanta</a:t>
            </a:r>
            <a:r>
              <a:rPr lang="en" sz="1200"/>
              <a:t>[0] ← 8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quanta</a:t>
            </a:r>
            <a:r>
              <a:rPr lang="en" sz="1200"/>
              <a:t>[1] ← 16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total_waiting_time</a:t>
            </a:r>
            <a:r>
              <a:rPr lang="en" sz="1200"/>
              <a:t> ← 0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total_time</a:t>
            </a:r>
            <a:r>
              <a:rPr lang="en" sz="1200"/>
              <a:t> ← 0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total_turnaround_time</a:t>
            </a:r>
            <a:r>
              <a:rPr lang="en" sz="1200"/>
              <a:t> ← 0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total_response_time </a:t>
            </a:r>
            <a:r>
              <a:rPr lang="en" sz="1200"/>
              <a:t>← 0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for</a:t>
            </a:r>
            <a:r>
              <a:rPr lang="en" sz="1200"/>
              <a:t> i ← 1 </a:t>
            </a:r>
            <a:r>
              <a:rPr b="1" lang="en" sz="1200"/>
              <a:t>to</a:t>
            </a:r>
            <a:r>
              <a:rPr lang="en" sz="1200"/>
              <a:t> </a:t>
            </a:r>
            <a:r>
              <a:rPr i="1" lang="en" sz="1200"/>
              <a:t>n_proc</a:t>
            </a:r>
            <a:r>
              <a:rPr lang="en" sz="1200"/>
              <a:t> // initialize burst time of procs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r>
              <a:rPr b="1" lang="en" sz="1200"/>
              <a:t>do</a:t>
            </a:r>
            <a:r>
              <a:rPr lang="en" sz="1200"/>
              <a:t>	</a:t>
            </a:r>
            <a:r>
              <a:rPr lang="en" sz="1200"/>
              <a:t> remaining_burst[i] ← processes[i].burst_time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for</a:t>
            </a:r>
            <a:r>
              <a:rPr lang="en" sz="1200"/>
              <a:t> i ←1 to n</a:t>
            </a:r>
            <a:r>
              <a:rPr lang="en" sz="1200"/>
              <a:t> 	// Q0 RR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do</a:t>
            </a:r>
            <a:r>
              <a:rPr lang="en" sz="1200"/>
              <a:t>	</a:t>
            </a:r>
            <a:r>
              <a:rPr b="1" lang="en" sz="1200"/>
              <a:t>If</a:t>
            </a:r>
            <a:r>
              <a:rPr lang="en" sz="1200"/>
              <a:t> remaining_burst[i] &gt; 0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then if</a:t>
            </a:r>
            <a:r>
              <a:rPr lang="en" sz="1200"/>
              <a:t> remaining_burst[i] == processes[i].burst_time // calculation of response time for proc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</a:t>
            </a:r>
            <a:r>
              <a:rPr b="1" lang="en" sz="1200"/>
              <a:t>hen</a:t>
            </a:r>
            <a:r>
              <a:rPr lang="en" sz="1200"/>
              <a:t>	response_time[i] ← total_time - processes[i].arrival_time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total_response_time ← </a:t>
            </a:r>
            <a:r>
              <a:rPr lang="en" sz="1200"/>
              <a:t> total_response_time + </a:t>
            </a:r>
            <a:r>
              <a:rPr lang="en" sz="1200"/>
              <a:t>response_time[i]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6" name="Google Shape;2776;p50"/>
          <p:cNvSpPr txBox="1"/>
          <p:nvPr>
            <p:ph type="title"/>
          </p:nvPr>
        </p:nvSpPr>
        <p:spPr>
          <a:xfrm>
            <a:off x="713250" y="467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MLFQ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51"/>
          <p:cNvSpPr txBox="1"/>
          <p:nvPr>
            <p:ph type="title"/>
          </p:nvPr>
        </p:nvSpPr>
        <p:spPr>
          <a:xfrm>
            <a:off x="672150" y="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MLFQ</a:t>
            </a:r>
            <a:endParaRPr/>
          </a:p>
        </p:txBody>
      </p:sp>
      <p:sp>
        <p:nvSpPr>
          <p:cNvPr id="2782" name="Google Shape;2782;p51"/>
          <p:cNvSpPr txBox="1"/>
          <p:nvPr>
            <p:ph idx="1" type="body"/>
          </p:nvPr>
        </p:nvSpPr>
        <p:spPr>
          <a:xfrm>
            <a:off x="713225" y="691950"/>
            <a:ext cx="77175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</a:t>
            </a:r>
            <a:r>
              <a:rPr b="1" lang="en" sz="1200"/>
              <a:t>f</a:t>
            </a:r>
            <a:r>
              <a:rPr lang="en" sz="1200"/>
              <a:t> remaining_burst[i] &lt;= quanta[0] // if the process finishes from Q0 RR without preemption</a:t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then </a:t>
            </a:r>
            <a:r>
              <a:rPr lang="en" sz="1200"/>
              <a:t>total_time ← remaining_burst[i]</a:t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remaining_burst[i] ←  0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turnaround_time[i] ← total_time - processes[i].arrival_time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total_turnaround_time ← total_turnaround_time + turnaround_time[i]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waiting_time[i] ← turnaround_time[i] - processes[i].burst_time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total_waiting_time ← total_waiting_time + waiting_time[i]</a:t>
            </a:r>
            <a:endParaRPr sz="12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else </a:t>
            </a:r>
            <a:r>
              <a:rPr lang="en" sz="1200"/>
              <a:t>// if the process exits Q0 RR with preemption</a:t>
            </a:r>
            <a:endParaRPr b="1"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total_time ← total_time + quanta[0]</a:t>
            </a:r>
            <a:endParaRPr sz="12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remaining_burst[i] ← remaining_burst[i] - quanta[0]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for i←1 to n_proc</a:t>
            </a:r>
            <a:endParaRPr sz="12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do </a:t>
            </a:r>
            <a:r>
              <a:rPr lang="en" sz="1200"/>
              <a:t> </a:t>
            </a:r>
            <a:r>
              <a:rPr b="1" lang="en" sz="1200"/>
              <a:t>If</a:t>
            </a:r>
            <a:r>
              <a:rPr lang="en" sz="1200"/>
              <a:t> remaining_burst[i] &gt; 0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r>
              <a:rPr b="1" lang="en" sz="1200"/>
              <a:t>then</a:t>
            </a:r>
            <a:r>
              <a:rPr lang="en" sz="1200"/>
              <a:t>	if remaining_burst[i] &lt;= quanta[1] // if the process finishes from Q1 without preemption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then</a:t>
            </a:r>
            <a:r>
              <a:rPr lang="en" sz="1200"/>
              <a:t>	total_time ← total_time + remaining_burst[i]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remaining_burst[i] ← 0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turnaround_time[i] ← total_time - processes[i].arrival_time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total_turnaround_time ← total_turnaround_time + turnaround_time[i]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waiting_time[i] ← turnaround_time[i] - processes[i].burst_time</a:t>
            </a:r>
            <a:endParaRPr sz="12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total_waiting_time ← total_waiting_time + waiting_time[i]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52"/>
          <p:cNvSpPr txBox="1"/>
          <p:nvPr>
            <p:ph type="title"/>
          </p:nvPr>
        </p:nvSpPr>
        <p:spPr>
          <a:xfrm>
            <a:off x="620825" y="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MLFQ</a:t>
            </a:r>
            <a:endParaRPr/>
          </a:p>
        </p:txBody>
      </p:sp>
      <p:sp>
        <p:nvSpPr>
          <p:cNvPr id="2788" name="Google Shape;2788;p52"/>
          <p:cNvSpPr txBox="1"/>
          <p:nvPr>
            <p:ph idx="1" type="body"/>
          </p:nvPr>
        </p:nvSpPr>
        <p:spPr>
          <a:xfrm>
            <a:off x="713250" y="628200"/>
            <a:ext cx="7717500" cy="4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</a:t>
            </a:r>
            <a:r>
              <a:rPr b="1" lang="en" sz="1200"/>
              <a:t>lse </a:t>
            </a:r>
            <a:r>
              <a:rPr lang="en" sz="1200"/>
              <a:t>// if the process exits from Q1 with preemption</a:t>
            </a:r>
            <a:endParaRPr b="1"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total_time </a:t>
            </a:r>
            <a:r>
              <a:rPr lang="en" sz="1000"/>
              <a:t>←</a:t>
            </a:r>
            <a:r>
              <a:rPr lang="en" sz="1200"/>
              <a:t> </a:t>
            </a:r>
            <a:r>
              <a:rPr lang="en" sz="1200"/>
              <a:t> total_time + </a:t>
            </a:r>
            <a:r>
              <a:rPr lang="en" sz="1200"/>
              <a:t>quanta[1]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	remaining_burst[i] </a:t>
            </a:r>
            <a:r>
              <a:rPr lang="en" sz="1000"/>
              <a:t>←</a:t>
            </a:r>
            <a:r>
              <a:rPr lang="en" sz="1200"/>
              <a:t> </a:t>
            </a:r>
            <a:r>
              <a:rPr lang="en" sz="1200"/>
              <a:t>remaining_burst[i] - </a:t>
            </a:r>
            <a:r>
              <a:rPr lang="en" sz="1200"/>
              <a:t>quanta[1]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/>
              <a:t>or i </a:t>
            </a:r>
            <a:r>
              <a:rPr lang="en" sz="1000"/>
              <a:t>←</a:t>
            </a:r>
            <a:r>
              <a:rPr lang="en" sz="1200"/>
              <a:t> 1 to n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do</a:t>
            </a:r>
            <a:r>
              <a:rPr lang="en" sz="1200"/>
              <a:t>	</a:t>
            </a:r>
            <a:r>
              <a:rPr b="1" lang="en" sz="1200"/>
              <a:t>if </a:t>
            </a:r>
            <a:r>
              <a:rPr lang="en" sz="1200"/>
              <a:t>remaining_burst[i] &gt; 0 </a:t>
            </a:r>
            <a:r>
              <a:rPr lang="en" sz="1200"/>
              <a:t>// if the process finishes from Q1 FCFS (non-preemptive)</a:t>
            </a:r>
            <a:endParaRPr sz="1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</a:t>
            </a:r>
            <a:r>
              <a:rPr b="1" lang="en" sz="1200"/>
              <a:t>hen</a:t>
            </a:r>
            <a:r>
              <a:rPr lang="en" sz="1200"/>
              <a:t>	total_time </a:t>
            </a:r>
            <a:r>
              <a:rPr lang="en" sz="1000"/>
              <a:t>←</a:t>
            </a:r>
            <a:r>
              <a:rPr lang="en" sz="1200"/>
              <a:t> </a:t>
            </a:r>
            <a:r>
              <a:rPr lang="en" sz="1200"/>
              <a:t>total_time + </a:t>
            </a:r>
            <a:r>
              <a:rPr lang="en" sz="1200"/>
              <a:t>remaining_burst[i]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remaining_burst[i] </a:t>
            </a:r>
            <a:r>
              <a:rPr lang="en" sz="1000"/>
              <a:t>←</a:t>
            </a:r>
            <a:r>
              <a:rPr lang="en" sz="1200"/>
              <a:t> 0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turnaround_time[i] </a:t>
            </a:r>
            <a:r>
              <a:rPr lang="en" sz="1000"/>
              <a:t>←</a:t>
            </a:r>
            <a:r>
              <a:rPr lang="en" sz="1200"/>
              <a:t> total_time - processes[i].arrival_time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total_turnaround_time </a:t>
            </a:r>
            <a:r>
              <a:rPr lang="en" sz="1000"/>
              <a:t>←</a:t>
            </a:r>
            <a:r>
              <a:rPr lang="en" sz="1200"/>
              <a:t> </a:t>
            </a:r>
            <a:r>
              <a:rPr lang="en" sz="1200"/>
              <a:t>total_turnaround_time + </a:t>
            </a:r>
            <a:r>
              <a:rPr lang="en" sz="1200"/>
              <a:t>turnaround_time[i]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waiting_time[i] </a:t>
            </a:r>
            <a:r>
              <a:rPr lang="en" sz="1000"/>
              <a:t>←</a:t>
            </a:r>
            <a:r>
              <a:rPr lang="en" sz="1200"/>
              <a:t> turnaround_time[i] - processes[i].burst_time</a:t>
            </a:r>
            <a:endParaRPr sz="12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total_waiting_time </a:t>
            </a:r>
            <a:r>
              <a:rPr lang="en" sz="1000"/>
              <a:t>←</a:t>
            </a:r>
            <a:r>
              <a:rPr lang="en" sz="1200"/>
              <a:t> </a:t>
            </a:r>
            <a:r>
              <a:rPr lang="en" sz="1200"/>
              <a:t>total_waiting_time + </a:t>
            </a:r>
            <a:r>
              <a:rPr lang="en" sz="1200"/>
              <a:t>waiting_time[i]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average_turnaround_time </a:t>
            </a:r>
            <a:r>
              <a:rPr lang="en" sz="1000"/>
              <a:t>←</a:t>
            </a:r>
            <a:r>
              <a:rPr lang="en" sz="1200"/>
              <a:t>total_turnaround_time/n_proc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average_waiting_time </a:t>
            </a:r>
            <a:r>
              <a:rPr lang="en" sz="1000"/>
              <a:t>←</a:t>
            </a:r>
            <a:r>
              <a:rPr lang="en" sz="1200"/>
              <a:t> total_waiting_time/n_proc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average_response_time </a:t>
            </a:r>
            <a:r>
              <a:rPr lang="en" sz="1000"/>
              <a:t>←</a:t>
            </a:r>
            <a:r>
              <a:rPr lang="en" sz="1200"/>
              <a:t> total_response_time/n_proc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printf("Average turnaround time: %d\n", average_turnaround_time)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printf("Average waiting time: %d\n", average_waiting_time)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printf("Average response time: %d\n", average_response_time)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3" name="Google Shape;2793;p53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794" name="Google Shape;2794;p5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6" name="Google Shape;2796;p53"/>
          <p:cNvSpPr txBox="1"/>
          <p:nvPr>
            <p:ph type="title"/>
          </p:nvPr>
        </p:nvSpPr>
        <p:spPr>
          <a:xfrm>
            <a:off x="1632625" y="2374150"/>
            <a:ext cx="5858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Attributes</a:t>
            </a:r>
            <a:endParaRPr/>
          </a:p>
        </p:txBody>
      </p:sp>
      <p:sp>
        <p:nvSpPr>
          <p:cNvPr id="2797" name="Google Shape;2797;p5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attributes chosen</a:t>
            </a:r>
            <a:endParaRPr/>
          </a:p>
        </p:txBody>
      </p:sp>
      <p:sp>
        <p:nvSpPr>
          <p:cNvPr id="2798" name="Google Shape;2798;p53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99" name="Google Shape;2799;p53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00" name="Google Shape;2800;p53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53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2" name="Google Shape;2802;p53"/>
          <p:cNvCxnSpPr>
            <a:stCxn id="2800" idx="6"/>
            <a:endCxn id="2801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7" name="Google Shape;28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88" y="531863"/>
            <a:ext cx="30575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54"/>
          <p:cNvSpPr txBox="1"/>
          <p:nvPr/>
        </p:nvSpPr>
        <p:spPr>
          <a:xfrm>
            <a:off x="1099150" y="2329175"/>
            <a:ext cx="697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all three scheduling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algorithms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, the only attributes needed from a process was its arrival time and burst (execution ) time .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two values were used to determine which process to be executed next , for how long , and to calculate the three 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optimization</a:t>
            </a: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criteria for each process 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3" name="Google Shape;2813;p55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814" name="Google Shape;2814;p5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6" name="Google Shape;2816;p55"/>
          <p:cNvSpPr txBox="1"/>
          <p:nvPr>
            <p:ph type="title"/>
          </p:nvPr>
        </p:nvSpPr>
        <p:spPr>
          <a:xfrm>
            <a:off x="1632625" y="2374150"/>
            <a:ext cx="5858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17" name="Google Shape;2817;p55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each algorithm was tested</a:t>
            </a:r>
            <a:endParaRPr/>
          </a:p>
        </p:txBody>
      </p:sp>
      <p:sp>
        <p:nvSpPr>
          <p:cNvPr id="2818" name="Google Shape;2818;p55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19" name="Google Shape;2819;p55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20" name="Google Shape;2820;p55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55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2" name="Google Shape;2822;p55"/>
          <p:cNvCxnSpPr>
            <a:stCxn id="2820" idx="6"/>
            <a:endCxn id="2821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8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44" name="Google Shape;2644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6" name="Google Shape;2646;p38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47" name="Google Shape;2647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38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50" name="Google Shape;2650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38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53" name="Google Shape;2653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8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5" name="Google Shape;2655;p3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6" name="Google Shape;2656;p38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attributes chosen</a:t>
            </a:r>
            <a:endParaRPr/>
          </a:p>
        </p:txBody>
      </p:sp>
      <p:sp>
        <p:nvSpPr>
          <p:cNvPr id="2657" name="Google Shape;2657;p38"/>
          <p:cNvSpPr txBox="1"/>
          <p:nvPr>
            <p:ph idx="2" type="subTitle"/>
          </p:nvPr>
        </p:nvSpPr>
        <p:spPr>
          <a:xfrm>
            <a:off x="1975600" y="3063175"/>
            <a:ext cx="2461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Attributes</a:t>
            </a:r>
            <a:endParaRPr/>
          </a:p>
        </p:txBody>
      </p:sp>
      <p:sp>
        <p:nvSpPr>
          <p:cNvPr id="2658" name="Google Shape;2658;p38"/>
          <p:cNvSpPr txBox="1"/>
          <p:nvPr>
            <p:ph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9" name="Google Shape;2659;p38"/>
          <p:cNvSpPr txBox="1"/>
          <p:nvPr>
            <p:ph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60" name="Google Shape;2660;p38"/>
          <p:cNvSpPr txBox="1"/>
          <p:nvPr>
            <p:ph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1" name="Google Shape;2661;p38"/>
          <p:cNvSpPr txBox="1"/>
          <p:nvPr>
            <p:ph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2" name="Google Shape;2662;p38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every team member</a:t>
            </a:r>
            <a:endParaRPr/>
          </a:p>
        </p:txBody>
      </p:sp>
      <p:sp>
        <p:nvSpPr>
          <p:cNvPr id="2663" name="Google Shape;2663;p38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664" name="Google Shape;2664;p38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algorithms were tested</a:t>
            </a:r>
            <a:endParaRPr/>
          </a:p>
        </p:txBody>
      </p:sp>
      <p:sp>
        <p:nvSpPr>
          <p:cNvPr id="2665" name="Google Shape;2665;p38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666" name="Google Shape;2666;p38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of algorithms</a:t>
            </a:r>
            <a:endParaRPr/>
          </a:p>
        </p:txBody>
      </p:sp>
      <p:sp>
        <p:nvSpPr>
          <p:cNvPr id="2667" name="Google Shape;2667;p38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56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FCFS</a:t>
            </a:r>
            <a:endParaRPr/>
          </a:p>
        </p:txBody>
      </p:sp>
      <p:sp>
        <p:nvSpPr>
          <p:cNvPr id="2828" name="Google Shape;2828;p56"/>
          <p:cNvSpPr txBox="1"/>
          <p:nvPr>
            <p:ph idx="1" type="body"/>
          </p:nvPr>
        </p:nvSpPr>
        <p:spPr>
          <a:xfrm>
            <a:off x="1210725" y="1200025"/>
            <a:ext cx="53028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asks the user for the number of process then  random numbers are generated for the burst time and arrival time for each process and then their response , waiting and turnaround time were calculated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process table is printed as shown printing all the required times for each process and then their averages is calculated at the end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simple test on 5 processes to illustrate.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9" name="Google Shape;28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175" y="3262181"/>
            <a:ext cx="3264250" cy="17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57"/>
          <p:cNvSpPr txBox="1"/>
          <p:nvPr>
            <p:ph type="title"/>
          </p:nvPr>
        </p:nvSpPr>
        <p:spPr>
          <a:xfrm>
            <a:off x="3072000" y="-68550"/>
            <a:ext cx="189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</a:t>
            </a:r>
            <a:endParaRPr/>
          </a:p>
        </p:txBody>
      </p:sp>
      <p:sp>
        <p:nvSpPr>
          <p:cNvPr id="2835" name="Google Shape;2835;p57"/>
          <p:cNvSpPr txBox="1"/>
          <p:nvPr>
            <p:ph idx="1" type="body"/>
          </p:nvPr>
        </p:nvSpPr>
        <p:spPr>
          <a:xfrm>
            <a:off x="1153450" y="483150"/>
            <a:ext cx="69009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</a:t>
            </a:r>
            <a:r>
              <a:rPr lang="en"/>
              <a:t>automatically</a:t>
            </a:r>
            <a:r>
              <a:rPr lang="en"/>
              <a:t> generated 5 process each given a random arrival time and burst time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going through the scheduling process a scheduling table was printing showing arrival , executing , turnaround , waiting , and response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test , the same arrival and execution time where </a:t>
            </a:r>
            <a:r>
              <a:rPr lang="en"/>
              <a:t>scheduled</a:t>
            </a:r>
            <a:r>
              <a:rPr lang="en"/>
              <a:t> manually and the result was compared . </a:t>
            </a:r>
            <a:endParaRPr/>
          </a:p>
        </p:txBody>
      </p:sp>
      <p:pic>
        <p:nvPicPr>
          <p:cNvPr id="2836" name="Google Shape;28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75" y="2634050"/>
            <a:ext cx="4553334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7" name="Google Shape;283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451" y="2263800"/>
            <a:ext cx="3240201" cy="270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58"/>
          <p:cNvSpPr txBox="1"/>
          <p:nvPr>
            <p:ph type="title"/>
          </p:nvPr>
        </p:nvSpPr>
        <p:spPr>
          <a:xfrm>
            <a:off x="631100" y="467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MLFQ</a:t>
            </a:r>
            <a:endParaRPr/>
          </a:p>
        </p:txBody>
      </p:sp>
      <p:sp>
        <p:nvSpPr>
          <p:cNvPr id="2843" name="Google Shape;2843;p58"/>
          <p:cNvSpPr txBox="1"/>
          <p:nvPr>
            <p:ph idx="1" type="body"/>
          </p:nvPr>
        </p:nvSpPr>
        <p:spPr>
          <a:xfrm>
            <a:off x="374425" y="883053"/>
            <a:ext cx="40524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test was done on 4 processes for simplicity.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Echoing the changes to some variables was done to ensure that the total time, turnaround time, </a:t>
            </a:r>
            <a:r>
              <a:rPr lang="en"/>
              <a:t>waiting</a:t>
            </a:r>
            <a:r>
              <a:rPr lang="en"/>
              <a:t> time, and response time are accurate.</a:t>
            </a:r>
            <a:endParaRPr/>
          </a:p>
        </p:txBody>
      </p:sp>
      <p:pic>
        <p:nvPicPr>
          <p:cNvPr id="2844" name="Google Shape;28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900" y="883050"/>
            <a:ext cx="4255100" cy="25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5" name="Google Shape;2845;p58"/>
          <p:cNvSpPr txBox="1"/>
          <p:nvPr/>
        </p:nvSpPr>
        <p:spPr>
          <a:xfrm>
            <a:off x="6997375" y="3628175"/>
            <a:ext cx="21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https://www.youtube.com/watch?v=b9EYSLmG8QQ&amp;list=PLxIvc-MGOs6ib0oK1z9C46DeKd9rRcSMY&amp;index=13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6" name="Google Shape;284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87153"/>
            <a:ext cx="2264764" cy="250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7" name="Google Shape;284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186" y="3415500"/>
            <a:ext cx="2416841" cy="14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8" name="Google Shape;284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025" y="3415512"/>
            <a:ext cx="2053600" cy="11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3" name="Google Shape;2853;p59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854" name="Google Shape;2854;p5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6" name="Google Shape;2856;p59"/>
          <p:cNvSpPr txBox="1"/>
          <p:nvPr>
            <p:ph type="title"/>
          </p:nvPr>
        </p:nvSpPr>
        <p:spPr>
          <a:xfrm>
            <a:off x="1632625" y="2374150"/>
            <a:ext cx="5858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2857" name="Google Shape;2857;p59"/>
          <p:cNvSpPr txBox="1"/>
          <p:nvPr>
            <p:ph idx="1" type="subTitle"/>
          </p:nvPr>
        </p:nvSpPr>
        <p:spPr>
          <a:xfrm>
            <a:off x="1844000" y="3519025"/>
            <a:ext cx="5747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running each set of processes 10 times and taking the average . We were able to create a smooth curve for each line in the curve. </a:t>
            </a:r>
            <a:endParaRPr/>
          </a:p>
        </p:txBody>
      </p:sp>
      <p:sp>
        <p:nvSpPr>
          <p:cNvPr id="2858" name="Google Shape;2858;p59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859" name="Google Shape;2859;p59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60" name="Google Shape;2860;p59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59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2" name="Google Shape;2862;p59"/>
          <p:cNvCxnSpPr>
            <a:stCxn id="2860" idx="6"/>
            <a:endCxn id="2861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60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868" name="Google Shape;2868;p6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0" name="Google Shape;2870;p60"/>
          <p:cNvSpPr txBox="1"/>
          <p:nvPr>
            <p:ph type="title"/>
          </p:nvPr>
        </p:nvSpPr>
        <p:spPr>
          <a:xfrm>
            <a:off x="1632625" y="2374150"/>
            <a:ext cx="5858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71" name="Google Shape;2871;p60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 and conclusions</a:t>
            </a:r>
            <a:endParaRPr/>
          </a:p>
        </p:txBody>
      </p:sp>
      <p:sp>
        <p:nvSpPr>
          <p:cNvPr id="2872" name="Google Shape;2872;p60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2873" name="Google Shape;2873;p60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74" name="Google Shape;2874;p60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60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6" name="Google Shape;2876;p60"/>
          <p:cNvCxnSpPr>
            <a:stCxn id="2874" idx="6"/>
            <a:endCxn id="2875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61"/>
          <p:cNvSpPr txBox="1"/>
          <p:nvPr>
            <p:ph idx="1" type="body"/>
          </p:nvPr>
        </p:nvSpPr>
        <p:spPr>
          <a:xfrm>
            <a:off x="713225" y="446900"/>
            <a:ext cx="33753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61"/>
          <p:cNvSpPr txBox="1"/>
          <p:nvPr>
            <p:ph idx="1" type="body"/>
          </p:nvPr>
        </p:nvSpPr>
        <p:spPr>
          <a:xfrm>
            <a:off x="6353400" y="1444350"/>
            <a:ext cx="2013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comparing the scheduling </a:t>
            </a:r>
            <a:r>
              <a:rPr lang="en"/>
              <a:t>algorithms</a:t>
            </a:r>
            <a:r>
              <a:rPr lang="en"/>
              <a:t> using the average </a:t>
            </a:r>
            <a:r>
              <a:rPr lang="en"/>
              <a:t>turnaround</a:t>
            </a:r>
            <a:r>
              <a:rPr lang="en"/>
              <a:t> values , we could see that FCFS is the </a:t>
            </a:r>
            <a:r>
              <a:rPr lang="en"/>
              <a:t>optimal</a:t>
            </a:r>
            <a:r>
              <a:rPr lang="en"/>
              <a:t> choice as the number of process increase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83" name="Google Shape;28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39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2"/>
          <p:cNvSpPr txBox="1"/>
          <p:nvPr>
            <p:ph idx="1" type="body"/>
          </p:nvPr>
        </p:nvSpPr>
        <p:spPr>
          <a:xfrm>
            <a:off x="713225" y="446900"/>
            <a:ext cx="33753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62"/>
          <p:cNvSpPr txBox="1"/>
          <p:nvPr>
            <p:ph idx="1" type="body"/>
          </p:nvPr>
        </p:nvSpPr>
        <p:spPr>
          <a:xfrm>
            <a:off x="6353400" y="1444350"/>
            <a:ext cx="2013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, difference in </a:t>
            </a:r>
            <a:r>
              <a:rPr lang="en"/>
              <a:t>performance</a:t>
            </a:r>
            <a:r>
              <a:rPr lang="en"/>
              <a:t> can be noticed with large process number 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winner is clearly the FCFS as it shows a lower average waiting time for large number of processes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90" name="Google Shape;28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22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63"/>
          <p:cNvSpPr txBox="1"/>
          <p:nvPr>
            <p:ph idx="1" type="body"/>
          </p:nvPr>
        </p:nvSpPr>
        <p:spPr>
          <a:xfrm>
            <a:off x="713225" y="446900"/>
            <a:ext cx="33753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63"/>
          <p:cNvSpPr txBox="1"/>
          <p:nvPr>
            <p:ph idx="1" type="body"/>
          </p:nvPr>
        </p:nvSpPr>
        <p:spPr>
          <a:xfrm>
            <a:off x="6353400" y="1444350"/>
            <a:ext cx="20130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response time, MLFQ hard the optimal </a:t>
            </a:r>
            <a:r>
              <a:rPr lang="en"/>
              <a:t>performance</a:t>
            </a:r>
            <a:r>
              <a:rPr lang="en"/>
              <a:t> and FCFS should an </a:t>
            </a:r>
            <a:r>
              <a:rPr lang="en"/>
              <a:t>exponential</a:t>
            </a:r>
            <a:r>
              <a:rPr lang="en"/>
              <a:t> increase making it the worst </a:t>
            </a:r>
            <a:r>
              <a:rPr lang="en"/>
              <a:t>performance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97" name="Google Shape;28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728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2" name="Google Shape;2902;p6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903" name="Google Shape;2903;p64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4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5" name="Google Shape;2905;p64"/>
          <p:cNvSpPr txBox="1"/>
          <p:nvPr>
            <p:ph type="title"/>
          </p:nvPr>
        </p:nvSpPr>
        <p:spPr>
          <a:xfrm>
            <a:off x="1632625" y="2374150"/>
            <a:ext cx="58581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2906" name="Google Shape;2906;p64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mistakes and comments</a:t>
            </a:r>
            <a:endParaRPr/>
          </a:p>
        </p:txBody>
      </p:sp>
      <p:sp>
        <p:nvSpPr>
          <p:cNvPr id="2907" name="Google Shape;2907;p64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2908" name="Google Shape;2908;p64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09" name="Google Shape;2909;p6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6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1" name="Google Shape;2911;p64"/>
          <p:cNvCxnSpPr>
            <a:stCxn id="2909" idx="6"/>
            <a:endCxn id="2910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6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2917" name="Google Shape;2917;p65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lower value for priority of a process means higher </a:t>
            </a:r>
            <a:r>
              <a:rPr lang="en"/>
              <a:t>priority.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Submitted a version of xv6 where the default priority is set in the scheduler itself instead of the fork system call.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" name="Google Shape;2672;p39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9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8" name="Google Shape;2678;p3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9" name="Google Shape;2679;p39"/>
          <p:cNvSpPr txBox="1"/>
          <p:nvPr>
            <p:ph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80" name="Google Shape;2680;p39"/>
          <p:cNvSpPr txBox="1"/>
          <p:nvPr>
            <p:ph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81" name="Google Shape;2681;p39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curves were smoothed</a:t>
            </a:r>
            <a:endParaRPr/>
          </a:p>
        </p:txBody>
      </p:sp>
      <p:sp>
        <p:nvSpPr>
          <p:cNvPr id="2682" name="Google Shape;2682;p39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2683" name="Google Shape;2683;p39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 and conclusions</a:t>
            </a:r>
            <a:endParaRPr/>
          </a:p>
        </p:txBody>
      </p:sp>
      <p:sp>
        <p:nvSpPr>
          <p:cNvPr id="2684" name="Google Shape;2684;p39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2685" name="Google Shape;2685;p39"/>
          <p:cNvGrpSpPr/>
          <p:nvPr/>
        </p:nvGrpSpPr>
        <p:grpSpPr>
          <a:xfrm>
            <a:off x="2908272" y="2994199"/>
            <a:ext cx="795537" cy="795537"/>
            <a:chOff x="851175" y="1582401"/>
            <a:chExt cx="964872" cy="964872"/>
          </a:xfrm>
        </p:grpSpPr>
        <p:sp>
          <p:nvSpPr>
            <p:cNvPr id="2686" name="Google Shape;2686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8" name="Google Shape;2688;p39"/>
          <p:cNvSpPr txBox="1"/>
          <p:nvPr>
            <p:ph idx="6" type="title"/>
          </p:nvPr>
        </p:nvSpPr>
        <p:spPr>
          <a:xfrm>
            <a:off x="2904036" y="3112663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689" name="Google Shape;2689;p39"/>
          <p:cNvSpPr txBox="1"/>
          <p:nvPr>
            <p:ph idx="14" type="subTitle"/>
          </p:nvPr>
        </p:nvSpPr>
        <p:spPr>
          <a:xfrm>
            <a:off x="3830375" y="3344600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mistakes and comments</a:t>
            </a:r>
            <a:endParaRPr/>
          </a:p>
        </p:txBody>
      </p:sp>
      <p:sp>
        <p:nvSpPr>
          <p:cNvPr id="2690" name="Google Shape;2690;p39"/>
          <p:cNvSpPr txBox="1"/>
          <p:nvPr>
            <p:ph idx="15" type="subTitle"/>
          </p:nvPr>
        </p:nvSpPr>
        <p:spPr>
          <a:xfrm>
            <a:off x="3830375" y="2983803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66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2923" name="Google Shape;2923;p66"/>
          <p:cNvGrpSpPr/>
          <p:nvPr/>
        </p:nvGrpSpPr>
        <p:grpSpPr>
          <a:xfrm>
            <a:off x="3293078" y="1966927"/>
            <a:ext cx="585195" cy="585195"/>
            <a:chOff x="851175" y="1582401"/>
            <a:chExt cx="964872" cy="964872"/>
          </a:xfrm>
        </p:grpSpPr>
        <p:sp>
          <p:nvSpPr>
            <p:cNvPr id="2924" name="Google Shape;2924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6" name="Google Shape;2926;p66"/>
          <p:cNvGrpSpPr/>
          <p:nvPr/>
        </p:nvGrpSpPr>
        <p:grpSpPr>
          <a:xfrm>
            <a:off x="5264078" y="1966927"/>
            <a:ext cx="585195" cy="585195"/>
            <a:chOff x="851175" y="1582401"/>
            <a:chExt cx="964872" cy="964872"/>
          </a:xfrm>
        </p:grpSpPr>
        <p:sp>
          <p:nvSpPr>
            <p:cNvPr id="2927" name="Google Shape;2927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9" name="Google Shape;2929;p66"/>
          <p:cNvGrpSpPr/>
          <p:nvPr/>
        </p:nvGrpSpPr>
        <p:grpSpPr>
          <a:xfrm>
            <a:off x="4278578" y="1966927"/>
            <a:ext cx="585195" cy="585195"/>
            <a:chOff x="851175" y="1582401"/>
            <a:chExt cx="964872" cy="964872"/>
          </a:xfrm>
        </p:grpSpPr>
        <p:sp>
          <p:nvSpPr>
            <p:cNvPr id="2930" name="Google Shape;2930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6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2" name="Google Shape;2932;p66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2933" name="Google Shape;2933;p66"/>
            <p:cNvCxnSpPr>
              <a:stCxn id="2934" idx="6"/>
              <a:endCxn id="2935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  <p:sp>
          <p:nvSpPr>
            <p:cNvPr id="2934" name="Google Shape;2934;p66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6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6" name="Google Shape;2936;p66"/>
            <p:cNvCxnSpPr>
              <a:stCxn id="2934" idx="6"/>
              <a:endCxn id="2935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grpSp>
        <p:nvGrpSpPr>
          <p:cNvPr id="2937" name="Google Shape;2937;p66"/>
          <p:cNvGrpSpPr/>
          <p:nvPr/>
        </p:nvGrpSpPr>
        <p:grpSpPr>
          <a:xfrm>
            <a:off x="5396657" y="2147507"/>
            <a:ext cx="320037" cy="224034"/>
            <a:chOff x="3386036" y="1746339"/>
            <a:chExt cx="397907" cy="279762"/>
          </a:xfrm>
        </p:grpSpPr>
        <p:sp>
          <p:nvSpPr>
            <p:cNvPr id="2938" name="Google Shape;2938;p66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6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0" name="Google Shape;2940;p66"/>
          <p:cNvGrpSpPr/>
          <p:nvPr/>
        </p:nvGrpSpPr>
        <p:grpSpPr>
          <a:xfrm>
            <a:off x="3427090" y="2100966"/>
            <a:ext cx="317172" cy="317116"/>
            <a:chOff x="266768" y="1721375"/>
            <a:chExt cx="397907" cy="397887"/>
          </a:xfrm>
        </p:grpSpPr>
        <p:sp>
          <p:nvSpPr>
            <p:cNvPr id="2941" name="Google Shape;2941;p6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3" name="Google Shape;2943;p66"/>
          <p:cNvSpPr/>
          <p:nvPr/>
        </p:nvSpPr>
        <p:spPr>
          <a:xfrm>
            <a:off x="4411149" y="2131501"/>
            <a:ext cx="320054" cy="25604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66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janasaleh@aucegypt.edu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mariamhdahab@aucegypt.edu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muhammad-azzazy@aucegypt.edu</a:t>
            </a:r>
            <a:endParaRPr/>
          </a:p>
        </p:txBody>
      </p:sp>
      <p:sp>
        <p:nvSpPr>
          <p:cNvPr id="2945" name="Google Shape;2945;p66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4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696" name="Google Shape;2696;p40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all three scheduling algorithms, the arrival times of processes are in increasing order.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all three scheduling algorithms, the optimization criteria were assumed to be integers and the result of division was rounded down (integer division).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MLFQ, the time quantum of the first two RR scheduling algorithms were fixed to 8 and 16, respectively.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MLFQ, there was no aging mechanism implemented. This means that once processes reach FCFS, they never go back to a higher priority </a:t>
            </a:r>
            <a:r>
              <a:rPr lang="en"/>
              <a:t>queue. In other words, processes which exceed the time quanta of both RR queues exit the algorithm from the tail of the FCFS queue.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MLFQ, only a single process can exist in a queue during a certain time interval. This simulates single-core execution for simplicity.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41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702" name="Google Shape;2702;p4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4" name="Google Shape;2704;p41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705" name="Google Shape;2705;p41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</a:t>
            </a:r>
            <a:r>
              <a:rPr lang="en"/>
              <a:t>every team member</a:t>
            </a:r>
            <a:endParaRPr/>
          </a:p>
        </p:txBody>
      </p:sp>
      <p:sp>
        <p:nvSpPr>
          <p:cNvPr id="2706" name="Google Shape;2706;p41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7" name="Google Shape;2707;p41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708" name="Google Shape;2708;p41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1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0" name="Google Shape;2710;p41"/>
          <p:cNvCxnSpPr>
            <a:stCxn id="2708" idx="6"/>
            <a:endCxn id="2709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5" name="Google Shape;2715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{0491F91D-4C6D-4C26-AAC0-B21771871DF3}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Jana Saleh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 and tested First Come First Serve(FCFS)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Mariam Dahab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 and tested Round Robin (RR)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Created the Graphs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Muhammad Azzazy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Implemented and tested Multilevel Feedback Queue (MLFQ)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43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721" name="Google Shape;2721;p4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4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2724" name="Google Shape;2724;p4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of algorithms</a:t>
            </a:r>
            <a:endParaRPr/>
          </a:p>
        </p:txBody>
      </p:sp>
      <p:sp>
        <p:nvSpPr>
          <p:cNvPr id="2725" name="Google Shape;2725;p43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26" name="Google Shape;2726;p43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727" name="Google Shape;2727;p43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43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9" name="Google Shape;2729;p43"/>
          <p:cNvCxnSpPr>
            <a:stCxn id="2727" idx="6"/>
            <a:endCxn id="2728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4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FCFS</a:t>
            </a:r>
            <a:endParaRPr/>
          </a:p>
        </p:txBody>
      </p:sp>
      <p:sp>
        <p:nvSpPr>
          <p:cNvPr id="2735" name="Google Shape;2735;p44"/>
          <p:cNvSpPr txBox="1"/>
          <p:nvPr>
            <p:ph idx="1" type="body"/>
          </p:nvPr>
        </p:nvSpPr>
        <p:spPr>
          <a:xfrm>
            <a:off x="594450" y="1253875"/>
            <a:ext cx="38997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</a:t>
            </a:r>
            <a:r>
              <a:rPr b="1" lang="en" sz="1200"/>
              <a:t>FCFS_Scheduling </a:t>
            </a:r>
            <a:r>
              <a:rPr lang="en" sz="1200"/>
              <a:t>(struct process p[], int nproc)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double total_turnaround_time = 0.0, total_waiting_time = 0.0, avgwaitT = 0.0, totalrespt = 0.0, avgrespt = 0.0, double sumburst = 0, int totalburst[n], double avgturnT = 0,  p[0].waitT = 0,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p[0].responseT 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for m ← 0 </a:t>
            </a:r>
            <a:r>
              <a:rPr b="1" lang="en" sz="1200"/>
              <a:t>to</a:t>
            </a:r>
            <a:r>
              <a:rPr lang="en" sz="1200"/>
              <a:t> </a:t>
            </a:r>
            <a:r>
              <a:rPr i="1" lang="en" sz="1200"/>
              <a:t>nproc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p[m].turnAroundT ←p[m].burst + p[m].waitT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300"/>
              <a:t> for k ← 1 </a:t>
            </a:r>
            <a:r>
              <a:rPr b="1" lang="en" sz="1300"/>
              <a:t>to</a:t>
            </a:r>
            <a:r>
              <a:rPr lang="en" sz="1300"/>
              <a:t> </a:t>
            </a:r>
            <a:r>
              <a:rPr i="1" lang="en" sz="1300"/>
              <a:t>nproc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p[k].waitT ← p[k - 1].burst + p[k - 1].waitT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for i ← 0 </a:t>
            </a:r>
            <a:r>
              <a:rPr b="1" lang="en"/>
              <a:t>to</a:t>
            </a:r>
            <a:r>
              <a:rPr lang="en"/>
              <a:t> </a:t>
            </a:r>
            <a:r>
              <a:rPr i="1" lang="en"/>
              <a:t>nproc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p[i].responseT ← p[i].waitT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6" name="Google Shape;2736;p44"/>
          <p:cNvSpPr txBox="1"/>
          <p:nvPr/>
        </p:nvSpPr>
        <p:spPr>
          <a:xfrm>
            <a:off x="5028700" y="1017725"/>
            <a:ext cx="31290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v← 0 </a:t>
            </a:r>
            <a:r>
              <a:rPr b="1"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total_waiting_time += p[v].waitT;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total_turnaround_time += p[v].turnAroundT;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totalrespt += p[v].responseT }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avgwaitT ←total_waiting_time /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avgturnT ←total_turnaround_time /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avgrespt ←totalrespt /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p4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FCFS</a:t>
            </a:r>
            <a:endParaRPr/>
          </a:p>
        </p:txBody>
      </p:sp>
      <p:sp>
        <p:nvSpPr>
          <p:cNvPr id="2742" name="Google Shape;2742;p45"/>
          <p:cNvSpPr txBox="1"/>
          <p:nvPr/>
        </p:nvSpPr>
        <p:spPr>
          <a:xfrm>
            <a:off x="818225" y="1172050"/>
            <a:ext cx="75075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 main() {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int n , x = 0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struct process p[1000]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printf("Enter the number of processes: ")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scanf("%d", &amp;nproc)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while (x &lt; 10) {  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l ← 0 </a:t>
            </a:r>
            <a:r>
              <a:rPr b="1"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 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p[l].burst 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←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}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i ← 0 </a:t>
            </a:r>
            <a:r>
              <a:rPr b="1"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 {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if (i ==0)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p[i].arrivalT 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←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0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p[i].arrivalT 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←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p[i - 1].arrivalT + (rand() % n) + 1  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p[i].pid </a:t>
            </a:r>
            <a:r>
              <a:rPr lang="en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←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 + 1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p[i].burst = (rand() % 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+ 1 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FCFS_Scheduling(p , 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nproc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x++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}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