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5EF293-950A-4CB0-8D87-AA4CA24093EC}">
  <a:tblStyle styleId="{905EF293-950A-4CB0-8D87-AA4CA2409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10b651380e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10b651380e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20c592fe75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20c592fe75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g20c592fe75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8" name="Google Shape;2748;g20c592fe75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20c592fe75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20c592fe75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g10a69f0788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9" name="Google Shape;2769;g10a69f0788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10b651380e3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10b651380e3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10b651380e3_0_2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10b651380e3_0_2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10b651380e3_0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10b651380e3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10a69f0788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10a69f0788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10a69f0788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10a69f0788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20c592fe7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20c592fe7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20c592fe75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7" name="Google Shape;2727;g20c592fe75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20c592fe75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20c592fe75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 rot="10800000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/>
          <p:nvPr>
            <p:ph hasCustomPrompt="1" type="title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11"/>
          <p:cNvSpPr txBox="1"/>
          <p:nvPr>
            <p:ph idx="1" type="subTitle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5" name="Google Shape;705;p13"/>
          <p:cNvSpPr txBox="1"/>
          <p:nvPr>
            <p:ph idx="1" type="subTitle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13"/>
          <p:cNvSpPr txBox="1"/>
          <p:nvPr>
            <p:ph idx="2" type="subTitle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07" name="Google Shape;707;p13"/>
          <p:cNvSpPr txBox="1"/>
          <p:nvPr>
            <p:ph hasCustomPrompt="1"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/>
          <p:nvPr>
            <p:ph hasCustomPrompt="1"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/>
          <p:nvPr>
            <p:ph hasCustomPrompt="1"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/>
          <p:nvPr>
            <p:ph hasCustomPrompt="1"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/>
          <p:nvPr>
            <p:ph idx="7" type="subTitle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13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3" name="Google Shape;713;p13"/>
          <p:cNvSpPr txBox="1"/>
          <p:nvPr>
            <p:ph idx="9" type="subTitle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13"/>
          <p:cNvSpPr txBox="1"/>
          <p:nvPr>
            <p:ph idx="13" type="subTitle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5" name="Google Shape;715;p13"/>
          <p:cNvSpPr txBox="1"/>
          <p:nvPr>
            <p:ph idx="14" type="subTitle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3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/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1" name="Google Shape;801;p14"/>
          <p:cNvSpPr txBox="1"/>
          <p:nvPr>
            <p:ph idx="1" type="subTitle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23" name="Google Shape;923;p15"/>
          <p:cNvSpPr txBox="1"/>
          <p:nvPr>
            <p:ph idx="1" type="subTitle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24" name="Google Shape;924;p15"/>
          <p:cNvSpPr txBox="1"/>
          <p:nvPr>
            <p:ph hasCustomPrompt="1"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flipH="1" rot="5400000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flipH="1" rot="10800000">
              <a:off x="5481164" y="74639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rect b="b" l="l" r="r" t="t"/>
                <a:pathLst>
                  <a:path extrusionOk="0" fill="none" h="59550" w="1468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>
                  <a:schemeClr val="accent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35" name="Google Shape;1035;p16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16"/>
          <p:cNvSpPr txBox="1"/>
          <p:nvPr>
            <p:ph idx="1" type="subTitle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6"/>
          <p:cNvSpPr txBox="1"/>
          <p:nvPr>
            <p:ph idx="2" type="subTitle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5" name="Google Shape;1075;p16"/>
          <p:cNvSpPr txBox="1"/>
          <p:nvPr>
            <p:ph idx="3" type="subTitle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6"/>
          <p:cNvSpPr txBox="1"/>
          <p:nvPr>
            <p:ph idx="4" type="subTitle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7" name="Google Shape;1077;p16"/>
          <p:cNvSpPr txBox="1"/>
          <p:nvPr>
            <p:ph hasCustomPrompt="1" idx="5" type="title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/>
          <p:nvPr>
            <p:ph hasCustomPrompt="1" idx="6" type="title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17"/>
          <p:cNvSpPr txBox="1"/>
          <p:nvPr>
            <p:ph hasCustomPrompt="1" type="title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/>
          <p:nvPr>
            <p:ph idx="1" type="subTitle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17"/>
          <p:cNvSpPr txBox="1"/>
          <p:nvPr>
            <p:ph hasCustomPrompt="1" idx="2" type="title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/>
          <p:nvPr>
            <p:ph idx="3" type="subTitle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17"/>
          <p:cNvSpPr txBox="1"/>
          <p:nvPr>
            <p:ph hasCustomPrompt="1" idx="4" type="title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/>
          <p:nvPr>
            <p:ph idx="5" type="subTitle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/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27" name="Google Shape;1227;p19"/>
          <p:cNvSpPr txBox="1"/>
          <p:nvPr>
            <p:ph idx="1" type="subTitle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228" name="Google Shape;1228;p19"/>
          <p:cNvGrpSpPr/>
          <p:nvPr/>
        </p:nvGrpSpPr>
        <p:grpSpPr>
          <a:xfrm flipH="1" rot="5400000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/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20"/>
          <p:cNvSpPr txBox="1"/>
          <p:nvPr>
            <p:ph idx="1" type="subTitle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3"/>
          <p:cNvSpPr txBox="1"/>
          <p:nvPr>
            <p:ph hasCustomPrompt="1"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/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21"/>
          <p:cNvSpPr txBox="1"/>
          <p:nvPr>
            <p:ph idx="1" type="subTitle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flipH="1" rot="-5400000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29" name="Google Shape;1429;p22"/>
          <p:cNvSpPr txBox="1"/>
          <p:nvPr>
            <p:ph idx="1" type="body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2" name="Google Shape;1432;p23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flipH="1" rot="-5400000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2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64" name="Google Shape;1464;p24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/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7" name="Google Shape;1577;p25"/>
          <p:cNvSpPr txBox="1"/>
          <p:nvPr>
            <p:ph idx="1" type="subTitle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1" name="Google Shape;1661;p26"/>
          <p:cNvSpPr txBox="1"/>
          <p:nvPr>
            <p:ph idx="1" type="body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2" name="Google Shape;1662;p26"/>
          <p:cNvSpPr txBox="1"/>
          <p:nvPr>
            <p:ph idx="2" type="body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3" name="Google Shape;1663;p26"/>
          <p:cNvSpPr txBox="1"/>
          <p:nvPr>
            <p:ph idx="3" type="subTitle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94" name="Google Shape;1694;p27"/>
          <p:cNvSpPr txBox="1"/>
          <p:nvPr>
            <p:ph idx="1" type="subTitle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27"/>
          <p:cNvSpPr txBox="1"/>
          <p:nvPr>
            <p:ph idx="2" type="subTitle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6" name="Google Shape;1696;p27"/>
          <p:cNvSpPr txBox="1"/>
          <p:nvPr>
            <p:ph idx="3" type="subTitle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27"/>
          <p:cNvSpPr txBox="1"/>
          <p:nvPr>
            <p:ph idx="4" type="subTitle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8" name="Google Shape;1698;p27"/>
          <p:cNvSpPr txBox="1"/>
          <p:nvPr>
            <p:ph idx="5" type="subTitle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27"/>
          <p:cNvSpPr txBox="1"/>
          <p:nvPr>
            <p:ph idx="6" type="subTitle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flipH="1" rot="10800000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flipH="1" rot="-5400000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flipH="1" rot="10800000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34" name="Google Shape;1734;p28"/>
          <p:cNvSpPr txBox="1"/>
          <p:nvPr>
            <p:ph idx="1" type="subTitle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28"/>
          <p:cNvSpPr txBox="1"/>
          <p:nvPr>
            <p:ph idx="2" type="subTitle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6" name="Google Shape;1736;p28"/>
          <p:cNvSpPr txBox="1"/>
          <p:nvPr>
            <p:ph idx="3" type="subTitle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28"/>
          <p:cNvSpPr txBox="1"/>
          <p:nvPr>
            <p:ph idx="4" type="subTitle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8" name="Google Shape;1738;p28"/>
          <p:cNvSpPr txBox="1"/>
          <p:nvPr>
            <p:ph idx="5" type="subTitle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28"/>
          <p:cNvSpPr txBox="1"/>
          <p:nvPr>
            <p:ph idx="6" type="subTitle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flipH="1" rot="-5400000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6" name="Google Shape;1866;p29"/>
          <p:cNvSpPr txBox="1"/>
          <p:nvPr>
            <p:ph idx="1" type="subTitle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29"/>
          <p:cNvSpPr txBox="1"/>
          <p:nvPr>
            <p:ph idx="2" type="subTitle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68" name="Google Shape;1868;p29"/>
          <p:cNvSpPr txBox="1"/>
          <p:nvPr>
            <p:ph idx="3" type="subTitle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p29"/>
          <p:cNvSpPr txBox="1"/>
          <p:nvPr>
            <p:ph idx="4" type="subTitle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0" name="Google Shape;1870;p29"/>
          <p:cNvSpPr txBox="1"/>
          <p:nvPr>
            <p:ph idx="5" type="subTitle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29"/>
          <p:cNvSpPr txBox="1"/>
          <p:nvPr>
            <p:ph idx="6" type="subTitle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2" name="Google Shape;1872;p29"/>
          <p:cNvSpPr txBox="1"/>
          <p:nvPr>
            <p:ph idx="7" type="subTitle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p29"/>
          <p:cNvSpPr txBox="1"/>
          <p:nvPr>
            <p:ph idx="8" type="subTitle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flipH="1" rot="-5400000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1" name="Google Shape;1971;p30"/>
          <p:cNvSpPr txBox="1"/>
          <p:nvPr>
            <p:ph idx="1" type="subTitle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30"/>
          <p:cNvSpPr txBox="1"/>
          <p:nvPr>
            <p:ph idx="2" type="subTitle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73" name="Google Shape;1973;p30"/>
          <p:cNvSpPr txBox="1"/>
          <p:nvPr>
            <p:ph idx="3" type="subTitle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p30"/>
          <p:cNvSpPr txBox="1"/>
          <p:nvPr>
            <p:ph idx="4" type="subTitle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p30"/>
          <p:cNvSpPr txBox="1"/>
          <p:nvPr>
            <p:ph idx="5" type="subTitle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30"/>
          <p:cNvSpPr txBox="1"/>
          <p:nvPr>
            <p:ph idx="6" type="subTitle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82" name="Google Shape;1982;p30"/>
          <p:cNvSpPr txBox="1"/>
          <p:nvPr>
            <p:ph idx="7" type="subTitle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30"/>
          <p:cNvSpPr txBox="1"/>
          <p:nvPr>
            <p:ph idx="8" type="subTitle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86" name="Google Shape;1986;p31"/>
          <p:cNvGrpSpPr/>
          <p:nvPr/>
        </p:nvGrpSpPr>
        <p:grpSpPr>
          <a:xfrm flipH="1" rot="10800000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flipH="1" rot="5400000">
              <a:off x="67684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7" name="Google Shape;2057;p31"/>
          <p:cNvSpPr txBox="1"/>
          <p:nvPr>
            <p:ph idx="1" type="subTitle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p31"/>
          <p:cNvSpPr txBox="1"/>
          <p:nvPr>
            <p:ph idx="2" type="subTitle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59" name="Google Shape;2059;p31"/>
          <p:cNvSpPr txBox="1"/>
          <p:nvPr>
            <p:ph idx="3" type="subTitle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31"/>
          <p:cNvSpPr txBox="1"/>
          <p:nvPr>
            <p:ph idx="4" type="subTitle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1" name="Google Shape;2061;p31"/>
          <p:cNvSpPr txBox="1"/>
          <p:nvPr>
            <p:ph idx="5" type="subTitle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31"/>
          <p:cNvSpPr txBox="1"/>
          <p:nvPr>
            <p:ph idx="6" type="subTitle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3" name="Google Shape;2063;p31"/>
          <p:cNvSpPr txBox="1"/>
          <p:nvPr>
            <p:ph idx="7" type="subTitle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31"/>
          <p:cNvSpPr txBox="1"/>
          <p:nvPr>
            <p:ph idx="8" type="subTitle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5" name="Google Shape;2065;p31"/>
          <p:cNvSpPr txBox="1"/>
          <p:nvPr>
            <p:ph idx="9" type="subTitle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p31"/>
          <p:cNvSpPr txBox="1"/>
          <p:nvPr>
            <p:ph idx="13" type="subTitle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69" name="Google Shape;2069;p32"/>
          <p:cNvSpPr txBox="1"/>
          <p:nvPr>
            <p:ph idx="1" type="subTitle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0" name="Google Shape;2070;p32"/>
          <p:cNvSpPr txBox="1"/>
          <p:nvPr>
            <p:ph idx="2" type="subTitle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1" name="Google Shape;2071;p32"/>
          <p:cNvSpPr txBox="1"/>
          <p:nvPr>
            <p:ph idx="3" type="subTitle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32"/>
          <p:cNvSpPr txBox="1"/>
          <p:nvPr>
            <p:ph idx="4" type="subTitle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3" name="Google Shape;2073;p32"/>
          <p:cNvSpPr txBox="1"/>
          <p:nvPr>
            <p:ph idx="5" type="subTitle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32"/>
          <p:cNvSpPr txBox="1"/>
          <p:nvPr>
            <p:ph idx="6" type="subTitle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5" name="Google Shape;2075;p32"/>
          <p:cNvSpPr txBox="1"/>
          <p:nvPr>
            <p:ph idx="7" type="subTitle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p32"/>
          <p:cNvSpPr txBox="1"/>
          <p:nvPr>
            <p:ph idx="8" type="subTitle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7" name="Google Shape;2077;p32"/>
          <p:cNvSpPr txBox="1"/>
          <p:nvPr>
            <p:ph idx="9" type="subTitle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32"/>
          <p:cNvSpPr txBox="1"/>
          <p:nvPr>
            <p:ph idx="13" type="subTitle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9" name="Google Shape;2079;p32"/>
          <p:cNvSpPr txBox="1"/>
          <p:nvPr>
            <p:ph idx="14" type="subTitle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0" name="Google Shape;2080;p32"/>
          <p:cNvSpPr txBox="1"/>
          <p:nvPr>
            <p:ph idx="15" type="subTitle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8" name="Google Shape;2108;p33"/>
          <p:cNvSpPr txBox="1"/>
          <p:nvPr>
            <p:ph idx="1" type="subTitle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9" name="Google Shape;2109;p33"/>
          <p:cNvSpPr txBox="1"/>
          <p:nvPr>
            <p:ph idx="2" type="subTitle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0" name="Google Shape;2110;p33"/>
          <p:cNvSpPr txBox="1"/>
          <p:nvPr>
            <p:ph idx="3" type="subTitle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33"/>
          <p:cNvSpPr txBox="1"/>
          <p:nvPr>
            <p:ph idx="4" type="subTitle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2" name="Google Shape;2112;p33"/>
          <p:cNvSpPr txBox="1"/>
          <p:nvPr>
            <p:ph idx="5" type="subTitle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p33"/>
          <p:cNvSpPr txBox="1"/>
          <p:nvPr>
            <p:ph idx="6" type="subTitle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4" name="Google Shape;2114;p33"/>
          <p:cNvSpPr txBox="1"/>
          <p:nvPr>
            <p:ph idx="7" type="subTitle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5" name="Google Shape;2115;p33"/>
          <p:cNvSpPr txBox="1"/>
          <p:nvPr>
            <p:ph idx="8" type="subTitle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6" name="Google Shape;2116;p33"/>
          <p:cNvSpPr txBox="1"/>
          <p:nvPr>
            <p:ph idx="9" type="subTitle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7" name="Google Shape;2117;p33"/>
          <p:cNvSpPr txBox="1"/>
          <p:nvPr>
            <p:ph idx="13" type="subTitle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8" name="Google Shape;2118;p33"/>
          <p:cNvSpPr txBox="1"/>
          <p:nvPr>
            <p:ph idx="14" type="subTitle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33"/>
          <p:cNvSpPr txBox="1"/>
          <p:nvPr>
            <p:ph idx="15" type="subTitle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flipH="1" rot="10800000">
              <a:off x="6482702" y="45994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flipH="1" rot="10800000">
              <a:off x="6482702" y="45994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32" name="Google Shape;2232;p34"/>
          <p:cNvGrpSpPr/>
          <p:nvPr/>
        </p:nvGrpSpPr>
        <p:grpSpPr>
          <a:xfrm flipH="1" rot="10800000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/>
          <p:nvPr>
            <p:ph idx="1" type="subTitle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62" name="Google Shape;2462;p34"/>
          <p:cNvSpPr txBox="1"/>
          <p:nvPr>
            <p:ph idx="2" type="subTitle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4" name="Google Shape;254;p5"/>
          <p:cNvSpPr txBox="1"/>
          <p:nvPr>
            <p:ph idx="1" type="subTitle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"/>
          <p:cNvSpPr txBox="1"/>
          <p:nvPr>
            <p:ph idx="2" type="subTitle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6" name="Google Shape;256;p5"/>
          <p:cNvSpPr txBox="1"/>
          <p:nvPr>
            <p:ph idx="3" type="subTitle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"/>
          <p:cNvSpPr txBox="1"/>
          <p:nvPr>
            <p:ph idx="4" type="subTitle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7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3" name="Google Shape;483;p7"/>
          <p:cNvSpPr txBox="1"/>
          <p:nvPr>
            <p:ph idx="1" type="body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/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486" name="Google Shape;486;p8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flipH="1" rot="10800000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flipH="1" rot="5400000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/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36" name="Google Shape;536;p9"/>
          <p:cNvSpPr txBox="1"/>
          <p:nvPr>
            <p:ph idx="1" type="subTitle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0"/>
          <p:cNvSpPr txBox="1"/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janasaleh@aucegypt.edu" TargetMode="External"/><Relationship Id="rId4" Type="http://schemas.openxmlformats.org/officeDocument/2006/relationships/hyperlink" Target="mailto:mdahab@aucegypt.edu" TargetMode="External"/><Relationship Id="rId5" Type="http://schemas.openxmlformats.org/officeDocument/2006/relationships/hyperlink" Target="mailto:muhammad-azzazy@aucegypt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37"/>
          <p:cNvSpPr txBox="1"/>
          <p:nvPr>
            <p:ph type="ctrTitle"/>
          </p:nvPr>
        </p:nvSpPr>
        <p:spPr>
          <a:xfrm>
            <a:off x="1282800" y="2212100"/>
            <a:ext cx="65784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Task 2:</a:t>
            </a:r>
            <a:r>
              <a:rPr lang="en" sz="4100"/>
              <a:t> </a:t>
            </a:r>
            <a:r>
              <a:rPr lang="en">
                <a:solidFill>
                  <a:schemeClr val="lt2"/>
                </a:solidFill>
              </a:rPr>
              <a:t>Adding user programs to xv6</a:t>
            </a:r>
            <a:endParaRPr/>
          </a:p>
        </p:txBody>
      </p:sp>
      <p:cxnSp>
        <p:nvCxnSpPr>
          <p:cNvPr id="2633" name="Google Shape;2633;p37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634" name="Google Shape;2634;p37"/>
          <p:cNvSpPr txBox="1"/>
          <p:nvPr>
            <p:ph idx="1" type="subTitle"/>
          </p:nvPr>
        </p:nvSpPr>
        <p:spPr>
          <a:xfrm>
            <a:off x="2211600" y="3865700"/>
            <a:ext cx="47208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 Saleh 900204192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 Dahab </a:t>
            </a:r>
            <a:r>
              <a:rPr lang="en"/>
              <a:t>900192441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Azzazy 900202821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5" name="Google Shape;2635;p37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36" name="Google Shape;2636;p37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8" name="Google Shape;2638;p37"/>
            <p:cNvCxnSpPr>
              <a:stCxn id="2636" idx="6"/>
              <a:endCxn id="2637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46"/>
          <p:cNvSpPr txBox="1"/>
          <p:nvPr>
            <p:ph type="title"/>
          </p:nvPr>
        </p:nvSpPr>
        <p:spPr>
          <a:xfrm>
            <a:off x="713225" y="390475"/>
            <a:ext cx="7717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STATISTICS</a:t>
            </a:r>
            <a:endParaRPr/>
          </a:p>
        </p:txBody>
      </p:sp>
      <p:pic>
        <p:nvPicPr>
          <p:cNvPr id="2744" name="Google Shape;27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700" y="167562"/>
            <a:ext cx="776275" cy="7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5" name="Google Shape;2745;p46"/>
          <p:cNvSpPr txBox="1"/>
          <p:nvPr>
            <p:ph idx="1" type="body"/>
          </p:nvPr>
        </p:nvSpPr>
        <p:spPr>
          <a:xfrm>
            <a:off x="600975" y="943850"/>
            <a:ext cx="8430900" cy="3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PRINTSTATS</a:t>
            </a:r>
            <a:r>
              <a:rPr lang="en" sz="1000"/>
              <a:t>(</a:t>
            </a:r>
            <a:r>
              <a:rPr i="1" lang="en" sz="1000"/>
              <a:t>A</a:t>
            </a:r>
            <a:r>
              <a:rPr lang="en" sz="1000"/>
              <a:t>)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for</a:t>
            </a:r>
            <a:r>
              <a:rPr lang="en" sz="1000"/>
              <a:t>  </a:t>
            </a:r>
            <a:r>
              <a:rPr i="1" lang="en" sz="1000"/>
              <a:t>i </a:t>
            </a:r>
            <a:r>
              <a:rPr lang="en" sz="1000"/>
              <a:t>← 1 </a:t>
            </a:r>
            <a:r>
              <a:rPr b="1" lang="en" sz="1000"/>
              <a:t>to</a:t>
            </a:r>
            <a:r>
              <a:rPr lang="en" sz="1000"/>
              <a:t> length[</a:t>
            </a:r>
            <a:r>
              <a:rPr i="1" lang="en" sz="1000"/>
              <a:t>A</a:t>
            </a:r>
            <a:r>
              <a:rPr lang="en" sz="1000"/>
              <a:t>]-1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b="1" lang="en" sz="1000"/>
              <a:t>do for</a:t>
            </a:r>
            <a:r>
              <a:rPr lang="en" sz="1000"/>
              <a:t> </a:t>
            </a:r>
            <a:r>
              <a:rPr i="1" lang="en" sz="1000"/>
              <a:t>j </a:t>
            </a:r>
            <a:r>
              <a:rPr lang="en" sz="1000"/>
              <a:t>← 1 </a:t>
            </a:r>
            <a:r>
              <a:rPr b="1" lang="en" sz="1000"/>
              <a:t>to</a:t>
            </a:r>
            <a:r>
              <a:rPr lang="en" sz="1000"/>
              <a:t> length[</a:t>
            </a:r>
            <a:r>
              <a:rPr i="1" lang="en" sz="1000"/>
              <a:t>A</a:t>
            </a:r>
            <a:r>
              <a:rPr lang="en" sz="1000"/>
              <a:t>]-1</a:t>
            </a:r>
            <a:endParaRPr b="1"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r>
              <a:rPr b="1" lang="en" sz="1000"/>
              <a:t>do</a:t>
            </a:r>
            <a:r>
              <a:rPr lang="en" sz="1000"/>
              <a:t> swap</a:t>
            </a:r>
            <a:r>
              <a:rPr b="1" lang="en" sz="1000"/>
              <a:t> </a:t>
            </a:r>
            <a:r>
              <a:rPr i="1" lang="en" sz="1000"/>
              <a:t>A</a:t>
            </a:r>
            <a:r>
              <a:rPr lang="en" sz="1000"/>
              <a:t>[</a:t>
            </a:r>
            <a:r>
              <a:rPr i="1" lang="en" sz="1000"/>
              <a:t>j</a:t>
            </a:r>
            <a:r>
              <a:rPr lang="en" sz="1000"/>
              <a:t>] ↔ </a:t>
            </a:r>
            <a:r>
              <a:rPr i="1" lang="en" sz="1000"/>
              <a:t>A</a:t>
            </a:r>
            <a:r>
              <a:rPr lang="en" sz="1000"/>
              <a:t>[</a:t>
            </a:r>
            <a:r>
              <a:rPr i="1" lang="en" sz="1000"/>
              <a:t>j</a:t>
            </a:r>
            <a:r>
              <a:rPr lang="en" sz="1000"/>
              <a:t>+1]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sum</a:t>
            </a:r>
            <a:r>
              <a:rPr lang="en" sz="1000"/>
              <a:t> ← 0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for</a:t>
            </a:r>
            <a:r>
              <a:rPr lang="en" sz="1000"/>
              <a:t> </a:t>
            </a:r>
            <a:r>
              <a:rPr i="1" lang="en" sz="1000"/>
              <a:t>i </a:t>
            </a:r>
            <a:r>
              <a:rPr lang="en" sz="1000"/>
              <a:t>← 1 </a:t>
            </a:r>
            <a:r>
              <a:rPr b="1" lang="en" sz="1000"/>
              <a:t>to</a:t>
            </a:r>
            <a:r>
              <a:rPr lang="en" sz="1000"/>
              <a:t> length[</a:t>
            </a:r>
            <a:r>
              <a:rPr i="1" lang="en" sz="1000"/>
              <a:t>A</a:t>
            </a:r>
            <a:r>
              <a:rPr lang="en" sz="1000"/>
              <a:t>]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do</a:t>
            </a:r>
            <a:r>
              <a:rPr lang="en" sz="1000"/>
              <a:t> </a:t>
            </a:r>
            <a:r>
              <a:rPr i="1" lang="en" sz="1000"/>
              <a:t>sum</a:t>
            </a:r>
            <a:r>
              <a:rPr lang="en" sz="1000"/>
              <a:t> ← </a:t>
            </a:r>
            <a:r>
              <a:rPr i="1" lang="en" sz="1000"/>
              <a:t>sum</a:t>
            </a:r>
            <a:r>
              <a:rPr lang="en" sz="1000"/>
              <a:t> + </a:t>
            </a:r>
            <a:r>
              <a:rPr i="1" lang="en" sz="1000"/>
              <a:t>A</a:t>
            </a:r>
            <a:r>
              <a:rPr lang="en" sz="1000"/>
              <a:t>[</a:t>
            </a:r>
            <a:r>
              <a:rPr i="1" lang="en" sz="1000"/>
              <a:t>i</a:t>
            </a:r>
            <a:r>
              <a:rPr lang="en" sz="1000"/>
              <a:t>]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for</a:t>
            </a:r>
            <a:r>
              <a:rPr lang="en" sz="1000"/>
              <a:t> </a:t>
            </a:r>
            <a:r>
              <a:rPr i="1" lang="en" sz="1000"/>
              <a:t>i </a:t>
            </a:r>
            <a:r>
              <a:rPr lang="en" sz="1000"/>
              <a:t>← 1 </a:t>
            </a:r>
            <a:r>
              <a:rPr b="1" lang="en" sz="1000"/>
              <a:t>to</a:t>
            </a:r>
            <a:r>
              <a:rPr lang="en" sz="1000"/>
              <a:t> length[</a:t>
            </a:r>
            <a:r>
              <a:rPr i="1" lang="en" sz="1000"/>
              <a:t>A</a:t>
            </a:r>
            <a:r>
              <a:rPr lang="en" sz="1000"/>
              <a:t>]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do if</a:t>
            </a:r>
            <a:r>
              <a:rPr lang="en" sz="1000"/>
              <a:t> </a:t>
            </a:r>
            <a:r>
              <a:rPr i="1" lang="en" sz="1000"/>
              <a:t>A</a:t>
            </a:r>
            <a:r>
              <a:rPr lang="en" sz="1000"/>
              <a:t>[</a:t>
            </a:r>
            <a:r>
              <a:rPr i="1" lang="en" sz="1000"/>
              <a:t>i</a:t>
            </a:r>
            <a:r>
              <a:rPr lang="en" sz="1000"/>
              <a:t>] &gt; </a:t>
            </a:r>
            <a:r>
              <a:rPr i="1" lang="en" sz="1000"/>
              <a:t>max</a:t>
            </a:r>
            <a:endParaRPr i="1" sz="1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b="1" lang="en" sz="1000"/>
              <a:t>then</a:t>
            </a:r>
            <a:r>
              <a:rPr lang="en" sz="1000"/>
              <a:t> </a:t>
            </a:r>
            <a:r>
              <a:rPr i="1" lang="en" sz="1000"/>
              <a:t>max</a:t>
            </a:r>
            <a:r>
              <a:rPr lang="en" sz="1000"/>
              <a:t> ← </a:t>
            </a:r>
            <a:r>
              <a:rPr i="1" lang="en" sz="1000"/>
              <a:t>A</a:t>
            </a:r>
            <a:r>
              <a:rPr lang="en" sz="1000"/>
              <a:t>[</a:t>
            </a:r>
            <a:r>
              <a:rPr i="1" lang="en" sz="1000"/>
              <a:t>i</a:t>
            </a:r>
            <a:r>
              <a:rPr lang="en" sz="1000"/>
              <a:t>]</a:t>
            </a:r>
            <a:endParaRPr sz="1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if</a:t>
            </a:r>
            <a:r>
              <a:rPr lang="en" sz="1000"/>
              <a:t> </a:t>
            </a:r>
            <a:r>
              <a:rPr i="1" lang="en" sz="1000"/>
              <a:t>A</a:t>
            </a:r>
            <a:r>
              <a:rPr lang="en" sz="1000"/>
              <a:t>[</a:t>
            </a:r>
            <a:r>
              <a:rPr i="1" lang="en" sz="1000"/>
              <a:t>i</a:t>
            </a:r>
            <a:r>
              <a:rPr lang="en" sz="1000"/>
              <a:t>] &lt; </a:t>
            </a:r>
            <a:r>
              <a:rPr i="1" lang="en" sz="1000"/>
              <a:t>min</a:t>
            </a:r>
            <a:endParaRPr i="1" sz="10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then </a:t>
            </a:r>
            <a:r>
              <a:rPr i="1" lang="en" sz="1000"/>
              <a:t>min</a:t>
            </a:r>
            <a:r>
              <a:rPr lang="en" sz="1000"/>
              <a:t> ← </a:t>
            </a:r>
            <a:r>
              <a:rPr i="1" lang="en" sz="1000"/>
              <a:t>A</a:t>
            </a:r>
            <a:r>
              <a:rPr lang="en" sz="1000"/>
              <a:t>[</a:t>
            </a:r>
            <a:r>
              <a:rPr i="1" lang="en" sz="1000"/>
              <a:t>i</a:t>
            </a:r>
            <a:r>
              <a:rPr lang="en" sz="1000"/>
              <a:t>]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average</a:t>
            </a:r>
            <a:r>
              <a:rPr lang="en" sz="1000"/>
              <a:t> ← </a:t>
            </a:r>
            <a:r>
              <a:rPr i="1" lang="en" sz="1000"/>
              <a:t>sum</a:t>
            </a:r>
            <a:r>
              <a:rPr lang="en" sz="1000"/>
              <a:t>/length[</a:t>
            </a:r>
            <a:r>
              <a:rPr i="1" lang="en" sz="1000"/>
              <a:t>A</a:t>
            </a:r>
            <a:r>
              <a:rPr lang="en" sz="1000"/>
              <a:t>]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square_of_mean</a:t>
            </a:r>
            <a:r>
              <a:rPr lang="en" sz="1000"/>
              <a:t> ← average^2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var</a:t>
            </a:r>
            <a:r>
              <a:rPr lang="en" sz="1000"/>
              <a:t> ← (</a:t>
            </a:r>
            <a:r>
              <a:rPr i="1" lang="en" sz="1000"/>
              <a:t>sum_of_squares</a:t>
            </a:r>
            <a:r>
              <a:rPr lang="en" sz="1000"/>
              <a:t> / length[</a:t>
            </a:r>
            <a:r>
              <a:rPr i="1" lang="en" sz="1000"/>
              <a:t>A</a:t>
            </a:r>
            <a:r>
              <a:rPr lang="en" sz="1000"/>
              <a:t>]) - </a:t>
            </a:r>
            <a:r>
              <a:rPr i="1" lang="en" sz="1000"/>
              <a:t>square_of_mean</a:t>
            </a:r>
            <a:endParaRPr i="1"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std</a:t>
            </a:r>
            <a:r>
              <a:rPr lang="en" sz="1000"/>
              <a:t> ← sqrt(</a:t>
            </a:r>
            <a:r>
              <a:rPr i="1" lang="en" sz="1000"/>
              <a:t>var</a:t>
            </a:r>
            <a:r>
              <a:rPr lang="en" sz="1000"/>
              <a:t>)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if</a:t>
            </a:r>
            <a:r>
              <a:rPr lang="en" sz="1000"/>
              <a:t> length[</a:t>
            </a:r>
            <a:r>
              <a:rPr i="1" lang="en" sz="1000"/>
              <a:t>A</a:t>
            </a:r>
            <a:r>
              <a:rPr lang="en" sz="1000"/>
              <a:t>] mod 2 == 0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then</a:t>
            </a:r>
            <a:r>
              <a:rPr lang="en" sz="1000"/>
              <a:t> </a:t>
            </a:r>
            <a:r>
              <a:rPr i="1" lang="en" sz="1000"/>
              <a:t>median</a:t>
            </a:r>
            <a:r>
              <a:rPr lang="en" sz="1000"/>
              <a:t> ← (A[length[</a:t>
            </a:r>
            <a:r>
              <a:rPr i="1" lang="en" sz="1000"/>
              <a:t>A</a:t>
            </a:r>
            <a:r>
              <a:rPr lang="en" sz="1000"/>
              <a:t>]] + A[length[A]+1]) / 2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else</a:t>
            </a:r>
            <a:endParaRPr b="1" sz="1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pos</a:t>
            </a:r>
            <a:r>
              <a:rPr lang="en" sz="1000"/>
              <a:t> ←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⌈</a:t>
            </a:r>
            <a:r>
              <a:rPr lang="en" sz="1000"/>
              <a:t>length[A] / 2)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⌉</a:t>
            </a:r>
            <a:endParaRPr sz="1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median</a:t>
            </a:r>
            <a:r>
              <a:rPr lang="en" sz="1000"/>
              <a:t> ← </a:t>
            </a:r>
            <a:r>
              <a:rPr i="1" lang="en" sz="1000"/>
              <a:t>A</a:t>
            </a:r>
            <a:r>
              <a:rPr lang="en" sz="1000"/>
              <a:t>[</a:t>
            </a:r>
            <a:r>
              <a:rPr i="1" lang="en" sz="1000"/>
              <a:t>pos</a:t>
            </a:r>
            <a:r>
              <a:rPr lang="en" sz="1000"/>
              <a:t>]</a:t>
            </a:r>
            <a:endParaRPr b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0" name="Google Shape;2750;p47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2751" name="Google Shape;2751;p47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7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3" name="Google Shape;2753;p47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</a:t>
            </a:r>
            <a:endParaRPr/>
          </a:p>
        </p:txBody>
      </p:sp>
      <p:sp>
        <p:nvSpPr>
          <p:cNvPr id="2754" name="Google Shape;2754;p47"/>
          <p:cNvSpPr txBox="1"/>
          <p:nvPr>
            <p:ph idx="1" type="subTitle"/>
          </p:nvPr>
        </p:nvSpPr>
        <p:spPr>
          <a:xfrm>
            <a:off x="3039400" y="2854350"/>
            <a:ext cx="41334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files &amp; reasons for modification</a:t>
            </a:r>
            <a:endParaRPr/>
          </a:p>
        </p:txBody>
      </p:sp>
      <p:sp>
        <p:nvSpPr>
          <p:cNvPr id="2755" name="Google Shape;2755;p47"/>
          <p:cNvSpPr txBox="1"/>
          <p:nvPr>
            <p:ph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756" name="Google Shape;2756;p47"/>
          <p:cNvCxnSpPr>
            <a:stCxn id="2757" idx="6"/>
            <a:endCxn id="2758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759" name="Google Shape;2759;p47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2757" name="Google Shape;2757;p47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7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60" name="Google Shape;2760;p47"/>
          <p:cNvCxnSpPr>
            <a:stCxn id="2757" idx="6"/>
            <a:endCxn id="2758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48"/>
          <p:cNvSpPr txBox="1"/>
          <p:nvPr>
            <p:ph type="title"/>
          </p:nvPr>
        </p:nvSpPr>
        <p:spPr>
          <a:xfrm>
            <a:off x="713225" y="539525"/>
            <a:ext cx="77175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  <p:sp>
        <p:nvSpPr>
          <p:cNvPr id="2766" name="Google Shape;2766;p48"/>
          <p:cNvSpPr txBox="1"/>
          <p:nvPr>
            <p:ph idx="1" type="body"/>
          </p:nvPr>
        </p:nvSpPr>
        <p:spPr>
          <a:xfrm>
            <a:off x="713225" y="1199000"/>
            <a:ext cx="77175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makefile was modified by changing both the variable UPROGS and EXTRAS to include the three programs that we defined: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</a:t>
            </a:r>
            <a:r>
              <a:rPr lang="en"/>
              <a:t>inear_search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</a:t>
            </a:r>
            <a:r>
              <a:rPr lang="en"/>
              <a:t>ubble_sort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rint_stat</a:t>
            </a: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was done to guarantee that the three C files are compiled and linked to form executables to be included in our version of the xv6 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modification to the makefile involved adding </a:t>
            </a:r>
            <a:r>
              <a:rPr lang="en"/>
              <a:t>the flag “-lm” </a:t>
            </a:r>
            <a:r>
              <a:rPr lang="en"/>
              <a:t>when compiling the program print_stats since print_stats is using the math </a:t>
            </a:r>
            <a:r>
              <a:rPr lang="en"/>
              <a:t>library</a:t>
            </a:r>
            <a:r>
              <a:rPr lang="en"/>
              <a:t> and this library requires the aforementioned flag for successful linking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last modification involved adding the compiler flag “-lc” to successfully link to the errno library which is used by the square root function from the math library.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49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2772" name="Google Shape;2772;p49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2773" name="Google Shape;2773;p49"/>
            <p:cNvCxnSpPr>
              <a:stCxn id="2774" idx="6"/>
              <a:endCxn id="2775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  <p:sp>
          <p:nvSpPr>
            <p:cNvPr id="2774" name="Google Shape;2774;p49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9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6" name="Google Shape;2776;p49"/>
            <p:cNvCxnSpPr>
              <a:stCxn id="2774" idx="6"/>
              <a:endCxn id="2775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sp>
        <p:nvSpPr>
          <p:cNvPr id="2777" name="Google Shape;2777;p49"/>
          <p:cNvSpPr txBox="1"/>
          <p:nvPr>
            <p:ph idx="1" type="subTitle"/>
          </p:nvPr>
        </p:nvSpPr>
        <p:spPr>
          <a:xfrm>
            <a:off x="2832750" y="1806248"/>
            <a:ext cx="34785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janasaleh@aucegypt.edu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mhdahab@aucegypt.edu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muhammad-azzazy@aucegypt.edu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78" name="Google Shape;2778;p49"/>
          <p:cNvSpPr txBox="1"/>
          <p:nvPr>
            <p:ph idx="2" type="subTitle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38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44" name="Google Shape;2644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6" name="Google Shape;2646;p38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47" name="Google Shape;2647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9" name="Google Shape;2649;p38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50" name="Google Shape;2650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38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53" name="Google Shape;2653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5" name="Google Shape;2655;p3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56" name="Google Shape;2656;p38"/>
          <p:cNvSpPr txBox="1"/>
          <p:nvPr>
            <p:ph idx="2" type="subTitle"/>
          </p:nvPr>
        </p:nvSpPr>
        <p:spPr>
          <a:xfrm>
            <a:off x="1975600" y="3321053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APPS</a:t>
            </a:r>
            <a:endParaRPr/>
          </a:p>
        </p:txBody>
      </p:sp>
      <p:sp>
        <p:nvSpPr>
          <p:cNvPr id="2657" name="Google Shape;2657;p38"/>
          <p:cNvSpPr txBox="1"/>
          <p:nvPr>
            <p:ph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8" name="Google Shape;2658;p38"/>
          <p:cNvSpPr txBox="1"/>
          <p:nvPr>
            <p:ph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59" name="Google Shape;2659;p38"/>
          <p:cNvSpPr txBox="1"/>
          <p:nvPr>
            <p:ph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60" name="Google Shape;2660;p38"/>
          <p:cNvSpPr txBox="1"/>
          <p:nvPr>
            <p:ph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1" name="Google Shape;2661;p38"/>
          <p:cNvSpPr txBox="1"/>
          <p:nvPr>
            <p:ph idx="8" type="subTitle"/>
          </p:nvPr>
        </p:nvSpPr>
        <p:spPr>
          <a:xfrm>
            <a:off x="1975600" y="1990753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62" name="Google Shape;2662;p38"/>
          <p:cNvSpPr txBox="1"/>
          <p:nvPr>
            <p:ph idx="13" type="subTitle"/>
          </p:nvPr>
        </p:nvSpPr>
        <p:spPr>
          <a:xfrm>
            <a:off x="5831075" y="3321053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FILES</a:t>
            </a:r>
            <a:endParaRPr/>
          </a:p>
        </p:txBody>
      </p:sp>
      <p:sp>
        <p:nvSpPr>
          <p:cNvPr id="2663" name="Google Shape;2663;p38"/>
          <p:cNvSpPr txBox="1"/>
          <p:nvPr>
            <p:ph idx="15" type="subTitle"/>
          </p:nvPr>
        </p:nvSpPr>
        <p:spPr>
          <a:xfrm>
            <a:off x="5831075" y="1990753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8" name="Google Shape;2668;p39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69" name="Google Shape;2669;p3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1" name="Google Shape;2671;p39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72" name="Google Shape;2672;p39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lab task</a:t>
            </a:r>
            <a:endParaRPr/>
          </a:p>
        </p:txBody>
      </p:sp>
      <p:sp>
        <p:nvSpPr>
          <p:cNvPr id="2673" name="Google Shape;2673;p39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674" name="Google Shape;2674;p39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675" name="Google Shape;2675;p39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39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7" name="Google Shape;2677;p39"/>
          <p:cNvCxnSpPr>
            <a:stCxn id="2675" idx="6"/>
            <a:endCxn id="2676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0"/>
          <p:cNvSpPr txBox="1"/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83" name="Google Shape;2683;p40"/>
          <p:cNvSpPr txBox="1"/>
          <p:nvPr>
            <p:ph idx="1" type="subTitle"/>
          </p:nvPr>
        </p:nvSpPr>
        <p:spPr>
          <a:xfrm>
            <a:off x="2549400" y="2544972"/>
            <a:ext cx="40452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added </a:t>
            </a:r>
            <a:r>
              <a:rPr lang="en"/>
              <a:t>three user programs to the xv6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 (OS) each of which implements the following: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Linear search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Bubble sort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Print statistics</a:t>
            </a:r>
            <a:endParaRPr/>
          </a:p>
        </p:txBody>
      </p:sp>
      <p:cxnSp>
        <p:nvCxnSpPr>
          <p:cNvPr id="2684" name="Google Shape;2684;p40"/>
          <p:cNvCxnSpPr>
            <a:stCxn id="2685" idx="6"/>
            <a:endCxn id="2686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687" name="Google Shape;2687;p40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685" name="Google Shape;2685;p40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8" name="Google Shape;2688;p40"/>
            <p:cNvCxnSpPr>
              <a:stCxn id="2685" idx="6"/>
              <a:endCxn id="2686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" name="Google Shape;2693;p41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2694" name="Google Shape;2694;p4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6" name="Google Shape;2696;p41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2697" name="Google Shape;2697;p41"/>
          <p:cNvSpPr txBox="1"/>
          <p:nvPr>
            <p:ph idx="1" type="subTitle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every team member</a:t>
            </a:r>
            <a:endParaRPr/>
          </a:p>
        </p:txBody>
      </p:sp>
      <p:sp>
        <p:nvSpPr>
          <p:cNvPr id="2698" name="Google Shape;2698;p41"/>
          <p:cNvSpPr txBox="1"/>
          <p:nvPr>
            <p:ph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699" name="Google Shape;2699;p41"/>
          <p:cNvCxnSpPr>
            <a:stCxn id="2700" idx="6"/>
            <a:endCxn id="2701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702" name="Google Shape;2702;p41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2700" name="Google Shape;2700;p41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1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03" name="Google Shape;2703;p41"/>
          <p:cNvCxnSpPr>
            <a:stCxn id="2700" idx="6"/>
            <a:endCxn id="2701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4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graphicFrame>
        <p:nvGraphicFramePr>
          <p:cNvPr id="2709" name="Google Shape;2709;p42"/>
          <p:cNvGraphicFramePr/>
          <p:nvPr/>
        </p:nvGraphicFramePr>
        <p:xfrm>
          <a:off x="952500" y="149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{905EF293-950A-4CB0-8D87-AA4CA24093EC}</a:tableStyleId>
              </a:tblPr>
              <a:tblGrid>
                <a:gridCol w="3306450"/>
                <a:gridCol w="3932550"/>
              </a:tblGrid>
              <a:tr h="10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Jana Saleh</a:t>
                      </a:r>
                      <a:endParaRPr b="1" sz="200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1828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Implemented the last user program which printed the statistics of a list of floating-point numbers and modified the make file to incorporate the functionality.</a:t>
                      </a:r>
                      <a:endParaRPr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1828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Mariam Dahab</a:t>
                      </a:r>
                      <a:endParaRPr b="1" sz="200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1828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Implemented the second user program which sorted a given list using the bubble sort algorithm and modified the make file to incorporate the functionality.</a:t>
                      </a:r>
                      <a:endParaRPr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1828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Muhammad Azzazy</a:t>
                      </a:r>
                      <a:endParaRPr b="1" sz="200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1828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Implemented the first user program which searched for a given key in a given list and returned the index of the value in the list which corresponds to the key and modified the make file to incorporate the functionality.</a:t>
                      </a:r>
                      <a:endParaRPr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18287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4" name="Google Shape;2714;p43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2715" name="Google Shape;2715;p43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3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7" name="Google Shape;2717;p43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2718" name="Google Shape;2718;p43"/>
          <p:cNvSpPr txBox="1"/>
          <p:nvPr>
            <p:ph idx="1" type="subTitle"/>
          </p:nvPr>
        </p:nvSpPr>
        <p:spPr>
          <a:xfrm>
            <a:off x="3039400" y="2854350"/>
            <a:ext cx="41334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added apps and pseudocode</a:t>
            </a:r>
            <a:endParaRPr/>
          </a:p>
        </p:txBody>
      </p:sp>
      <p:sp>
        <p:nvSpPr>
          <p:cNvPr id="2719" name="Google Shape;2719;p43"/>
          <p:cNvSpPr txBox="1"/>
          <p:nvPr>
            <p:ph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20" name="Google Shape;2720;p43"/>
          <p:cNvCxnSpPr>
            <a:stCxn id="2721" idx="6"/>
            <a:endCxn id="2722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723" name="Google Shape;2723;p43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2721" name="Google Shape;2721;p43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3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4" name="Google Shape;2724;p43"/>
          <p:cNvCxnSpPr>
            <a:stCxn id="2721" idx="6"/>
            <a:endCxn id="2722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4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2730" name="Google Shape;2730;p44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LINEARSEARCH(</a:t>
            </a:r>
            <a:r>
              <a:rPr i="1" lang="en" sz="2000"/>
              <a:t>A</a:t>
            </a:r>
            <a:r>
              <a:rPr lang="en" sz="2000"/>
              <a:t>, </a:t>
            </a:r>
            <a:r>
              <a:rPr i="1" lang="en" sz="2000"/>
              <a:t>k</a:t>
            </a:r>
            <a:r>
              <a:rPr lang="en" sz="2000"/>
              <a:t>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i="1" lang="en" sz="2000"/>
              <a:t>f</a:t>
            </a:r>
            <a:r>
              <a:rPr i="1" lang="en" sz="2000"/>
              <a:t>lag</a:t>
            </a:r>
            <a:r>
              <a:rPr lang="en" sz="2000"/>
              <a:t> ← false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b="1" lang="en" sz="2000"/>
              <a:t>f</a:t>
            </a:r>
            <a:r>
              <a:rPr b="1" lang="en" sz="2000"/>
              <a:t>o</a:t>
            </a:r>
            <a:r>
              <a:rPr lang="en" sz="2000"/>
              <a:t>r </a:t>
            </a:r>
            <a:r>
              <a:rPr i="1" lang="en" sz="2000"/>
              <a:t>i</a:t>
            </a:r>
            <a:r>
              <a:rPr lang="en" sz="2000"/>
              <a:t>←1 </a:t>
            </a:r>
            <a:r>
              <a:rPr b="1" lang="en" sz="2000"/>
              <a:t>to</a:t>
            </a:r>
            <a:r>
              <a:rPr lang="en" sz="2000"/>
              <a:t> length[</a:t>
            </a:r>
            <a:r>
              <a:rPr i="1" lang="en" sz="2000"/>
              <a:t>A</a:t>
            </a:r>
            <a:r>
              <a:rPr lang="en" sz="2000"/>
              <a:t>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</a:t>
            </a:r>
            <a:r>
              <a:rPr b="1" lang="en" sz="2000"/>
              <a:t>o</a:t>
            </a:r>
            <a:endParaRPr b="1"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	if</a:t>
            </a:r>
            <a:r>
              <a:rPr lang="en" sz="2000"/>
              <a:t> </a:t>
            </a:r>
            <a:r>
              <a:rPr i="1" lang="en" sz="2000"/>
              <a:t>A</a:t>
            </a:r>
            <a:r>
              <a:rPr lang="en" sz="2000"/>
              <a:t>[</a:t>
            </a:r>
            <a:r>
              <a:rPr i="1" lang="en" sz="2000"/>
              <a:t>i</a:t>
            </a:r>
            <a:r>
              <a:rPr lang="en" sz="2000"/>
              <a:t>] == </a:t>
            </a:r>
            <a:r>
              <a:rPr i="1" lang="en" sz="2000"/>
              <a:t>k</a:t>
            </a:r>
            <a:endParaRPr i="1"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</a:t>
            </a:r>
            <a:r>
              <a:rPr b="1" lang="en" sz="2000"/>
              <a:t>t</a:t>
            </a:r>
            <a:r>
              <a:rPr b="1" lang="en" sz="2000"/>
              <a:t>hen</a:t>
            </a:r>
            <a:r>
              <a:rPr lang="en" sz="2000"/>
              <a:t> </a:t>
            </a:r>
            <a:r>
              <a:rPr i="1" lang="en" sz="2000"/>
              <a:t>index </a:t>
            </a:r>
            <a:r>
              <a:rPr lang="en" sz="2000"/>
              <a:t>← </a:t>
            </a:r>
            <a:r>
              <a:rPr i="1" lang="en" sz="2000"/>
              <a:t>i</a:t>
            </a:r>
            <a:endParaRPr i="1" sz="20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flag</a:t>
            </a:r>
            <a:r>
              <a:rPr lang="en" sz="2000"/>
              <a:t> ← true</a:t>
            </a:r>
            <a:endParaRPr sz="2000"/>
          </a:p>
        </p:txBody>
      </p:sp>
      <p:pic>
        <p:nvPicPr>
          <p:cNvPr id="2731" name="Google Shape;27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125" y="461025"/>
            <a:ext cx="635200" cy="6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45"/>
          <p:cNvSpPr txBox="1"/>
          <p:nvPr>
            <p:ph type="title"/>
          </p:nvPr>
        </p:nvSpPr>
        <p:spPr>
          <a:xfrm>
            <a:off x="713225" y="376325"/>
            <a:ext cx="7717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2737" name="Google Shape;2737;p45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BUBBLESORT(</a:t>
            </a:r>
            <a:r>
              <a:rPr i="1" lang="en" sz="2000"/>
              <a:t>A</a:t>
            </a:r>
            <a:r>
              <a:rPr lang="en" sz="2000"/>
              <a:t>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b="1" lang="en" sz="2000"/>
              <a:t>f</a:t>
            </a:r>
            <a:r>
              <a:rPr b="1" lang="en" sz="2000"/>
              <a:t>or</a:t>
            </a:r>
            <a:r>
              <a:rPr lang="en" sz="2000"/>
              <a:t> i←1 </a:t>
            </a:r>
            <a:r>
              <a:rPr b="1" lang="en" sz="2000"/>
              <a:t>to</a:t>
            </a:r>
            <a:r>
              <a:rPr lang="en" sz="2000"/>
              <a:t> length[</a:t>
            </a:r>
            <a:r>
              <a:rPr i="1" lang="en" sz="2000"/>
              <a:t>A</a:t>
            </a:r>
            <a:r>
              <a:rPr lang="en" sz="2000"/>
              <a:t>]-1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</a:t>
            </a:r>
            <a:r>
              <a:rPr b="1" lang="en" sz="2000"/>
              <a:t>d</a:t>
            </a:r>
            <a:r>
              <a:rPr b="1" lang="en" sz="2000"/>
              <a:t>o</a:t>
            </a:r>
            <a:r>
              <a:rPr lang="en" sz="2000"/>
              <a:t> </a:t>
            </a:r>
            <a:r>
              <a:rPr b="1" lang="en" sz="2000"/>
              <a:t>for</a:t>
            </a:r>
            <a:r>
              <a:rPr lang="en" sz="2000"/>
              <a:t> </a:t>
            </a:r>
            <a:r>
              <a:rPr i="1" lang="en" sz="2000"/>
              <a:t>j</a:t>
            </a:r>
            <a:r>
              <a:rPr lang="en" sz="2000"/>
              <a:t>←1 </a:t>
            </a:r>
            <a:r>
              <a:rPr b="1" lang="en" sz="2000"/>
              <a:t>to</a:t>
            </a:r>
            <a:r>
              <a:rPr lang="en" sz="2000"/>
              <a:t> length[</a:t>
            </a:r>
            <a:r>
              <a:rPr i="1" lang="en" sz="2000"/>
              <a:t>A</a:t>
            </a:r>
            <a:r>
              <a:rPr lang="en" sz="2000"/>
              <a:t>]-1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</a:t>
            </a:r>
            <a:r>
              <a:rPr b="1" lang="en" sz="2000"/>
              <a:t>do if</a:t>
            </a:r>
            <a:r>
              <a:rPr lang="en" sz="2000"/>
              <a:t> </a:t>
            </a:r>
            <a:r>
              <a:rPr i="1" lang="en" sz="2000"/>
              <a:t>A</a:t>
            </a:r>
            <a:r>
              <a:rPr lang="en" sz="2000"/>
              <a:t>[</a:t>
            </a:r>
            <a:r>
              <a:rPr i="1" lang="en" sz="2000"/>
              <a:t>j</a:t>
            </a:r>
            <a:r>
              <a:rPr lang="en" sz="2000"/>
              <a:t>] &lt; </a:t>
            </a:r>
            <a:r>
              <a:rPr i="1" lang="en" sz="2000"/>
              <a:t>A</a:t>
            </a:r>
            <a:r>
              <a:rPr lang="en" sz="2000"/>
              <a:t>[</a:t>
            </a:r>
            <a:r>
              <a:rPr i="1" lang="en" sz="2000"/>
              <a:t>j</a:t>
            </a:r>
            <a:r>
              <a:rPr lang="en" sz="2000"/>
              <a:t>+1]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</a:t>
            </a:r>
            <a:r>
              <a:rPr b="1" lang="en" sz="2000"/>
              <a:t>then</a:t>
            </a:r>
            <a:r>
              <a:rPr lang="en" sz="2000"/>
              <a:t> swap </a:t>
            </a:r>
            <a:r>
              <a:rPr i="1" lang="en" sz="2000"/>
              <a:t>A</a:t>
            </a:r>
            <a:r>
              <a:rPr lang="en" sz="2000"/>
              <a:t>[</a:t>
            </a:r>
            <a:r>
              <a:rPr i="1" lang="en" sz="2000"/>
              <a:t>j</a:t>
            </a:r>
            <a:r>
              <a:rPr lang="en" sz="2000"/>
              <a:t>] ↔ </a:t>
            </a:r>
            <a:r>
              <a:rPr i="1" lang="en" sz="2000"/>
              <a:t>A</a:t>
            </a:r>
            <a:r>
              <a:rPr lang="en" sz="2000"/>
              <a:t>[</a:t>
            </a:r>
            <a:r>
              <a:rPr i="1" lang="en" sz="2000"/>
              <a:t>j</a:t>
            </a:r>
            <a:r>
              <a:rPr lang="en" sz="2000"/>
              <a:t>+1]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38" name="Google Shape;27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175" y="376325"/>
            <a:ext cx="722851" cy="7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