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66" r:id="rId5"/>
    <p:sldId id="259" r:id="rId6"/>
    <p:sldId id="270" r:id="rId7"/>
    <p:sldId id="273" r:id="rId8"/>
    <p:sldId id="274" r:id="rId9"/>
    <p:sldId id="275" r:id="rId10"/>
    <p:sldId id="276" r:id="rId11"/>
    <p:sldId id="27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ABFF7D-AA4F-44C4-B6D5-D1333979AD99}">
          <p14:sldIdLst>
            <p14:sldId id="266"/>
            <p14:sldId id="259"/>
            <p14:sldId id="270"/>
            <p14:sldId id="273"/>
            <p14:sldId id="274"/>
            <p14:sldId id="275"/>
            <p14:sldId id="276"/>
            <p14:sldId id="277"/>
          </p14:sldIdLst>
        </p14:section>
      </p14:sectionLst>
    </p:ex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5" d="100"/>
          <a:sy n="85" d="100"/>
        </p:scale>
        <p:origin x="590" y="67"/>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02.04.2023</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02.04.2023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hyperlink" Target="https://github.com/muhammadbara/VIX-id-x-partners.gi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uhammadbara/VIX-id-x-partners.git"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hyperlink" Target="https://github.com/muhammadbara/VIX-id-x-partners.gi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hyperlink" Target="https://github.com/muhammadbara/VIX-id-x-partners.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s://github.com/muhammadbara/VIX-id-x-partners.gi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uhammadbara/VIX-id-x-partners.gi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muhammad-ananda-taj-bara-41b812179/" TargetMode="External"/><Relationship Id="rId2" Type="http://schemas.openxmlformats.org/officeDocument/2006/relationships/hyperlink" Target="mailto:muhammadbara271@gmail.com" TargetMode="Externa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58588" y="1436921"/>
            <a:ext cx="4665059" cy="1517356"/>
          </a:xfrm>
        </p:spPr>
        <p:txBody>
          <a:bodyPr/>
          <a:lstStyle/>
          <a:p>
            <a:r>
              <a:rPr lang="en-US" sz="4400" dirty="0"/>
              <a:t>PREDICTING CREDIT LOAN RISK MODEL </a:t>
            </a:r>
            <a:endParaRPr lang="ru-RU" sz="4400"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3629300" cy="949829"/>
          </a:xfrm>
        </p:spPr>
        <p:txBody>
          <a:bodyPr>
            <a:normAutofit lnSpcReduction="10000"/>
          </a:bodyPr>
          <a:lstStyle/>
          <a:p>
            <a:r>
              <a:rPr lang="en-US" sz="3200" dirty="0"/>
              <a:t>Muhammad Ananda Taj Bara</a:t>
            </a:r>
            <a:endParaRPr lang="ru-RU" sz="3200"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a:xfrm>
            <a:off x="758588" y="5421079"/>
            <a:ext cx="4367531" cy="949829"/>
          </a:xfrm>
        </p:spPr>
        <p:txBody>
          <a:bodyPr/>
          <a:lstStyle/>
          <a:p>
            <a:r>
              <a:rPr lang="en-US" sz="1600" dirty="0"/>
              <a:t>Virtual Internship Program at ID/X Partners</a:t>
            </a:r>
            <a:endParaRPr lang="ru-RU" sz="1600"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DATASET OVERVIEW</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7571525" y="3506897"/>
            <a:ext cx="4324640" cy="701675"/>
          </a:xfrm>
        </p:spPr>
        <p:txBody>
          <a:bodyPr/>
          <a:lstStyle/>
          <a:p>
            <a:r>
              <a:rPr lang="en-US" sz="2000" dirty="0"/>
              <a:t>Data Shape : </a:t>
            </a:r>
            <a:br>
              <a:rPr lang="en-US" sz="2000" dirty="0"/>
            </a:br>
            <a:r>
              <a:rPr lang="en-US" sz="2000" dirty="0"/>
              <a:t>466.256 entries with 74 columns</a:t>
            </a:r>
            <a:endParaRPr lang="ru-RU" sz="2000" dirty="0"/>
          </a:p>
        </p:txBody>
      </p:sp>
      <p:pic>
        <p:nvPicPr>
          <p:cNvPr id="19" name="Picture 18">
            <a:extLst>
              <a:ext uri="{FF2B5EF4-FFF2-40B4-BE49-F238E27FC236}">
                <a16:creationId xmlns:a16="http://schemas.microsoft.com/office/drawing/2014/main" id="{311DB0D9-04D7-4E9B-85F3-93E778483F32}"/>
              </a:ext>
            </a:extLst>
          </p:cNvPr>
          <p:cNvPicPr>
            <a:picLocks noChangeAspect="1"/>
          </p:cNvPicPr>
          <p:nvPr/>
        </p:nvPicPr>
        <p:blipFill>
          <a:blip r:embed="rId2"/>
          <a:stretch>
            <a:fillRect/>
          </a:stretch>
        </p:blipFill>
        <p:spPr>
          <a:xfrm>
            <a:off x="191797" y="1782109"/>
            <a:ext cx="3370954" cy="4704879"/>
          </a:xfrm>
          <a:prstGeom prst="rect">
            <a:avLst/>
          </a:prstGeom>
        </p:spPr>
      </p:pic>
      <p:pic>
        <p:nvPicPr>
          <p:cNvPr id="21" name="Picture 20">
            <a:extLst>
              <a:ext uri="{FF2B5EF4-FFF2-40B4-BE49-F238E27FC236}">
                <a16:creationId xmlns:a16="http://schemas.microsoft.com/office/drawing/2014/main" id="{8137A547-E2FA-446F-957B-0B3432346CBE}"/>
              </a:ext>
            </a:extLst>
          </p:cNvPr>
          <p:cNvPicPr>
            <a:picLocks noChangeAspect="1"/>
          </p:cNvPicPr>
          <p:nvPr/>
        </p:nvPicPr>
        <p:blipFill>
          <a:blip r:embed="rId3"/>
          <a:stretch>
            <a:fillRect/>
          </a:stretch>
        </p:blipFill>
        <p:spPr>
          <a:xfrm>
            <a:off x="3155262" y="1954968"/>
            <a:ext cx="3945713" cy="4226976"/>
          </a:xfrm>
          <a:prstGeom prst="rect">
            <a:avLst/>
          </a:prstGeom>
        </p:spPr>
      </p:pic>
      <p:sp>
        <p:nvSpPr>
          <p:cNvPr id="23" name="Text Placeholder 2">
            <a:hlinkClick r:id="rId4"/>
            <a:extLst>
              <a:ext uri="{FF2B5EF4-FFF2-40B4-BE49-F238E27FC236}">
                <a16:creationId xmlns:a16="http://schemas.microsoft.com/office/drawing/2014/main" id="{7CE1D9BB-3846-48B8-83EB-58A1F627B0F6}"/>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39535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p:txBody>
          <a:bodyPr>
            <a:noAutofit/>
          </a:bodyPr>
          <a:lstStyle/>
          <a:p>
            <a:r>
              <a:rPr lang="en-US" sz="2800" dirty="0"/>
              <a:t>EDA (Exploratory Data Analyst) </a:t>
            </a:r>
            <a:endParaRPr lang="ru-RU" sz="2800"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828357" y="3252275"/>
            <a:ext cx="2829243" cy="1846732"/>
          </a:xfrm>
        </p:spPr>
        <p:txBody>
          <a:bodyPr/>
          <a:lstStyle/>
          <a:p>
            <a:r>
              <a:rPr lang="en-US" dirty="0"/>
              <a:t>The type of exploring data is delinquencies and loan amount by borrowers grade.</a:t>
            </a:r>
            <a:endParaRPr lang="ru-RU"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3</a:t>
            </a:fld>
            <a:endParaRPr lang="ru-RU" dirty="0"/>
          </a:p>
        </p:txBody>
      </p:sp>
      <p:pic>
        <p:nvPicPr>
          <p:cNvPr id="1026" name="Picture 2">
            <a:extLst>
              <a:ext uri="{FF2B5EF4-FFF2-40B4-BE49-F238E27FC236}">
                <a16:creationId xmlns:a16="http://schemas.microsoft.com/office/drawing/2014/main" id="{85436B0D-97B6-45A8-9E1A-8F4CDCD51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294" y="457200"/>
            <a:ext cx="5675312" cy="5943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a:hlinkClick r:id="rId3"/>
            <a:extLst>
              <a:ext uri="{FF2B5EF4-FFF2-40B4-BE49-F238E27FC236}">
                <a16:creationId xmlns:a16="http://schemas.microsoft.com/office/drawing/2014/main" id="{C2DED0A2-4B64-480D-A34C-B76A22497CDE}"/>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211384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609972" y="816909"/>
            <a:ext cx="10965703" cy="676275"/>
          </a:xfrm>
        </p:spPr>
        <p:txBody>
          <a:bodyPr>
            <a:normAutofit fontScale="90000"/>
          </a:bodyPr>
          <a:lstStyle/>
          <a:p>
            <a:r>
              <a:rPr lang="en-US" sz="4400" dirty="0"/>
              <a:t>MODEL &amp; FEATURE SELECTING </a:t>
            </a:r>
            <a:endParaRPr lang="ru-RU" sz="4400"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518084" y="2063579"/>
            <a:ext cx="9692715" cy="701675"/>
          </a:xfrm>
        </p:spPr>
        <p:txBody>
          <a:bodyPr/>
          <a:lstStyle/>
          <a:p>
            <a:pPr marL="342900" indent="-342900" algn="l">
              <a:buFont typeface="Arial" panose="020B0604020202020204" pitchFamily="34" charset="0"/>
              <a:buChar char="•"/>
            </a:pPr>
            <a:r>
              <a:rPr lang="en-US" dirty="0">
                <a:solidFill>
                  <a:schemeClr val="tx2">
                    <a:lumMod val="60000"/>
                    <a:lumOff val="40000"/>
                  </a:schemeClr>
                </a:solidFill>
              </a:rPr>
              <a:t>Model evaluating &gt; </a:t>
            </a:r>
            <a:r>
              <a:rPr lang="en-US" dirty="0" err="1">
                <a:solidFill>
                  <a:schemeClr val="accent3">
                    <a:lumMod val="60000"/>
                    <a:lumOff val="40000"/>
                  </a:schemeClr>
                </a:solidFill>
              </a:rPr>
              <a:t>cross_val_score</a:t>
            </a:r>
            <a:r>
              <a:rPr lang="en-US" dirty="0">
                <a:solidFill>
                  <a:schemeClr val="accent3">
                    <a:lumMod val="60000"/>
                    <a:lumOff val="40000"/>
                  </a:schemeClr>
                </a:solidFill>
              </a:rPr>
              <a:t>, accuracy, f1, precision and recall scores</a:t>
            </a:r>
          </a:p>
          <a:p>
            <a:pPr marL="342900" indent="-342900" algn="l">
              <a:buFont typeface="Arial" panose="020B0604020202020204" pitchFamily="34" charset="0"/>
              <a:buChar char="•"/>
            </a:pPr>
            <a:r>
              <a:rPr lang="en-US" dirty="0">
                <a:solidFill>
                  <a:schemeClr val="tx2">
                    <a:lumMod val="60000"/>
                    <a:lumOff val="40000"/>
                  </a:schemeClr>
                </a:solidFill>
              </a:rPr>
              <a:t>Feature selecting &gt;</a:t>
            </a:r>
            <a:r>
              <a:rPr lang="en-US" b="0" dirty="0">
                <a:solidFill>
                  <a:schemeClr val="tx2">
                    <a:lumMod val="60000"/>
                    <a:lumOff val="40000"/>
                  </a:schemeClr>
                </a:solidFill>
              </a:rPr>
              <a:t> </a:t>
            </a:r>
            <a:r>
              <a:rPr lang="en-US" dirty="0" err="1">
                <a:solidFill>
                  <a:schemeClr val="accent3">
                    <a:lumMod val="60000"/>
                    <a:lumOff val="40000"/>
                  </a:schemeClr>
                </a:solidFill>
              </a:rPr>
              <a:t>DecisionTreeClassifier</a:t>
            </a:r>
            <a:endParaRPr lang="en-US" dirty="0">
              <a:solidFill>
                <a:schemeClr val="accent3">
                  <a:lumMod val="60000"/>
                  <a:lumOff val="40000"/>
                </a:schemeClr>
              </a:solidFill>
            </a:endParaRPr>
          </a:p>
        </p:txBody>
      </p:sp>
      <p:sp>
        <p:nvSpPr>
          <p:cNvPr id="8" name="Text Placeholder 5">
            <a:extLst>
              <a:ext uri="{FF2B5EF4-FFF2-40B4-BE49-F238E27FC236}">
                <a16:creationId xmlns:a16="http://schemas.microsoft.com/office/drawing/2014/main" id="{B971A7B1-8197-4B04-84FD-BA53B8CF57F1}"/>
              </a:ext>
            </a:extLst>
          </p:cNvPr>
          <p:cNvSpPr txBox="1">
            <a:spLocks/>
          </p:cNvSpPr>
          <p:nvPr/>
        </p:nvSpPr>
        <p:spPr>
          <a:xfrm>
            <a:off x="390563" y="3429000"/>
            <a:ext cx="5434479" cy="7016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1" i="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400" b="0" dirty="0"/>
          </a:p>
          <a:p>
            <a:pPr>
              <a:lnSpc>
                <a:spcPct val="120000"/>
              </a:lnSpc>
            </a:pPr>
            <a:r>
              <a:rPr lang="en-US" b="0" dirty="0">
                <a:solidFill>
                  <a:schemeClr val="accent3">
                    <a:lumMod val="60000"/>
                    <a:lumOff val="40000"/>
                  </a:schemeClr>
                </a:solidFill>
                <a:latin typeface="Arial Rounded MT Bold" panose="020F0704030504030204" pitchFamily="34" charset="0"/>
              </a:rPr>
              <a:t>Model selected: </a:t>
            </a:r>
            <a:r>
              <a:rPr lang="en-US" dirty="0">
                <a:solidFill>
                  <a:schemeClr val="tx2">
                    <a:lumMod val="60000"/>
                    <a:lumOff val="40000"/>
                  </a:schemeClr>
                </a:solidFill>
                <a:latin typeface="Arial Rounded MT Bold" panose="020F0704030504030204" pitchFamily="34" charset="0"/>
              </a:rPr>
              <a:t>Logistic Regression </a:t>
            </a:r>
          </a:p>
          <a:p>
            <a:pPr>
              <a:lnSpc>
                <a:spcPct val="120000"/>
              </a:lnSpc>
            </a:pPr>
            <a:r>
              <a:rPr lang="en-US" b="0" dirty="0">
                <a:solidFill>
                  <a:schemeClr val="accent3">
                    <a:lumMod val="60000"/>
                    <a:lumOff val="40000"/>
                  </a:schemeClr>
                </a:solidFill>
                <a:latin typeface="Arial Rounded MT Bold" panose="020F0704030504030204" pitchFamily="34" charset="0"/>
              </a:rPr>
              <a:t>Output: </a:t>
            </a:r>
            <a:r>
              <a:rPr lang="en-US" dirty="0">
                <a:solidFill>
                  <a:schemeClr val="tx2">
                    <a:lumMod val="60000"/>
                    <a:lumOff val="40000"/>
                  </a:schemeClr>
                </a:solidFill>
                <a:latin typeface="Arial Rounded MT Bold" panose="020F0704030504030204" pitchFamily="34" charset="0"/>
              </a:rPr>
              <a:t>ROC, AUC, and Kolmogorov-Smirnov (KS) scores</a:t>
            </a:r>
            <a:endParaRPr lang="ru-RU" dirty="0">
              <a:solidFill>
                <a:schemeClr val="tx2">
                  <a:lumMod val="60000"/>
                  <a:lumOff val="40000"/>
                </a:schemeClr>
              </a:solidFill>
              <a:latin typeface="Bahnschrift SemiLight Condensed" panose="020B0502040204020203" pitchFamily="34" charset="0"/>
            </a:endParaRPr>
          </a:p>
        </p:txBody>
      </p:sp>
      <p:pic>
        <p:nvPicPr>
          <p:cNvPr id="9" name="Picture 8">
            <a:extLst>
              <a:ext uri="{FF2B5EF4-FFF2-40B4-BE49-F238E27FC236}">
                <a16:creationId xmlns:a16="http://schemas.microsoft.com/office/drawing/2014/main" id="{8313AF0E-27CD-42B4-B703-60E894E14972}"/>
              </a:ext>
            </a:extLst>
          </p:cNvPr>
          <p:cNvPicPr>
            <a:picLocks noChangeAspect="1"/>
          </p:cNvPicPr>
          <p:nvPr/>
        </p:nvPicPr>
        <p:blipFill>
          <a:blip r:embed="rId2"/>
          <a:stretch>
            <a:fillRect/>
          </a:stretch>
        </p:blipFill>
        <p:spPr>
          <a:xfrm>
            <a:off x="6092823" y="2613436"/>
            <a:ext cx="3223260" cy="3710940"/>
          </a:xfrm>
          <a:prstGeom prst="rect">
            <a:avLst/>
          </a:prstGeom>
        </p:spPr>
      </p:pic>
      <p:pic>
        <p:nvPicPr>
          <p:cNvPr id="10" name="Picture 9">
            <a:extLst>
              <a:ext uri="{FF2B5EF4-FFF2-40B4-BE49-F238E27FC236}">
                <a16:creationId xmlns:a16="http://schemas.microsoft.com/office/drawing/2014/main" id="{B28E621C-602E-4AC6-94D3-CA089DC4530F}"/>
              </a:ext>
            </a:extLst>
          </p:cNvPr>
          <p:cNvPicPr>
            <a:picLocks noChangeAspect="1"/>
          </p:cNvPicPr>
          <p:nvPr/>
        </p:nvPicPr>
        <p:blipFill>
          <a:blip r:embed="rId3"/>
          <a:stretch>
            <a:fillRect/>
          </a:stretch>
        </p:blipFill>
        <p:spPr>
          <a:xfrm>
            <a:off x="9424932" y="3197122"/>
            <a:ext cx="2575783" cy="967824"/>
          </a:xfrm>
          <a:prstGeom prst="rect">
            <a:avLst/>
          </a:prstGeom>
        </p:spPr>
      </p:pic>
      <p:sp>
        <p:nvSpPr>
          <p:cNvPr id="11" name="Text Placeholder 2">
            <a:hlinkClick r:id="rId4"/>
            <a:extLst>
              <a:ext uri="{FF2B5EF4-FFF2-40B4-BE49-F238E27FC236}">
                <a16:creationId xmlns:a16="http://schemas.microsoft.com/office/drawing/2014/main" id="{C083E212-DA45-4A55-8D92-C8AE25415138}"/>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240654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609972" y="816909"/>
            <a:ext cx="10965703" cy="676275"/>
          </a:xfrm>
        </p:spPr>
        <p:txBody>
          <a:bodyPr>
            <a:normAutofit fontScale="90000"/>
          </a:bodyPr>
          <a:lstStyle/>
          <a:p>
            <a:r>
              <a:rPr lang="en-US" sz="4400" dirty="0"/>
              <a:t>DATA RESULT</a:t>
            </a:r>
            <a:endParaRPr lang="ru-RU" sz="4400" dirty="0"/>
          </a:p>
        </p:txBody>
      </p:sp>
      <p:sp>
        <p:nvSpPr>
          <p:cNvPr id="4" name="Text Placeholder 3">
            <a:extLst>
              <a:ext uri="{FF2B5EF4-FFF2-40B4-BE49-F238E27FC236}">
                <a16:creationId xmlns:a16="http://schemas.microsoft.com/office/drawing/2014/main" id="{27F318AB-76DC-4019-ACA9-362FC828EA91}"/>
              </a:ext>
            </a:extLst>
          </p:cNvPr>
          <p:cNvSpPr>
            <a:spLocks noGrp="1"/>
          </p:cNvSpPr>
          <p:nvPr>
            <p:ph type="body" sz="quarter" idx="16"/>
          </p:nvPr>
        </p:nvSpPr>
        <p:spPr>
          <a:xfrm>
            <a:off x="6092823" y="2727325"/>
            <a:ext cx="5427298" cy="701675"/>
          </a:xfrm>
        </p:spPr>
        <p:txBody>
          <a:bodyPr/>
          <a:lstStyle/>
          <a:p>
            <a:pPr algn="l"/>
            <a:r>
              <a:rPr lang="en-US" sz="2800" dirty="0"/>
              <a:t>The results of the analysis will be used to provide recommendations to the relevant business regarding which </a:t>
            </a:r>
            <a:r>
              <a:rPr lang="en-US" sz="2800" dirty="0">
                <a:solidFill>
                  <a:schemeClr val="accent3">
                    <a:lumMod val="60000"/>
                    <a:lumOff val="40000"/>
                  </a:schemeClr>
                </a:solidFill>
              </a:rPr>
              <a:t>factors have the greatest impact on credit risk and how to manage that risk.</a:t>
            </a:r>
          </a:p>
        </p:txBody>
      </p:sp>
      <p:pic>
        <p:nvPicPr>
          <p:cNvPr id="2050" name="Picture 2">
            <a:extLst>
              <a:ext uri="{FF2B5EF4-FFF2-40B4-BE49-F238E27FC236}">
                <a16:creationId xmlns:a16="http://schemas.microsoft.com/office/drawing/2014/main" id="{BDFA0BB0-7194-4E85-A684-1AE643E23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123" y="3232486"/>
            <a:ext cx="4026507" cy="28999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9C1613E-3715-403A-B93C-F78423FC749C}"/>
              </a:ext>
            </a:extLst>
          </p:cNvPr>
          <p:cNvPicPr>
            <a:picLocks noChangeAspect="1"/>
          </p:cNvPicPr>
          <p:nvPr/>
        </p:nvPicPr>
        <p:blipFill>
          <a:blip r:embed="rId3"/>
          <a:stretch>
            <a:fillRect/>
          </a:stretch>
        </p:blipFill>
        <p:spPr>
          <a:xfrm>
            <a:off x="1544469" y="2205564"/>
            <a:ext cx="3600161" cy="865688"/>
          </a:xfrm>
          <a:prstGeom prst="rect">
            <a:avLst/>
          </a:prstGeom>
        </p:spPr>
      </p:pic>
      <p:sp>
        <p:nvSpPr>
          <p:cNvPr id="11" name="Text Placeholder 2">
            <a:hlinkClick r:id="rId4"/>
            <a:extLst>
              <a:ext uri="{FF2B5EF4-FFF2-40B4-BE49-F238E27FC236}">
                <a16:creationId xmlns:a16="http://schemas.microsoft.com/office/drawing/2014/main" id="{DF504130-4006-44CD-B088-39E177C085A6}"/>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15975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609972" y="816909"/>
            <a:ext cx="10965703" cy="676275"/>
          </a:xfrm>
        </p:spPr>
        <p:txBody>
          <a:bodyPr>
            <a:normAutofit fontScale="90000"/>
          </a:bodyPr>
          <a:lstStyle/>
          <a:p>
            <a:r>
              <a:rPr lang="en-US" sz="4400" dirty="0"/>
              <a:t>EVALUASION</a:t>
            </a:r>
            <a:endParaRPr lang="ru-RU" sz="4400" dirty="0"/>
          </a:p>
        </p:txBody>
      </p:sp>
      <p:sp>
        <p:nvSpPr>
          <p:cNvPr id="4" name="Text Placeholder 3">
            <a:extLst>
              <a:ext uri="{FF2B5EF4-FFF2-40B4-BE49-F238E27FC236}">
                <a16:creationId xmlns:a16="http://schemas.microsoft.com/office/drawing/2014/main" id="{27F318AB-76DC-4019-ACA9-362FC828EA91}"/>
              </a:ext>
            </a:extLst>
          </p:cNvPr>
          <p:cNvSpPr>
            <a:spLocks noGrp="1"/>
          </p:cNvSpPr>
          <p:nvPr>
            <p:ph type="body" sz="quarter" idx="16"/>
          </p:nvPr>
        </p:nvSpPr>
        <p:spPr>
          <a:xfrm>
            <a:off x="1846592" y="4750661"/>
            <a:ext cx="8492462" cy="701675"/>
          </a:xfrm>
        </p:spPr>
        <p:txBody>
          <a:bodyPr/>
          <a:lstStyle/>
          <a:p>
            <a:pPr algn="just"/>
            <a:r>
              <a:rPr lang="en-US" dirty="0">
                <a:solidFill>
                  <a:schemeClr val="accent3">
                    <a:lumMod val="60000"/>
                    <a:lumOff val="40000"/>
                  </a:schemeClr>
                </a:solidFill>
              </a:rPr>
              <a:t>KS is one regularly employed evaluation metric for credit risk models (Kolmogorov-Smirnov). </a:t>
            </a:r>
            <a:r>
              <a:rPr lang="en-US" dirty="0"/>
              <a:t>This metric assesses how effectively the model can distinguish between credits that will succeed and those that will fail (default). The cumulative distribution curve produced by the model for various credit classes serves as the foundation for KS.</a:t>
            </a:r>
            <a:endParaRPr lang="en-US" dirty="0">
              <a:solidFill>
                <a:schemeClr val="accent3">
                  <a:lumMod val="60000"/>
                  <a:lumOff val="40000"/>
                </a:schemeClr>
              </a:solidFill>
            </a:endParaRPr>
          </a:p>
        </p:txBody>
      </p:sp>
      <p:pic>
        <p:nvPicPr>
          <p:cNvPr id="3074" name="Picture 2">
            <a:extLst>
              <a:ext uri="{FF2B5EF4-FFF2-40B4-BE49-F238E27FC236}">
                <a16:creationId xmlns:a16="http://schemas.microsoft.com/office/drawing/2014/main" id="{5D82DFB0-69CF-49A5-816E-29BE21C2A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01" y="1889872"/>
            <a:ext cx="3579141" cy="25253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CCEBA4D-42C6-41C7-9172-56AC3BE48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165" y="1828589"/>
            <a:ext cx="3591559" cy="258666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hlinkClick r:id="rId4"/>
            <a:extLst>
              <a:ext uri="{FF2B5EF4-FFF2-40B4-BE49-F238E27FC236}">
                <a16:creationId xmlns:a16="http://schemas.microsoft.com/office/drawing/2014/main" id="{F83AE400-64C3-4957-9C7A-6542179280AA}"/>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236446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2FCB7C-0F52-4846-8A32-DE68E783DB1B}"/>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4" name="Content Placeholder 3">
            <a:extLst>
              <a:ext uri="{FF2B5EF4-FFF2-40B4-BE49-F238E27FC236}">
                <a16:creationId xmlns:a16="http://schemas.microsoft.com/office/drawing/2014/main" id="{80F44B57-52A3-4205-8E30-C9CAEB9244AE}"/>
              </a:ext>
            </a:extLst>
          </p:cNvPr>
          <p:cNvSpPr>
            <a:spLocks noGrp="1"/>
          </p:cNvSpPr>
          <p:nvPr>
            <p:ph idx="1"/>
          </p:nvPr>
        </p:nvSpPr>
        <p:spPr>
          <a:xfrm>
            <a:off x="812290" y="2309719"/>
            <a:ext cx="10515600" cy="3355975"/>
          </a:xfrm>
        </p:spPr>
        <p:txBody>
          <a:bodyPr>
            <a:normAutofit/>
          </a:bodyPr>
          <a:lstStyle/>
          <a:p>
            <a:pPr algn="just"/>
            <a:r>
              <a:rPr lang="en-US" sz="2400" b="1" dirty="0">
                <a:solidFill>
                  <a:schemeClr val="accent3">
                    <a:lumMod val="60000"/>
                    <a:lumOff val="40000"/>
                  </a:schemeClr>
                </a:solidFill>
              </a:rPr>
              <a:t>There are no instances of overfitting, according to the lack of a significant variation </a:t>
            </a:r>
            <a:r>
              <a:rPr lang="en-US" sz="2400" b="1" dirty="0">
                <a:solidFill>
                  <a:schemeClr val="tx2">
                    <a:lumMod val="60000"/>
                    <a:lumOff val="40000"/>
                  </a:schemeClr>
                </a:solidFill>
              </a:rPr>
              <a:t>in the AUC score between the train and test data</a:t>
            </a:r>
            <a:r>
              <a:rPr lang="en-US" sz="2400" b="1" dirty="0">
                <a:solidFill>
                  <a:schemeClr val="accent3">
                    <a:lumMod val="60000"/>
                    <a:lumOff val="40000"/>
                  </a:schemeClr>
                </a:solidFill>
              </a:rPr>
              <a:t>.</a:t>
            </a:r>
          </a:p>
          <a:p>
            <a:pPr algn="just"/>
            <a:r>
              <a:rPr lang="en-US" sz="2400" b="1" dirty="0">
                <a:solidFill>
                  <a:schemeClr val="accent3">
                    <a:lumMod val="60000"/>
                    <a:lumOff val="40000"/>
                  </a:schemeClr>
                </a:solidFill>
              </a:rPr>
              <a:t>KS </a:t>
            </a:r>
            <a:r>
              <a:rPr lang="en-US" sz="2400" b="1" dirty="0">
                <a:solidFill>
                  <a:schemeClr val="tx2">
                    <a:lumMod val="60000"/>
                    <a:lumOff val="40000"/>
                  </a:schemeClr>
                </a:solidFill>
              </a:rPr>
              <a:t>values of 0.57 </a:t>
            </a:r>
            <a:r>
              <a:rPr lang="en-US" sz="2400" b="1" dirty="0">
                <a:solidFill>
                  <a:schemeClr val="accent3">
                    <a:lumMod val="60000"/>
                    <a:lumOff val="40000"/>
                  </a:schemeClr>
                </a:solidFill>
              </a:rPr>
              <a:t>demonstrate good distributional fit.</a:t>
            </a:r>
          </a:p>
          <a:p>
            <a:pPr algn="just"/>
            <a:r>
              <a:rPr lang="en-US" sz="2400" b="1" dirty="0">
                <a:solidFill>
                  <a:schemeClr val="accent3">
                    <a:lumMod val="60000"/>
                    <a:lumOff val="40000"/>
                  </a:schemeClr>
                </a:solidFill>
              </a:rPr>
              <a:t>When the classifier </a:t>
            </a:r>
            <a:r>
              <a:rPr lang="en-US" sz="2400" b="1" dirty="0">
                <a:solidFill>
                  <a:schemeClr val="tx2">
                    <a:lumMod val="60000"/>
                    <a:lumOff val="40000"/>
                  </a:schemeClr>
                </a:solidFill>
              </a:rPr>
              <a:t>can discriminate </a:t>
            </a:r>
            <a:r>
              <a:rPr lang="en-US" sz="2400" b="1" dirty="0">
                <a:solidFill>
                  <a:schemeClr val="accent3">
                    <a:lumMod val="60000"/>
                    <a:lumOff val="40000"/>
                  </a:schemeClr>
                </a:solidFill>
              </a:rPr>
              <a:t>between Positive and Negative class points, </a:t>
            </a:r>
            <a:r>
              <a:rPr lang="en-US" sz="2400" b="1" dirty="0">
                <a:solidFill>
                  <a:schemeClr val="tx2">
                    <a:lumMod val="60000"/>
                    <a:lumOff val="40000"/>
                  </a:schemeClr>
                </a:solidFill>
              </a:rPr>
              <a:t>the AUC is 0.86</a:t>
            </a:r>
            <a:r>
              <a:rPr lang="en-US" sz="2400" b="1" dirty="0">
                <a:solidFill>
                  <a:schemeClr val="accent3">
                    <a:lumMod val="60000"/>
                    <a:lumOff val="40000"/>
                  </a:schemeClr>
                </a:solidFill>
              </a:rPr>
              <a:t>.</a:t>
            </a:r>
          </a:p>
          <a:p>
            <a:pPr algn="just"/>
            <a:r>
              <a:rPr lang="en-US" sz="2400" b="1" dirty="0">
                <a:solidFill>
                  <a:schemeClr val="accent3">
                    <a:lumMod val="60000"/>
                    <a:lumOff val="40000"/>
                  </a:schemeClr>
                </a:solidFill>
              </a:rPr>
              <a:t>To improve the classifier, more </a:t>
            </a:r>
            <a:r>
              <a:rPr lang="en-US" sz="2400" b="1" dirty="0">
                <a:solidFill>
                  <a:schemeClr val="tx2">
                    <a:lumMod val="60000"/>
                    <a:lumOff val="40000"/>
                  </a:schemeClr>
                </a:solidFill>
              </a:rPr>
              <a:t>model training with better features and better data exploration </a:t>
            </a:r>
            <a:r>
              <a:rPr lang="en-US" sz="2400" b="1" dirty="0">
                <a:solidFill>
                  <a:schemeClr val="accent3">
                    <a:lumMod val="60000"/>
                    <a:lumOff val="40000"/>
                  </a:schemeClr>
                </a:solidFill>
              </a:rPr>
              <a:t>are required.</a:t>
            </a:r>
          </a:p>
          <a:p>
            <a:pPr algn="just"/>
            <a:endParaRPr lang="en-US" sz="2400" b="1" dirty="0">
              <a:solidFill>
                <a:schemeClr val="accent3">
                  <a:lumMod val="60000"/>
                  <a:lumOff val="40000"/>
                </a:schemeClr>
              </a:solidFill>
            </a:endParaRPr>
          </a:p>
        </p:txBody>
      </p:sp>
      <p:sp>
        <p:nvSpPr>
          <p:cNvPr id="5" name="Title 4">
            <a:extLst>
              <a:ext uri="{FF2B5EF4-FFF2-40B4-BE49-F238E27FC236}">
                <a16:creationId xmlns:a16="http://schemas.microsoft.com/office/drawing/2014/main" id="{4DEF5F2C-4172-453F-97B1-DF71D4D7EBE9}"/>
              </a:ext>
            </a:extLst>
          </p:cNvPr>
          <p:cNvSpPr>
            <a:spLocks noGrp="1"/>
          </p:cNvSpPr>
          <p:nvPr>
            <p:ph type="title"/>
          </p:nvPr>
        </p:nvSpPr>
        <p:spPr>
          <a:xfrm>
            <a:off x="838200" y="580279"/>
            <a:ext cx="9050518" cy="945498"/>
          </a:xfrm>
        </p:spPr>
        <p:txBody>
          <a:bodyPr/>
          <a:lstStyle/>
          <a:p>
            <a:r>
              <a:rPr lang="en-US" dirty="0"/>
              <a:t>CONCLUSION</a:t>
            </a:r>
          </a:p>
        </p:txBody>
      </p:sp>
      <p:sp>
        <p:nvSpPr>
          <p:cNvPr id="6" name="Text Placeholder 2">
            <a:hlinkClick r:id="rId2"/>
            <a:extLst>
              <a:ext uri="{FF2B5EF4-FFF2-40B4-BE49-F238E27FC236}">
                <a16:creationId xmlns:a16="http://schemas.microsoft.com/office/drawing/2014/main" id="{44A6B844-47D6-464E-8925-EBF74A07A7BA}"/>
              </a:ext>
            </a:extLst>
          </p:cNvPr>
          <p:cNvSpPr txBox="1">
            <a:spLocks/>
          </p:cNvSpPr>
          <p:nvPr/>
        </p:nvSpPr>
        <p:spPr>
          <a:xfrm>
            <a:off x="10776125" y="6245720"/>
            <a:ext cx="1415875" cy="282352"/>
          </a:xfrm>
          <a:prstGeom prst="rect">
            <a:avLst/>
          </a:prstGeom>
        </p:spPr>
        <p:txBody>
          <a:bodyPr vert="horz" lIns="91440" tIns="45720" rIns="91440" bIns="45720" rtlCol="0">
            <a:normAutofit fontScale="92500" lnSpcReduction="10000"/>
          </a:bodyPr>
          <a:lstStyle>
            <a:lvl1pPr marL="180000" indent="-180000" algn="l" defTabSz="914400" rtl="0" eaLnBrk="1" latinLnBrk="0" hangingPunct="1">
              <a:lnSpc>
                <a:spcPct val="90000"/>
              </a:lnSpc>
              <a:spcBef>
                <a:spcPts val="600"/>
              </a:spcBef>
              <a:buClr>
                <a:schemeClr val="accent3"/>
              </a:buClr>
              <a:buFont typeface="Arial" panose="020B0604020202020204" pitchFamily="34" charset="0"/>
              <a:buChar char="•"/>
              <a:defRPr sz="1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solidFill>
                  <a:schemeClr val="accent3">
                    <a:lumMod val="60000"/>
                    <a:lumOff val="40000"/>
                  </a:schemeClr>
                </a:solidFill>
              </a:rPr>
              <a:t>Source Code</a:t>
            </a:r>
            <a:endParaRPr lang="ru-RU" sz="1600" b="1" u="sng" dirty="0">
              <a:solidFill>
                <a:schemeClr val="accent3">
                  <a:lumMod val="60000"/>
                  <a:lumOff val="40000"/>
                </a:schemeClr>
              </a:solidFill>
            </a:endParaRPr>
          </a:p>
        </p:txBody>
      </p:sp>
    </p:spTree>
    <p:extLst>
      <p:ext uri="{BB962C8B-B14F-4D97-AF65-F5344CB8AC3E}">
        <p14:creationId xmlns:p14="http://schemas.microsoft.com/office/powerpoint/2010/main" val="141011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04C8CC-57B0-4888-B91A-5301DC380D09}"/>
              </a:ext>
            </a:extLst>
          </p:cNvPr>
          <p:cNvSpPr>
            <a:spLocks noGrp="1"/>
          </p:cNvSpPr>
          <p:nvPr>
            <p:ph type="sldNum" sz="quarter" idx="12"/>
          </p:nvPr>
        </p:nvSpPr>
        <p:spPr/>
        <p:txBody>
          <a:bodyPr/>
          <a:lstStyle/>
          <a:p>
            <a:fld id="{D495E168-DA5E-4888-8D8A-92B118324C14}" type="slidenum">
              <a:rPr lang="ru-RU" smtClean="0"/>
              <a:t>8</a:t>
            </a:fld>
            <a:endParaRPr lang="ru-RU" dirty="0"/>
          </a:p>
        </p:txBody>
      </p:sp>
      <p:sp>
        <p:nvSpPr>
          <p:cNvPr id="5" name="Title 4">
            <a:extLst>
              <a:ext uri="{FF2B5EF4-FFF2-40B4-BE49-F238E27FC236}">
                <a16:creationId xmlns:a16="http://schemas.microsoft.com/office/drawing/2014/main" id="{393D8B45-81A5-4CFE-8154-BE262864AA3D}"/>
              </a:ext>
            </a:extLst>
          </p:cNvPr>
          <p:cNvSpPr>
            <a:spLocks noGrp="1"/>
          </p:cNvSpPr>
          <p:nvPr>
            <p:ph type="title"/>
          </p:nvPr>
        </p:nvSpPr>
        <p:spPr/>
        <p:txBody>
          <a:bodyPr>
            <a:normAutofit fontScale="90000"/>
          </a:bodyPr>
          <a:lstStyle/>
          <a:p>
            <a:r>
              <a:rPr lang="en-US" dirty="0"/>
              <a:t>Please reach me via: </a:t>
            </a:r>
            <a:br>
              <a:rPr lang="en-US" dirty="0"/>
            </a:br>
            <a:r>
              <a:rPr lang="en-US" dirty="0">
                <a:hlinkClick r:id="rId2"/>
              </a:rPr>
              <a:t>muhammadbara271@gmail.com</a:t>
            </a:r>
            <a:br>
              <a:rPr lang="en-US" dirty="0"/>
            </a:br>
            <a:r>
              <a:rPr lang="en-US" dirty="0">
                <a:hlinkClick r:id="rId3"/>
              </a:rPr>
              <a:t>https://www.linkedin.com/in/muhammad-ananda-taj-bara-41b812179/</a:t>
            </a:r>
            <a:r>
              <a:rPr lang="en-US" dirty="0"/>
              <a:t> </a:t>
            </a:r>
          </a:p>
        </p:txBody>
      </p:sp>
      <p:pic>
        <p:nvPicPr>
          <p:cNvPr id="8" name="Picture 7">
            <a:extLst>
              <a:ext uri="{FF2B5EF4-FFF2-40B4-BE49-F238E27FC236}">
                <a16:creationId xmlns:a16="http://schemas.microsoft.com/office/drawing/2014/main" id="{2D2D15B1-A6EB-4315-AD9E-A4DCCC0EB769}"/>
              </a:ext>
            </a:extLst>
          </p:cNvPr>
          <p:cNvPicPr>
            <a:picLocks noChangeAspect="1"/>
          </p:cNvPicPr>
          <p:nvPr/>
        </p:nvPicPr>
        <p:blipFill>
          <a:blip r:embed="rId4"/>
          <a:stretch>
            <a:fillRect/>
          </a:stretch>
        </p:blipFill>
        <p:spPr>
          <a:xfrm>
            <a:off x="-2753560" y="2384052"/>
            <a:ext cx="17699118" cy="1174256"/>
          </a:xfrm>
          <a:prstGeom prst="rect">
            <a:avLst/>
          </a:prstGeom>
        </p:spPr>
      </p:pic>
    </p:spTree>
    <p:extLst>
      <p:ext uri="{BB962C8B-B14F-4D97-AF65-F5344CB8AC3E}">
        <p14:creationId xmlns:p14="http://schemas.microsoft.com/office/powerpoint/2010/main" val="342602875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024DF7-0783-4549-86B7-A48B29FBA9C2}">
  <ds:schemaRefs>
    <ds:schemaRef ds:uri="http://purl.org/dc/terms/"/>
    <ds:schemaRef ds:uri="http://www.w3.org/XML/1998/namespace"/>
    <ds:schemaRef ds:uri="http://schemas.microsoft.com/office/2006/documentManagement/types"/>
    <ds:schemaRef ds:uri="fb0879af-3eba-417a-a55a-ffe6dcd6ca77"/>
    <ds:schemaRef ds:uri="http://purl.org/dc/elements/1.1/"/>
    <ds:schemaRef ds:uri="http://schemas.microsoft.com/sharepoint/v3"/>
    <ds:schemaRef ds:uri="http://schemas.microsoft.com/office/infopath/2007/PartnerControls"/>
    <ds:schemaRef ds:uri="http://schemas.openxmlformats.org/package/2006/metadata/core-properties"/>
    <ds:schemaRef ds:uri="6dc4bcd6-49db-4c07-9060-8acfc67cef9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0F309C-DE10-4641-9043-BB7E781AC4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265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Bahnschrift SemiLight Condensed</vt:lpstr>
      <vt:lpstr>Calibri</vt:lpstr>
      <vt:lpstr>Century Gothic</vt:lpstr>
      <vt:lpstr>Office Theme</vt:lpstr>
      <vt:lpstr>PREDICTING CREDIT LOAN RISK MODEL </vt:lpstr>
      <vt:lpstr>DATASET OVERVIEW</vt:lpstr>
      <vt:lpstr>EDA (Exploratory Data Analyst) </vt:lpstr>
      <vt:lpstr>MODEL &amp; FEATURE SELECTING </vt:lpstr>
      <vt:lpstr>DATA RESULT</vt:lpstr>
      <vt:lpstr>EVALUASION</vt:lpstr>
      <vt:lpstr>CONCLUSION</vt:lpstr>
      <vt:lpstr>Please reach me via:  muhammadbara271@gmail.com https://www.linkedin.com/in/muhammad-ananda-taj-bara-41b812179/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2023-04-02T13:50:12Z</dcterms:created>
  <dcterms:modified xsi:type="dcterms:W3CDTF">2023-04-02T15:08:53Z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