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71" r:id="rId14"/>
    <p:sldId id="274" r:id="rId15"/>
    <p:sldId id="275" r:id="rId16"/>
    <p:sldId id="277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3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8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3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1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9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4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4817-E9A0-4770-B89E-96C05E3C3D4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4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4817-E9A0-4770-B89E-96C05E3C3D4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5638-A4C1-4A69-8A37-4B920E58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6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5005" y="1904003"/>
            <a:ext cx="9144000" cy="16402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SVMU 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Smart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Vehicle Management in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UAAR)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 based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License Plate Recognition System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589" y="4040029"/>
            <a:ext cx="4781548" cy="82949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Muhammad </a:t>
            </a:r>
            <a:r>
              <a:rPr lang="en-US" dirty="0" smtClean="0"/>
              <a:t>Bilal	19-ARID-825</a:t>
            </a:r>
            <a:endParaRPr lang="en-US" dirty="0"/>
          </a:p>
          <a:p>
            <a:pPr algn="l"/>
            <a:r>
              <a:rPr lang="en-US" dirty="0" smtClean="0"/>
              <a:t>Hira Tassadaq		19-ARID-805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02255-FCD4-47BC-B109-74F9CA1DF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3" y="166134"/>
            <a:ext cx="1406909" cy="1283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476411" y="166134"/>
            <a:ext cx="1402080" cy="12837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3622" y="330959"/>
            <a:ext cx="83867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PMAS-Arid Agriculture </a:t>
            </a:r>
            <a:r>
              <a:rPr lang="en-US" sz="2800" dirty="0" smtClean="0"/>
              <a:t>University- </a:t>
            </a:r>
            <a:r>
              <a:rPr lang="en-US" sz="2800" dirty="0"/>
              <a:t>Rawalpindi</a:t>
            </a:r>
            <a:br>
              <a:rPr lang="en-US" sz="2800" dirty="0"/>
            </a:br>
            <a:r>
              <a:rPr lang="en-US" sz="2800" dirty="0"/>
              <a:t>University Institute of Information Technology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67CD651-A785-4510-8A2D-D0D305624EC8}"/>
              </a:ext>
            </a:extLst>
          </p:cNvPr>
          <p:cNvSpPr txBox="1">
            <a:spLocks/>
          </p:cNvSpPr>
          <p:nvPr/>
        </p:nvSpPr>
        <p:spPr>
          <a:xfrm>
            <a:off x="6696891" y="6021099"/>
            <a:ext cx="5181600" cy="457200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b="1" dirty="0" smtClean="0">
                <a:solidFill>
                  <a:schemeClr val="tx1"/>
                </a:solidFill>
              </a:rPr>
              <a:t>Supervisor: Dr</a:t>
            </a:r>
            <a:r>
              <a:rPr lang="en-US" sz="2400" b="1" dirty="0">
                <a:solidFill>
                  <a:schemeClr val="tx1"/>
                </a:solidFill>
              </a:rPr>
              <a:t>. </a:t>
            </a:r>
            <a:r>
              <a:rPr lang="en-US" sz="2400" b="1" dirty="0" smtClean="0">
                <a:solidFill>
                  <a:schemeClr val="tx1"/>
                </a:solidFill>
              </a:rPr>
              <a:t>Muhammad Aqib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4" y="72647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Diagrams – </a:t>
            </a:r>
            <a:r>
              <a:rPr lang="en-US" sz="4000" b="1" u="sng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Class Diagram</a:t>
            </a:r>
            <a:endParaRPr lang="en-US" sz="4000" b="1" u="sng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0" y="72647"/>
            <a:ext cx="857250" cy="781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04" y="854549"/>
            <a:ext cx="7465326" cy="53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22238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Diagrams – </a:t>
            </a:r>
            <a:r>
              <a:rPr lang="en-US" sz="4000" b="1" u="sng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Activity Diagram</a:t>
            </a:r>
            <a:endParaRPr lang="en-US" sz="4000" b="1" u="sng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64" y="900112"/>
            <a:ext cx="5186149" cy="539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Tasks Distribution</a:t>
            </a:r>
            <a:endParaRPr lang="en-US" sz="40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277846"/>
              </p:ext>
            </p:extLst>
          </p:nvPr>
        </p:nvGraphicFramePr>
        <p:xfrm>
          <a:off x="1366345" y="1124606"/>
          <a:ext cx="9153134" cy="5584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0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241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Members 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Responsibilities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Muhammad Bilal</a:t>
                      </a:r>
                      <a:endParaRPr lang="en-GB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Collection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Annotation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Preprocessing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Evaluation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Integration.</a:t>
                      </a:r>
                      <a:endParaRPr lang="en-GB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 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4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Hira Tassadaq</a:t>
                      </a:r>
                      <a:endParaRPr lang="en-GB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 frontend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 Backend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Connectivity.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Integration.</a:t>
                      </a:r>
                      <a:endParaRPr lang="en-GB" altLang="en-GB" sz="16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Tools </a:t>
            </a:r>
            <a:r>
              <a:rPr lang="en-US" b="1" smtClean="0">
                <a:latin typeface="Calibri" pitchFamily="34" charset="0"/>
                <a:cs typeface="Calibri" pitchFamily="34" charset="0"/>
              </a:rPr>
              <a:t>&amp; Technologies</a:t>
            </a:r>
            <a:endParaRPr lang="en-US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358" y="1800875"/>
            <a:ext cx="3697844" cy="1422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67" y="4074190"/>
            <a:ext cx="2066165" cy="10610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304" y="3986810"/>
            <a:ext cx="4886733" cy="11484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366" y="4139728"/>
            <a:ext cx="2070256" cy="1035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085" y="1959945"/>
            <a:ext cx="1052818" cy="12971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47" y="2800802"/>
            <a:ext cx="1372437" cy="6314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67" y="1873715"/>
            <a:ext cx="1764670" cy="10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Screen Shots</a:t>
            </a:r>
            <a:endParaRPr lang="en-US" sz="40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9" y="1121595"/>
            <a:ext cx="5254389" cy="5261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468" y="1121595"/>
            <a:ext cx="5650173" cy="52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Screen Shots</a:t>
            </a:r>
            <a:endParaRPr lang="en-US" sz="40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34" y="1345583"/>
            <a:ext cx="3819525" cy="379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105" y="1246921"/>
            <a:ext cx="4095750" cy="4791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6683" t="30309" r="26284" b="20951"/>
          <a:stretch/>
        </p:blipFill>
        <p:spPr>
          <a:xfrm>
            <a:off x="612728" y="1533524"/>
            <a:ext cx="3563488" cy="360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Screen Shots</a:t>
            </a:r>
            <a:endParaRPr lang="en-US" sz="40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89" y="1460239"/>
            <a:ext cx="3924300" cy="3780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468" y="1037158"/>
            <a:ext cx="3895725" cy="48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Future Project </a:t>
            </a:r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Schedule</a:t>
            </a:r>
            <a:endParaRPr lang="en-US" sz="40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450692"/>
              </p:ext>
            </p:extLst>
          </p:nvPr>
        </p:nvGraphicFramePr>
        <p:xfrm>
          <a:off x="835815" y="1251894"/>
          <a:ext cx="10401303" cy="32972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8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6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Tasks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Schedule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4236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&amp; Coding of Project</a:t>
                      </a:r>
                    </a:p>
                    <a:p>
                      <a:pPr algn="l"/>
                      <a:r>
                        <a:rPr lang="en-GB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 Vehicles</a:t>
                      </a:r>
                    </a:p>
                    <a:p>
                      <a:pPr algn="l"/>
                      <a:r>
                        <a:rPr lang="en-GB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</a:t>
                      </a:r>
                      <a:r>
                        <a:rPr lang="en-GB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Driver Details</a:t>
                      </a:r>
                    </a:p>
                    <a:p>
                      <a:pPr algn="l"/>
                      <a:r>
                        <a:rPr lang="en-GB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Feedback, Session, Gallery Pages &amp; other Pages</a:t>
                      </a:r>
                      <a:endParaRPr lang="en-GB" sz="20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February To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March 2023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939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Reports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April 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20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 2023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720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of Project Module wise &amp; Finishing</a:t>
                      </a:r>
                      <a:r>
                        <a:rPr lang="en-GB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Code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April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30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  2023</a:t>
                      </a:r>
                      <a:endParaRPr lang="en-GB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88953"/>
              </p:ext>
            </p:extLst>
          </p:nvPr>
        </p:nvGraphicFramePr>
        <p:xfrm>
          <a:off x="835816" y="4549193"/>
          <a:ext cx="10401303" cy="523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8464">
                  <a:extLst>
                    <a:ext uri="{9D8B030D-6E8A-4147-A177-3AD203B41FA5}">
                      <a16:colId xmlns:a16="http://schemas.microsoft.com/office/drawing/2014/main" val="609721822"/>
                    </a:ext>
                  </a:extLst>
                </a:gridCol>
                <a:gridCol w="7132839">
                  <a:extLst>
                    <a:ext uri="{9D8B030D-6E8A-4147-A177-3AD203B41FA5}">
                      <a16:colId xmlns:a16="http://schemas.microsoft.com/office/drawing/2014/main" val="1965276399"/>
                    </a:ext>
                  </a:extLst>
                </a:gridCol>
              </a:tblGrid>
              <a:tr h="523505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Integrating Project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May 2023 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20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May 2023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22439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41864"/>
              </p:ext>
            </p:extLst>
          </p:nvPr>
        </p:nvGraphicFramePr>
        <p:xfrm>
          <a:off x="835816" y="5072698"/>
          <a:ext cx="10401303" cy="557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8464">
                  <a:extLst>
                    <a:ext uri="{9D8B030D-6E8A-4147-A177-3AD203B41FA5}">
                      <a16:colId xmlns:a16="http://schemas.microsoft.com/office/drawing/2014/main" val="609721822"/>
                    </a:ext>
                  </a:extLst>
                </a:gridCol>
                <a:gridCol w="7132839">
                  <a:extLst>
                    <a:ext uri="{9D8B030D-6E8A-4147-A177-3AD203B41FA5}">
                      <a16:colId xmlns:a16="http://schemas.microsoft.com/office/drawing/2014/main" val="1965276399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of Project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en-GB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May To</a:t>
                      </a:r>
                      <a:r>
                        <a:rPr lang="en-GB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Finish Date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224395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0510" y="2642645"/>
            <a:ext cx="73424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Thank You </a:t>
            </a:r>
          </a:p>
          <a:p>
            <a:pPr algn="ctr"/>
            <a:r>
              <a:rPr lang="en-US" sz="3200" b="1" dirty="0" smtClean="0"/>
              <a:t>For your kind Attention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865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5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048" y="1078173"/>
            <a:ext cx="10902001" cy="51368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Existing System</a:t>
            </a:r>
          </a:p>
          <a:p>
            <a:pPr>
              <a:lnSpc>
                <a:spcPct val="100000"/>
              </a:lnSpc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00000"/>
              </a:lnSpc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Problem Solution</a:t>
            </a:r>
          </a:p>
          <a:p>
            <a:pPr>
              <a:lnSpc>
                <a:spcPct val="100000"/>
              </a:lnSpc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Project Scope </a:t>
            </a:r>
          </a:p>
          <a:p>
            <a:pPr>
              <a:lnSpc>
                <a:spcPct val="100000"/>
              </a:lnSpc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Project Objective</a:t>
            </a:r>
          </a:p>
          <a:p>
            <a:pPr>
              <a:lnSpc>
                <a:spcPct val="100000"/>
              </a:lnSpc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Diagrams  - </a:t>
            </a:r>
            <a:r>
              <a:rPr lang="en-GB" altLang="en-US" sz="2000" b="1" u="sng" dirty="0" smtClean="0">
                <a:latin typeface="Times New Roman" panose="02020603050405020304" pitchFamily="18" charset="0"/>
              </a:rPr>
              <a:t>Use case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, </a:t>
            </a:r>
            <a:r>
              <a:rPr lang="en-GB" altLang="en-US" sz="2000" b="1" u="sng" dirty="0" smtClean="0">
                <a:latin typeface="Times New Roman" panose="02020603050405020304" pitchFamily="18" charset="0"/>
              </a:rPr>
              <a:t>Class</a:t>
            </a:r>
            <a:r>
              <a:rPr lang="en-GB" altLang="en-US" sz="2000" dirty="0" smtClean="0">
                <a:latin typeface="Times New Roman" panose="02020603050405020304" pitchFamily="18" charset="0"/>
              </a:rPr>
              <a:t>, </a:t>
            </a:r>
            <a:r>
              <a:rPr lang="en-GB" altLang="en-US" sz="2000" b="1" u="sng" dirty="0" smtClean="0">
                <a:latin typeface="Times New Roman" panose="02020603050405020304" pitchFamily="18" charset="0"/>
              </a:rPr>
              <a:t>Activity</a:t>
            </a:r>
            <a:endParaRPr lang="en-GB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Tools and Technologies</a:t>
            </a:r>
          </a:p>
          <a:p>
            <a:pPr>
              <a:lnSpc>
                <a:spcPct val="100000"/>
              </a:lnSpc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Task Distribution</a:t>
            </a:r>
          </a:p>
          <a:p>
            <a:pPr>
              <a:lnSpc>
                <a:spcPct val="100000"/>
              </a:lnSpc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Screenshots </a:t>
            </a:r>
          </a:p>
          <a:p>
            <a:pPr>
              <a:lnSpc>
                <a:spcPct val="100000"/>
              </a:lnSpc>
            </a:pPr>
            <a:r>
              <a:rPr lang="en-GB" altLang="en-US" sz="2000" dirty="0" smtClean="0">
                <a:latin typeface="Times New Roman" panose="02020603050405020304" pitchFamily="18" charset="0"/>
              </a:rPr>
              <a:t>Future Project Schedule</a:t>
            </a:r>
          </a:p>
          <a:p>
            <a:pPr>
              <a:lnSpc>
                <a:spcPct val="150000"/>
              </a:lnSpc>
            </a:pPr>
            <a:endParaRPr lang="en-GB" altLang="en-US" sz="3600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4" y="1071154"/>
            <a:ext cx="11587166" cy="5143908"/>
          </a:xfrm>
        </p:spPr>
        <p:txBody>
          <a:bodyPr>
            <a:noAutofit/>
          </a:bodyPr>
          <a:lstStyle/>
          <a:p>
            <a:pPr marL="900113" indent="-368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Smart vehicle management System.</a:t>
            </a:r>
          </a:p>
          <a:p>
            <a:pPr marL="900113" indent="-368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Automated enter and exit system of vehicles.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0113" indent="-368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AI based number plate recognition.</a:t>
            </a:r>
          </a:p>
          <a:p>
            <a:pPr marL="900113" indent="-368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User-friendly website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 smtClean="0"/>
          </a:p>
          <a:p>
            <a:pPr marL="900113" indent="-368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Maintain the log of vehicle on entrance and exit.</a:t>
            </a:r>
          </a:p>
          <a:p>
            <a:pPr marL="900113" indent="-368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Security guard can register the vehicle record easily.</a:t>
            </a:r>
          </a:p>
          <a:p>
            <a:pPr marL="900113" indent="-368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Privilege will be maintainted.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Existing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4" y="1419367"/>
            <a:ext cx="10934632" cy="4189863"/>
          </a:xfrm>
        </p:spPr>
        <p:txBody>
          <a:bodyPr>
            <a:noAutofit/>
          </a:bodyPr>
          <a:lstStyle/>
          <a:p>
            <a:pPr marL="273050" indent="8255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There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exists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some existing system related to our project are as follows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0113" indent="-2730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China,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to find horizontal and vertical difference to find exact rectangle with vehicle number.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claim to have average recognition rate of 0.8s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113" indent="-2730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India, they also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morphological operation for better performance in complicated background. Sobel mask is used to detect vertical edges.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37481"/>
            <a:ext cx="11449050" cy="4877581"/>
          </a:xfrm>
        </p:spPr>
        <p:txBody>
          <a:bodyPr>
            <a:noAutofit/>
          </a:bodyPr>
          <a:lstStyle/>
          <a:p>
            <a:pPr marL="61595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UAAR doesn’t have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automated enter and exit system for vehicles.</a:t>
            </a:r>
          </a:p>
          <a:p>
            <a:pPr marL="61595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 checking is time consuming.</a:t>
            </a:r>
          </a:p>
          <a:p>
            <a:pPr marL="61595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Maintain the log of the vehicles.</a:t>
            </a:r>
          </a:p>
          <a:p>
            <a:pPr marL="61595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Excessive queue only for vehicle checking and authorization.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Proposed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6" y="1160060"/>
            <a:ext cx="10577016" cy="5226841"/>
          </a:xfrm>
        </p:spPr>
        <p:txBody>
          <a:bodyPr>
            <a:noAutofit/>
          </a:bodyPr>
          <a:lstStyle/>
          <a:p>
            <a:pPr marL="531813" indent="-35401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will automate the vehicle authorization by detecting the number plates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vehicle.</a:t>
            </a:r>
          </a:p>
          <a:p>
            <a:pPr marL="531813" indent="-35401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barricade will automatically be uplift on successful vehicle authorization.</a:t>
            </a:r>
          </a:p>
          <a:p>
            <a:pPr marL="531813" indent="-35401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Management System.</a:t>
            </a:r>
          </a:p>
          <a:p>
            <a:pPr marL="531813" indent="-3540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the log of vehicle on entrance and exit.</a:t>
            </a:r>
          </a:p>
          <a:p>
            <a:pPr marL="531813" indent="-3540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 can be maintained with the help of database.</a:t>
            </a:r>
          </a:p>
          <a:p>
            <a:pPr marL="531813" indent="-3540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registration and screening can be seen with the help of user-friendly website.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Project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7" y="1335786"/>
            <a:ext cx="10467834" cy="4640238"/>
          </a:xfrm>
        </p:spPr>
        <p:txBody>
          <a:bodyPr>
            <a:noAutofit/>
          </a:bodyPr>
          <a:lstStyle/>
          <a:p>
            <a:pPr marL="531813" indent="-35401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limited to the UAAR and it will only identify the vehicle number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plates.</a:t>
            </a:r>
          </a:p>
          <a:p>
            <a:pPr marL="531813" indent="-35401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Vehicle’s data can be accessed through webapp.</a:t>
            </a:r>
          </a:p>
          <a:p>
            <a:pPr marL="531813" indent="-35401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will maintain entry and exit record of vehicle.</a:t>
            </a:r>
          </a:p>
          <a:p>
            <a:pPr marL="531813" indent="-35401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barricade uplift in case of successful authorization.</a:t>
            </a:r>
          </a:p>
          <a:p>
            <a:pPr marL="531813" indent="-35401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is unauthorized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it need to be regsitration with the help of web application.</a:t>
            </a:r>
          </a:p>
          <a:p>
            <a:pPr marL="531813" indent="-35401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maintain database of the system.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Project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10185"/>
            <a:ext cx="11449050" cy="4904877"/>
          </a:xfrm>
        </p:spPr>
        <p:txBody>
          <a:bodyPr>
            <a:noAutofit/>
          </a:bodyPr>
          <a:lstStyle/>
          <a:p>
            <a:pPr marL="627063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743200" algn="ctr"/>
                <a:tab pos="5486400" algn="r"/>
                <a:tab pos="4572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automate the manual time taking vehicle entrance process.</a:t>
            </a:r>
          </a:p>
          <a:p>
            <a:pPr marL="627063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743200" algn="ctr"/>
                <a:tab pos="5486400" algn="r"/>
                <a:tab pos="4572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Smartly maintain log of the vehicle.</a:t>
            </a:r>
          </a:p>
          <a:p>
            <a:pPr marL="627063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743200" algn="ctr"/>
                <a:tab pos="5486400" algn="r"/>
                <a:tab pos="4572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Maintain database of the system.</a:t>
            </a:r>
          </a:p>
          <a:p>
            <a:pPr marL="627063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743200" algn="ctr"/>
                <a:tab pos="5486400" algn="r"/>
                <a:tab pos="457200" algn="l"/>
              </a:tabLs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avoid excessive queue only for vehicle checking and authorization.</a:t>
            </a:r>
          </a:p>
          <a:p>
            <a:pPr marL="627063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743200" algn="ctr"/>
                <a:tab pos="5486400" algn="r"/>
                <a:tab pos="4572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Efficient and reliable system.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5" y="136526"/>
            <a:ext cx="11587166" cy="76358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Diagrams - </a:t>
            </a:r>
            <a:r>
              <a:rPr lang="en-US" sz="4000" b="1" u="sng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Use </a:t>
            </a:r>
            <a:r>
              <a:rPr lang="en-US" sz="4000" b="1" u="sng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Case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11042" r="16169" b="11876"/>
          <a:stretch/>
        </p:blipFill>
        <p:spPr>
          <a:xfrm>
            <a:off x="10972801" y="118210"/>
            <a:ext cx="857250" cy="78190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862" y="1313480"/>
            <a:ext cx="7515211" cy="4989608"/>
          </a:xfrm>
        </p:spPr>
      </p:pic>
    </p:spTree>
    <p:extLst>
      <p:ext uri="{BB962C8B-B14F-4D97-AF65-F5344CB8AC3E}">
        <p14:creationId xmlns:p14="http://schemas.microsoft.com/office/powerpoint/2010/main" val="40733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507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Wingdings 3</vt:lpstr>
      <vt:lpstr>Office Theme</vt:lpstr>
      <vt:lpstr>SVMU  (Smart Vehicle Management in UAAR) AI based License Plate Recognition System</vt:lpstr>
      <vt:lpstr>Contents</vt:lpstr>
      <vt:lpstr>Introduction</vt:lpstr>
      <vt:lpstr>Existing System</vt:lpstr>
      <vt:lpstr>Problem Statement</vt:lpstr>
      <vt:lpstr>Proposed Solution</vt:lpstr>
      <vt:lpstr>Project Scope</vt:lpstr>
      <vt:lpstr>Project Objectives</vt:lpstr>
      <vt:lpstr>Diagrams - Use Case Diagram</vt:lpstr>
      <vt:lpstr>Diagrams – Class Diagram</vt:lpstr>
      <vt:lpstr>Diagrams – Activity Diagram</vt:lpstr>
      <vt:lpstr>Tasks Distribution</vt:lpstr>
      <vt:lpstr>Tools &amp; Technologies</vt:lpstr>
      <vt:lpstr>Screen Shots</vt:lpstr>
      <vt:lpstr>Screen Shots</vt:lpstr>
      <vt:lpstr>Screen Shots</vt:lpstr>
      <vt:lpstr>Future Project Schedule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</dc:creator>
  <cp:lastModifiedBy>Muhammad Bilal</cp:lastModifiedBy>
  <cp:revision>83</cp:revision>
  <dcterms:created xsi:type="dcterms:W3CDTF">2022-01-10T02:16:13Z</dcterms:created>
  <dcterms:modified xsi:type="dcterms:W3CDTF">2023-01-18T15:48:59Z</dcterms:modified>
</cp:coreProperties>
</file>