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59" r:id="rId6"/>
    <p:sldId id="261" r:id="rId7"/>
    <p:sldId id="260" r:id="rId8"/>
    <p:sldId id="262" r:id="rId9"/>
    <p:sldId id="276" r:id="rId10"/>
    <p:sldId id="277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5" r:id="rId19"/>
    <p:sldId id="272" r:id="rId20"/>
    <p:sldId id="273" r:id="rId21"/>
    <p:sldId id="27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03" autoAdjust="0"/>
  </p:normalViewPr>
  <p:slideViewPr>
    <p:cSldViewPr snapToGrid="0">
      <p:cViewPr varScale="1">
        <p:scale>
          <a:sx n="51" d="100"/>
          <a:sy n="51" d="100"/>
        </p:scale>
        <p:origin x="96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028B2-138F-4502-8C5A-A168BD2218A8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99381-013F-40A7-85BE-CEF028837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IEEE – </a:t>
            </a:r>
            <a:r>
              <a:rPr lang="en-US" b="1" i="1" dirty="0" smtClean="0"/>
              <a:t>Institute of Electrical and Electronics Engineers</a:t>
            </a:r>
            <a:endParaRPr lang="en-US" b="1" dirty="0" smtClean="0"/>
          </a:p>
          <a:p>
            <a:r>
              <a:rPr lang="en-US" b="1" dirty="0" smtClean="0"/>
              <a:t>IEEE</a:t>
            </a:r>
            <a:r>
              <a:rPr lang="en-US" dirty="0" smtClean="0"/>
              <a:t> is a </a:t>
            </a:r>
            <a:r>
              <a:rPr lang="en-US" b="1" dirty="0" smtClean="0"/>
              <a:t>global professional organization</a:t>
            </a:r>
            <a:r>
              <a:rPr lang="en-US" dirty="0" smtClean="0"/>
              <a:t> that develops </a:t>
            </a:r>
            <a:r>
              <a:rPr lang="en-US" b="1" dirty="0" smtClean="0"/>
              <a:t>industry standards</a:t>
            </a:r>
            <a:r>
              <a:rPr lang="en-US" dirty="0" smtClean="0"/>
              <a:t> for engineering, including </a:t>
            </a:r>
            <a:r>
              <a:rPr lang="en-US" b="1" dirty="0" smtClean="0"/>
              <a:t>software engineering</a:t>
            </a:r>
            <a:r>
              <a:rPr lang="en-US" dirty="0" smtClean="0"/>
              <a:t>.</a:t>
            </a:r>
          </a:p>
          <a:p>
            <a:r>
              <a:rPr lang="en-US" smtClean="0"/>
              <a:t>It has a special body called the </a:t>
            </a:r>
            <a:r>
              <a:rPr lang="en-US" b="1" smtClean="0"/>
              <a:t>IEEE Standards Association (IEEE-SA)</a:t>
            </a:r>
            <a:r>
              <a:rPr lang="en-US" smtClean="0"/>
              <a:t> that </a:t>
            </a:r>
            <a:r>
              <a:rPr lang="en-US" b="1" smtClean="0"/>
              <a:t>creates, reviews, and maintains these standards</a:t>
            </a:r>
            <a:r>
              <a:rPr lang="en-US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99381-013F-40A7-85BE-CEF028837A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46CBEB5-1B4E-4A7A-94B4-BB9690C7F09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FD4646E-2322-49C8-844E-CC6C162E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BEB5-1B4E-4A7A-94B4-BB9690C7F09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646E-2322-49C8-844E-CC6C162E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BEB5-1B4E-4A7A-94B4-BB9690C7F09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646E-2322-49C8-844E-CC6C162E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8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BEB5-1B4E-4A7A-94B4-BB9690C7F09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646E-2322-49C8-844E-CC6C162E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4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BEB5-1B4E-4A7A-94B4-BB9690C7F09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646E-2322-49C8-844E-CC6C162E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BEB5-1B4E-4A7A-94B4-BB9690C7F09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646E-2322-49C8-844E-CC6C162E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6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BEB5-1B4E-4A7A-94B4-BB9690C7F09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646E-2322-49C8-844E-CC6C162E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8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BEB5-1B4E-4A7A-94B4-BB9690C7F09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646E-2322-49C8-844E-CC6C162E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0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BEB5-1B4E-4A7A-94B4-BB9690C7F09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646E-2322-49C8-844E-CC6C162E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8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BEB5-1B4E-4A7A-94B4-BB9690C7F09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FD4646E-2322-49C8-844E-CC6C162E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46CBEB5-1B4E-4A7A-94B4-BB9690C7F09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FD4646E-2322-49C8-844E-CC6C162E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38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46CBEB5-1B4E-4A7A-94B4-BB9690C7F09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FD4646E-2322-49C8-844E-CC6C162E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2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SQA 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7416" y="4123267"/>
            <a:ext cx="9228201" cy="1645920"/>
          </a:xfrm>
        </p:spPr>
        <p:txBody>
          <a:bodyPr/>
          <a:lstStyle/>
          <a:p>
            <a:pPr algn="r"/>
            <a:r>
              <a:rPr lang="en-US" dirty="0" smtClean="0"/>
              <a:t>Over-View of Software Standards &amp;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3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Important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hardest single part of building a software system is deciding what to build...No other part of the work so cripples the resulting system if done wrong.  No other part is difficult to rectify later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Fred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Brooks</a:t>
            </a:r>
          </a:p>
          <a:p>
            <a:pPr lvl="1"/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" lvl="1" indent="0">
              <a:buNone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Requirement </a:t>
            </a:r>
          </a:p>
          <a:p>
            <a:pPr marL="4572" lvl="1" indent="0">
              <a:buNone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&gt; The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system shall allow users to search for an item by title, author, or by International Standard Book Number</a:t>
            </a:r>
          </a:p>
          <a:p>
            <a:pPr lvl="1"/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528" y="-27075"/>
            <a:ext cx="10772775" cy="1658198"/>
          </a:xfrm>
        </p:spPr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49552" y="2548128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2" descr="Website Requirements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86" y="2388645"/>
            <a:ext cx="8403210" cy="392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9286" y="1307957"/>
            <a:ext cx="10024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 understand the standards we follow and the models we apply during development, let's move deeper into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 analysis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— the first and most crucial phase of the SDLC</a:t>
            </a:r>
          </a:p>
        </p:txBody>
      </p:sp>
    </p:spTree>
    <p:extLst>
      <p:ext uri="{BB962C8B-B14F-4D97-AF65-F5344CB8AC3E}">
        <p14:creationId xmlns:p14="http://schemas.microsoft.com/office/powerpoint/2010/main" val="300699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45965"/>
            <a:ext cx="10772775" cy="1658198"/>
          </a:xfrm>
        </p:spPr>
        <p:txBody>
          <a:bodyPr/>
          <a:lstStyle/>
          <a:p>
            <a:r>
              <a:rPr lang="en-US" dirty="0" smtClean="0"/>
              <a:t>Requirements Analysis &amp; Traceability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are the foundation of any software system. If they're wrong, everything else will be wrong — design, code, test cases, even deployment.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Requirements Analysis?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analysis is the process of studying, understanding, and refining the requirements gathered from stakeholders.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3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smtClean="0"/>
              <a:t>Goals &amp; Activities: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Clarify what the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actually wants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Detect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inconsistencies, ambiguities, and incompleteness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raw stakeholder inputs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into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structured, testable, and traceable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requirements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3435917"/>
            <a:ext cx="9040368" cy="30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Requirements: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095" y="4031737"/>
            <a:ext cx="10535032" cy="2633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224" y="1747307"/>
            <a:ext cx="11534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 Requirements 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Statements describing what the system does </a:t>
            </a:r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Functionality of the system. 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 requirements should be complete and consistent 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 Functional Requirements</a:t>
            </a:r>
          </a:p>
          <a:p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Most non-functional requirements relate to the system as a whole. They include constraints on timing, performance, reliability, security, maintainability, accuracy, the development process, standards, etc.</a:t>
            </a:r>
          </a:p>
          <a:p>
            <a:endParaRPr lang="en-US" alt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007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09389"/>
            <a:ext cx="10772775" cy="1658198"/>
          </a:xfrm>
        </p:spPr>
        <p:txBody>
          <a:bodyPr/>
          <a:lstStyle/>
          <a:p>
            <a:r>
              <a:rPr lang="en-US" dirty="0" smtClean="0"/>
              <a:t>Requirements Traceability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Traceability is the ability to track each requirement throughout the project lifecycle — from its origin to implementation and testing.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It's Important: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Ensures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nothing is missed or lost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during design, coding, or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Useful in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impact analysis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when a requirement changes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auditing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Helps with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coverage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defect tracking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0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Traceability: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67" t="10556"/>
          <a:stretch/>
        </p:blipFill>
        <p:spPr>
          <a:xfrm>
            <a:off x="657224" y="2060448"/>
            <a:ext cx="9742552" cy="23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77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4" y="499533"/>
            <a:ext cx="10772775" cy="1658198"/>
          </a:xfrm>
        </p:spPr>
        <p:txBody>
          <a:bodyPr/>
          <a:lstStyle/>
          <a:p>
            <a:r>
              <a:rPr lang="en-US" b="1" dirty="0" smtClean="0"/>
              <a:t>Traceability Matrix (RTM)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74" y="2157731"/>
            <a:ext cx="7268589" cy="11812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3010" y="37035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simple RTM helps answer: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"Was this requirement tested?"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"Which module will break if this requirement changes?"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45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quirements Traceability Matrix(RTM) With Example | TestK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4174"/>
            <a:ext cx="12192000" cy="37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5842" y="267885"/>
            <a:ext cx="10772775" cy="1658198"/>
          </a:xfrm>
        </p:spPr>
        <p:txBody>
          <a:bodyPr/>
          <a:lstStyle/>
          <a:p>
            <a:r>
              <a:rPr lang="en-US" b="1" dirty="0" smtClean="0"/>
              <a:t>Traceability Matrix (RTM)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7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5" y="382575"/>
            <a:ext cx="10753725" cy="1244206"/>
          </a:xfrm>
        </p:spPr>
        <p:txBody>
          <a:bodyPr/>
          <a:lstStyle/>
          <a:p>
            <a:r>
              <a:rPr lang="en-US" dirty="0" smtClean="0"/>
              <a:t>SRS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Once you know how to analyze requirements, show how they are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documented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 of an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(Software Requirements Specification)</a:t>
            </a: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IEEE 830 format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or similar: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Overall 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Specific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Appendices</a:t>
            </a:r>
          </a:p>
          <a:p>
            <a:pPr marL="4572" lvl="1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Real-world importance: used for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validation, testing, and future changes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🎯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Link: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Good requirements make a good SRS. Traceability is easier if SRS is clear.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4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356658"/>
            <a:ext cx="10772775" cy="1281642"/>
          </a:xfrm>
        </p:spPr>
        <p:txBody>
          <a:bodyPr/>
          <a:lstStyle/>
          <a:p>
            <a:r>
              <a:rPr lang="en-US" dirty="0" smtClean="0"/>
              <a:t>SDLC &amp; 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356" y="1638300"/>
            <a:ext cx="10753725" cy="46367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SDLC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is a structured process that defines the steps involved in developing, delivering, and maintaining a software product.</a:t>
            </a:r>
          </a:p>
          <a:p>
            <a:pPr marL="0" indent="0" algn="just">
              <a:buNone/>
            </a:pP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Typical SDLC Phases: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 Gathering &amp; Analysis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(Coding)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  <a:p>
            <a:pPr algn="just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Understanding the Software Development Life Cycle | Dataro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168" y="2002408"/>
            <a:ext cx="4591240" cy="45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133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116761"/>
            <a:ext cx="10772775" cy="1658198"/>
          </a:xfrm>
        </p:spPr>
        <p:txBody>
          <a:bodyPr/>
          <a:lstStyle/>
          <a:p>
            <a:r>
              <a:rPr lang="en-US" dirty="0" smtClean="0"/>
              <a:t>Characteristics of Good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reinforces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should go into the SRS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QA teams look for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📌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Explain with examples: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Consistent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Testable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Feasible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Traceable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🎯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Link: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Good requirements ensure a quality product and help in creating good test cases later.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05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the Topics: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666" y="1993724"/>
            <a:ext cx="9733404" cy="36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16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Example Scenario: </a:t>
            </a:r>
            <a:r>
              <a:rPr lang="en-US" sz="4800" dirty="0" smtClean="0"/>
              <a:t>Smart </a:t>
            </a:r>
            <a:r>
              <a:rPr lang="en-US" sz="4800" dirty="0"/>
              <a:t>Pet Feeder </a:t>
            </a:r>
            <a:r>
              <a:rPr lang="en-US" sz="4800" dirty="0" smtClean="0"/>
              <a:t>App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You're building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Smart Pet Feeder App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–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mobile+web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application that allows pet owners to remotely feed their pets using an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-enabled smart feeder. The feeder dispenses food on command or on a schedule, and the app sends real-time updates and alerts.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system will: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Let users schedule feedings.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Dispense food manually.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Notify when the bowl is empty or jammed.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Track pet eating habits.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Work with different feeder hardware.</a:t>
            </a:r>
          </a:p>
        </p:txBody>
      </p:sp>
    </p:spTree>
    <p:extLst>
      <p:ext uri="{BB962C8B-B14F-4D97-AF65-F5344CB8AC3E}">
        <p14:creationId xmlns:p14="http://schemas.microsoft.com/office/powerpoint/2010/main" val="54790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All Concepts in This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260400"/>
            <a:ext cx="10753725" cy="376618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✅ Software Standards &amp; Models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📌 In Real Projects: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follow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IEEE 830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writing the SRS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V-Model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development/testing.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Why V-Model?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Because every requirement will have a corresponding test case – easy to explain traceability.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Standards Used: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ISO/IEC/IEEE 29148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for writing clear, complete requirements.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IEEE 830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for documenting the SRS.</a:t>
            </a:r>
          </a:p>
        </p:txBody>
      </p:sp>
    </p:spTree>
    <p:extLst>
      <p:ext uri="{BB962C8B-B14F-4D97-AF65-F5344CB8AC3E}">
        <p14:creationId xmlns:p14="http://schemas.microsoft.com/office/powerpoint/2010/main" val="2168039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30" y="247048"/>
            <a:ext cx="10753725" cy="642646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🔍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Requirements Analysis &amp;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Traceability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📌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Stakeholders: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Pet owners (end users)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Mobile app developers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engineers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Customer support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Product manager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📌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Sample Functional Requirements: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 can log in and add multiple pets.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 sends feed command to device on schedule.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Bowl status is shown on the app.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📌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Non-Functional Requirements: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 should respond in under 2 seconds.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Support at least 1,000 concurrent users.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📌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Traceability starts here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Every requirement is assigned an ID (e.g., REQ-001), and we'll later ensure it maps to SRS and test cases.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75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30565"/>
            <a:ext cx="10772775" cy="1658198"/>
          </a:xfrm>
        </p:spPr>
        <p:txBody>
          <a:bodyPr>
            <a:normAutofit/>
          </a:bodyPr>
          <a:lstStyle/>
          <a:p>
            <a:r>
              <a:rPr lang="fr-FR" sz="4400" dirty="0"/>
              <a:t>📄 </a:t>
            </a:r>
            <a:r>
              <a:rPr lang="fr-FR" sz="4400" b="1" dirty="0"/>
              <a:t>SRS Document Structure (IEEE 830 Format)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8463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Here’s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sample outline of the SRS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the Pet Feeder App: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📌 1. Introduction: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Purpose: Define behavior of the Smart Pet Feeder App.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Scope: Mobile/web app that controls smart pet feeders via cloud.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Definitions: Feeder = hardware device, Schedule = timed feed event, etc.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📌 2. Overall Description: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features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 classes: Owner, Admin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Assumptions: Internet must be available.</a:t>
            </a:r>
          </a:p>
        </p:txBody>
      </p:sp>
    </p:spTree>
    <p:extLst>
      <p:ext uri="{BB962C8B-B14F-4D97-AF65-F5344CB8AC3E}">
        <p14:creationId xmlns:p14="http://schemas.microsoft.com/office/powerpoint/2010/main" val="2188852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📌 3. Specific Requirements (Functional + Non-Functional):</a:t>
            </a:r>
          </a:p>
          <a:p>
            <a:r>
              <a:rPr lang="en-US" dirty="0"/>
              <a:t>REQ-001: User Login/Signup</a:t>
            </a:r>
          </a:p>
          <a:p>
            <a:r>
              <a:rPr lang="en-US" dirty="0"/>
              <a:t>REQ-002: Add/Edit/Delete Pet Profile</a:t>
            </a:r>
          </a:p>
          <a:p>
            <a:r>
              <a:rPr lang="en-US" dirty="0"/>
              <a:t>REQ-003: Schedule Feed</a:t>
            </a:r>
          </a:p>
          <a:p>
            <a:r>
              <a:rPr lang="en-US" dirty="0"/>
              <a:t>REQ-004: Manual Feed</a:t>
            </a:r>
          </a:p>
          <a:p>
            <a:r>
              <a:rPr lang="en-US" dirty="0"/>
              <a:t>REQ-005: Real-time notification on feeder status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3501" y="172699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 smtClean="0"/>
              <a:t>📄 </a:t>
            </a:r>
            <a:r>
              <a:rPr lang="fr-FR" sz="4400" b="1" dirty="0" smtClean="0"/>
              <a:t>SRS Document Structure (IEEE 830 Format)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46125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🌟 </a:t>
            </a:r>
            <a:r>
              <a:rPr lang="en-US" b="1" dirty="0"/>
              <a:t>Characteristics of Good Requirements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6656" y="2001947"/>
            <a:ext cx="1420132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Let’s pick one requirement and evaluate it: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Bad: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"System should feed the pet when needed."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Improved (Good Requirement):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shall allow the user to schedule food dispensing at specific times with 1-minute granularity via the mobile app."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Characteristics: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Unambiguous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Feasible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Tip: Show 2–3 examples and ask the audience to identify what’s wrong/good.</a:t>
            </a:r>
          </a:p>
        </p:txBody>
      </p:sp>
    </p:spTree>
    <p:extLst>
      <p:ext uri="{BB962C8B-B14F-4D97-AF65-F5344CB8AC3E}">
        <p14:creationId xmlns:p14="http://schemas.microsoft.com/office/powerpoint/2010/main" val="1790126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Traceability </a:t>
            </a:r>
            <a:r>
              <a:rPr lang="en-US" b="1" dirty="0"/>
              <a:t>Matrix (RTM)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1899385"/>
            <a:ext cx="10753725" cy="11325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You’ll use this to track which requirements are implemented and tested.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Helps QA teams verify that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 requirement is missed.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996110"/>
            <a:ext cx="11389029" cy="295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57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1" y="333279"/>
            <a:ext cx="10772775" cy="1658198"/>
          </a:xfrm>
        </p:spPr>
        <p:txBody>
          <a:bodyPr/>
          <a:lstStyle/>
          <a:p>
            <a:r>
              <a:rPr lang="en-US" dirty="0"/>
              <a:t>Final Flow Summary for Lecture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1" y="1991477"/>
            <a:ext cx="11044585" cy="37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3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77" y="57497"/>
            <a:ext cx="10772775" cy="1344583"/>
          </a:xfrm>
        </p:spPr>
        <p:txBody>
          <a:bodyPr/>
          <a:lstStyle/>
          <a:p>
            <a:r>
              <a:rPr lang="en-US" dirty="0" smtClean="0"/>
              <a:t>Software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201" y="1316735"/>
            <a:ext cx="10753725" cy="376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software process is a set of related activities that lead to the production of a software product.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hese models influence how requirements are managed, how traceability is implemented, and when testing starts.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84" t="1547" r="24849" b="2450"/>
          <a:stretch/>
        </p:blipFill>
        <p:spPr>
          <a:xfrm>
            <a:off x="764859" y="3219238"/>
            <a:ext cx="5852274" cy="2235559"/>
          </a:xfrm>
          <a:prstGeom prst="rect">
            <a:avLst/>
          </a:prstGeom>
        </p:spPr>
      </p:pic>
      <p:pic>
        <p:nvPicPr>
          <p:cNvPr id="1026" name="Picture 2" descr="Different models of the software development life cycle (SDLC) - S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91" y="2225611"/>
            <a:ext cx="5425209" cy="42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782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Feel Free to Share your thoughts &amp; Feedback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6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04" y="74785"/>
            <a:ext cx="10772775" cy="1658198"/>
          </a:xfrm>
        </p:spPr>
        <p:txBody>
          <a:bodyPr/>
          <a:lstStyle/>
          <a:p>
            <a:r>
              <a:rPr lang="en-US" dirty="0" smtClean="0"/>
              <a:t>Software Process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4" y="1564005"/>
            <a:ext cx="10753725" cy="702945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software process model is a framework that defines the order, flow, and relationship of development activities throughout the SDLC.</a:t>
            </a: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53" y="2266950"/>
            <a:ext cx="9420185" cy="41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3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SQA in the 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SQA is not just testing — it's a mindset and activity that begins from the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 phase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5" y="2554471"/>
            <a:ext cx="10584464" cy="357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194733"/>
            <a:ext cx="10772775" cy="1658198"/>
          </a:xfrm>
        </p:spPr>
        <p:txBody>
          <a:bodyPr/>
          <a:lstStyle/>
          <a:p>
            <a:r>
              <a:rPr lang="en-US" dirty="0" smtClean="0"/>
              <a:t>Software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852931"/>
            <a:ext cx="10753725" cy="3766185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software standard is an agreed-upon set of rules, guidelines, or specifications that define best practices for software development and quality assurance.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873" t="3846"/>
          <a:stretch/>
        </p:blipFill>
        <p:spPr>
          <a:xfrm>
            <a:off x="877824" y="2905125"/>
            <a:ext cx="9802368" cy="362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2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and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studied earlier SDLC Models . Let’s learn about standards.</a:t>
            </a:r>
          </a:p>
          <a:p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we follow Standards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 ensure quality from the very beginning.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Consistency and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Uniformity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Improved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Reusability and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Assurance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Testing &amp; Traceability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Reasons to Follow Software Development Standar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211" t="8864"/>
          <a:stretch/>
        </p:blipFill>
        <p:spPr>
          <a:xfrm>
            <a:off x="5629275" y="2700944"/>
            <a:ext cx="6562725" cy="41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8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Software Standards (Examples)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157731"/>
            <a:ext cx="10678013" cy="453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8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58496"/>
            <a:ext cx="10772775" cy="1658198"/>
          </a:xfrm>
        </p:spPr>
        <p:txBody>
          <a:bodyPr/>
          <a:lstStyle/>
          <a:p>
            <a:r>
              <a:rPr lang="en-US" dirty="0" smtClean="0"/>
              <a:t>Requirement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Software Requirement</a:t>
            </a:r>
          </a:p>
          <a:p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complete description of 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the software system will do without describing </a:t>
            </a:r>
            <a:r>
              <a:rPr lang="en-US" alt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it will do it is represented by the software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requirements.</a:t>
            </a:r>
          </a:p>
          <a:p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Sources for Requirement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Stakeholders (People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affected in some way by the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system)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Domain/business area</a:t>
            </a:r>
          </a:p>
          <a:p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59558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71</TotalTime>
  <Words>1155</Words>
  <Application>Microsoft Office PowerPoint</Application>
  <PresentationFormat>Widescreen</PresentationFormat>
  <Paragraphs>173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Metropolitan</vt:lpstr>
      <vt:lpstr>SQA BootCamp</vt:lpstr>
      <vt:lpstr>SDLC &amp; Software Process</vt:lpstr>
      <vt:lpstr>Software Process Model</vt:lpstr>
      <vt:lpstr>Software Process Models?</vt:lpstr>
      <vt:lpstr>Role of SQA in the SDLC</vt:lpstr>
      <vt:lpstr>Software Standards</vt:lpstr>
      <vt:lpstr>Standards and Models</vt:lpstr>
      <vt:lpstr>Types of Software Standards (Examples)</vt:lpstr>
      <vt:lpstr>Requirement Phase</vt:lpstr>
      <vt:lpstr>Why Important ? </vt:lpstr>
      <vt:lpstr>Requirement Analysis</vt:lpstr>
      <vt:lpstr>Requirements Analysis &amp; Traceability</vt:lpstr>
      <vt:lpstr>Main Goals &amp; Activities:</vt:lpstr>
      <vt:lpstr>Types of Requirements:</vt:lpstr>
      <vt:lpstr>Requirements Traceability</vt:lpstr>
      <vt:lpstr>Types of Traceability:</vt:lpstr>
      <vt:lpstr>Traceability Matrix (RTM)</vt:lpstr>
      <vt:lpstr>Traceability Matrix (RTM) Example</vt:lpstr>
      <vt:lpstr>SRS Document Structure</vt:lpstr>
      <vt:lpstr>Characteristics of Good Requirements</vt:lpstr>
      <vt:lpstr>Relation Between the Topics:</vt:lpstr>
      <vt:lpstr>Example Scenario: Smart Pet Feeder App</vt:lpstr>
      <vt:lpstr>Applying All Concepts in This Scenario</vt:lpstr>
      <vt:lpstr>PowerPoint Presentation</vt:lpstr>
      <vt:lpstr>📄 SRS Document Structure (IEEE 830 Format)</vt:lpstr>
      <vt:lpstr>PowerPoint Presentation</vt:lpstr>
      <vt:lpstr>🌟 Characteristics of Good Requirements</vt:lpstr>
      <vt:lpstr>Traceability Matrix (RTM)</vt:lpstr>
      <vt:lpstr>Final Flow Summary for Lecture</vt:lpstr>
      <vt:lpstr>Any Question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2025-05-29T11:27:31Z</dcterms:created>
  <dcterms:modified xsi:type="dcterms:W3CDTF">2025-06-28T15:38:52Z</dcterms:modified>
</cp:coreProperties>
</file>