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Quality Management" id="{ED08E04D-92F3-4806-B636-C17B2FDF2A78}">
          <p14:sldIdLst>
            <p14:sldId id="256"/>
            <p14:sldId id="257"/>
            <p14:sldId id="258"/>
            <p14:sldId id="259"/>
            <p14:sldId id="260"/>
          </p14:sldIdLst>
        </p14:section>
        <p14:section name="Risk Management" id="{2FDB0990-4CF7-42EA-937A-F133FC0707CF}">
          <p14:sldIdLst>
            <p14:sldId id="261"/>
            <p14:sldId id="262"/>
            <p14:sldId id="263"/>
          </p14:sldIdLst>
        </p14:section>
        <p14:section name="Procurement &amp; Contract Management" id="{7C94F8F7-8A9C-4D79-8F46-1564B44E1E3D}">
          <p14:sldIdLst>
            <p14:sldId id="264"/>
            <p14:sldId id="265"/>
            <p14:sldId id="266"/>
          </p14:sldIdLst>
        </p14:section>
        <p14:section name="agile board configuration" id="{1E6247AF-61DF-4CA8-9C5C-5B5793C017D0}">
          <p14:sldIdLst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4E137-9662-49F3-AD69-47452CEF34E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C307F-8CC8-45E9-B4CF-1B3827B17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6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Agile Board is your team’s command center.</a:t>
            </a:r>
            <a:br>
              <a:rPr lang="en-US" dirty="0" smtClean="0"/>
            </a:br>
            <a:r>
              <a:rPr lang="en-US" smtClean="0"/>
              <a:t>It helps turn planning into execution, track progress, and adapt quickly — whether you ship every 2 weeks (Scrum) or continuously (Kanban).”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DC307F-8CC8-45E9-B4CF-1B3827B171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216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7F0-D55E-4AA5-B4AE-771512C1DE4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A38-8B03-4A8C-97B7-5FA666E7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53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7F0-D55E-4AA5-B4AE-771512C1DE4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A38-8B03-4A8C-97B7-5FA666E7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7F0-D55E-4AA5-B4AE-771512C1DE4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A38-8B03-4A8C-97B7-5FA666E7A57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786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7F0-D55E-4AA5-B4AE-771512C1DE4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A38-8B03-4A8C-97B7-5FA666E7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51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7F0-D55E-4AA5-B4AE-771512C1DE4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A38-8B03-4A8C-97B7-5FA666E7A5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9104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7F0-D55E-4AA5-B4AE-771512C1DE4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A38-8B03-4A8C-97B7-5FA666E7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4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7F0-D55E-4AA5-B4AE-771512C1DE4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A38-8B03-4A8C-97B7-5FA666E7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51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7F0-D55E-4AA5-B4AE-771512C1DE4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A38-8B03-4A8C-97B7-5FA666E7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0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7F0-D55E-4AA5-B4AE-771512C1DE4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A38-8B03-4A8C-97B7-5FA666E7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4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7F0-D55E-4AA5-B4AE-771512C1DE4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A38-8B03-4A8C-97B7-5FA666E7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7F0-D55E-4AA5-B4AE-771512C1DE4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A38-8B03-4A8C-97B7-5FA666E7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4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7F0-D55E-4AA5-B4AE-771512C1DE4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A38-8B03-4A8C-97B7-5FA666E7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45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7F0-D55E-4AA5-B4AE-771512C1DE4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A38-8B03-4A8C-97B7-5FA666E7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2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7F0-D55E-4AA5-B4AE-771512C1DE4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A38-8B03-4A8C-97B7-5FA666E7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7F0-D55E-4AA5-B4AE-771512C1DE4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A38-8B03-4A8C-97B7-5FA666E7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53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B7F0-D55E-4AA5-B4AE-771512C1DE4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A38-8B03-4A8C-97B7-5FA666E7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0B7F0-D55E-4AA5-B4AE-771512C1DE42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5256A38-8B03-4A8C-97B7-5FA666E7A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53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Quality Management in 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Muhammad Fahad Bashir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80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588654"/>
              </p:ext>
            </p:extLst>
          </p:nvPr>
        </p:nvGraphicFramePr>
        <p:xfrm>
          <a:off x="677691" y="1757117"/>
          <a:ext cx="8596311" cy="1828800"/>
        </p:xfrm>
        <a:graphic>
          <a:graphicData uri="http://schemas.openxmlformats.org/drawingml/2006/table">
            <a:tbl>
              <a:tblPr/>
              <a:tblGrid>
                <a:gridCol w="2865437"/>
                <a:gridCol w="2865437"/>
                <a:gridCol w="286543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Vendor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Selection Criteria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Hosting Provider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App 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Uptime, cost, region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Payment Gateway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Future upgrade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API ease, transaction fees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Figma Designer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UI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Portfolio, timeline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SMS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Order alerts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coverage, reliability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59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61" y="626225"/>
            <a:ext cx="8596668" cy="1320800"/>
          </a:xfrm>
        </p:spPr>
        <p:txBody>
          <a:bodyPr/>
          <a:lstStyle/>
          <a:p>
            <a:r>
              <a:rPr lang="en-US" dirty="0" smtClean="0"/>
              <a:t>Activity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654579"/>
              </p:ext>
            </p:extLst>
          </p:nvPr>
        </p:nvGraphicFramePr>
        <p:xfrm>
          <a:off x="777261" y="1815306"/>
          <a:ext cx="8596312" cy="2377440"/>
        </p:xfrm>
        <a:graphic>
          <a:graphicData uri="http://schemas.openxmlformats.org/drawingml/2006/table">
            <a:tbl>
              <a:tblPr/>
              <a:tblGrid>
                <a:gridCol w="4298156"/>
                <a:gridCol w="429815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Create simple RFP (1-pager)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Google Docs / Word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Compare 2 vendor options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Google Sheets (comparison matrix)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Create JIRA Epic: “Procurement”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Subtasks: Evaluate vendors, draft RFP, finalize contract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Add </a:t>
                      </a:r>
                      <a:r>
                        <a:rPr lang="en-US" b="1"/>
                        <a:t>Custom Fields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“Vendor Name”, “Contract Value”, “Expected Delivery Date”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006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6321982" cy="4223586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Agile Board</a:t>
            </a:r>
            <a:r>
              <a:rPr lang="en-US" dirty="0"/>
              <a:t> is a visual tool (in JIRA, Trello, etc.) used to manage </a:t>
            </a:r>
            <a:r>
              <a:rPr lang="en-US" b="1" dirty="0"/>
              <a:t>work-in-progress</a:t>
            </a:r>
            <a:r>
              <a:rPr lang="en-US" dirty="0"/>
              <a:t>, track </a:t>
            </a:r>
            <a:r>
              <a:rPr lang="en-US" b="1" dirty="0"/>
              <a:t>sprint progress</a:t>
            </a:r>
            <a:r>
              <a:rPr lang="en-US" dirty="0"/>
              <a:t>, and keep </a:t>
            </a:r>
            <a:r>
              <a:rPr lang="en-US" b="1" dirty="0"/>
              <a:t>teams aligned</a:t>
            </a:r>
            <a:r>
              <a:rPr lang="en-US" dirty="0"/>
              <a:t>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702864"/>
              </p:ext>
            </p:extLst>
          </p:nvPr>
        </p:nvGraphicFramePr>
        <p:xfrm>
          <a:off x="677863" y="3278346"/>
          <a:ext cx="6055446" cy="1920240"/>
        </p:xfrm>
        <a:graphic>
          <a:graphicData uri="http://schemas.openxmlformats.org/drawingml/2006/table">
            <a:tbl>
              <a:tblPr/>
              <a:tblGrid>
                <a:gridCol w="3027723"/>
                <a:gridCol w="302772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Board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For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Scrum Board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Sprint-based teams, fixed timeboxes (2 weeks)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Kanban Board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flow, no sprints, works on queues and limits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42" name="Picture 2" descr="scrum boar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316" y="2379287"/>
            <a:ext cx="4919299" cy="302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64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Scrum vs Kanban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100226"/>
              </p:ext>
            </p:extLst>
          </p:nvPr>
        </p:nvGraphicFramePr>
        <p:xfrm>
          <a:off x="877369" y="1930400"/>
          <a:ext cx="8596311" cy="1828800"/>
        </p:xfrm>
        <a:graphic>
          <a:graphicData uri="http://schemas.openxmlformats.org/drawingml/2006/table">
            <a:tbl>
              <a:tblPr/>
              <a:tblGrid>
                <a:gridCol w="2865437"/>
                <a:gridCol w="2865437"/>
                <a:gridCol w="286543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Scrum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Planning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Sprint-based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Continuous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Scrum Master, PO, Devs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Tasks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Estimated, sprint-scoped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Pulled based on flow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Tracking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Burndown chart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Cycle time, WIP limit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04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All Dots [week 4 &amp; 5 ]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now saw how a Project Manager:</a:t>
            </a:r>
          </a:p>
          <a:p>
            <a:pPr lvl="0"/>
            <a:r>
              <a:rPr lang="en-US" dirty="0"/>
              <a:t>Gathers stakeholders 🧑‍💼</a:t>
            </a:r>
          </a:p>
          <a:p>
            <a:pPr lvl="0"/>
            <a:r>
              <a:rPr lang="en-US" dirty="0"/>
              <a:t>Plans scope &amp; timelines 📅</a:t>
            </a:r>
          </a:p>
          <a:p>
            <a:pPr lvl="0"/>
            <a:r>
              <a:rPr lang="en-US" dirty="0"/>
              <a:t>Manages risks &amp; vendors 📉</a:t>
            </a:r>
          </a:p>
          <a:p>
            <a:pPr lvl="0"/>
            <a:r>
              <a:rPr lang="en-US" dirty="0"/>
              <a:t>Tracks work &amp; ensures quality 💡</a:t>
            </a:r>
          </a:p>
          <a:p>
            <a:pPr lvl="0"/>
            <a:r>
              <a:rPr lang="en-US" dirty="0"/>
              <a:t>Uses tools like JIRA &amp; </a:t>
            </a:r>
            <a:r>
              <a:rPr lang="en-US" dirty="0" err="1"/>
              <a:t>Hubstaff</a:t>
            </a:r>
            <a:r>
              <a:rPr lang="en-US" dirty="0"/>
              <a:t> to keep the team aligned 🔄</a:t>
            </a:r>
          </a:p>
        </p:txBody>
      </p:sp>
    </p:spTree>
    <p:extLst>
      <p:ext uri="{BB962C8B-B14F-4D97-AF65-F5344CB8AC3E}">
        <p14:creationId xmlns:p14="http://schemas.microsoft.com/office/powerpoint/2010/main" val="38210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Ensures the project deliverables meet </a:t>
            </a:r>
            <a:r>
              <a:rPr lang="en-US" b="1" dirty="0"/>
              <a:t>defined standards</a:t>
            </a:r>
            <a:r>
              <a:rPr lang="en-US" dirty="0"/>
              <a:t> and satisfy </a:t>
            </a:r>
            <a:r>
              <a:rPr lang="en-US" b="1" dirty="0"/>
              <a:t>customer expectations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802403"/>
              </p:ext>
            </p:extLst>
          </p:nvPr>
        </p:nvGraphicFramePr>
        <p:xfrm>
          <a:off x="677863" y="3278346"/>
          <a:ext cx="8596312" cy="1645920"/>
        </p:xfrm>
        <a:graphic>
          <a:graphicData uri="http://schemas.openxmlformats.org/drawingml/2006/table">
            <a:tbl>
              <a:tblPr/>
              <a:tblGrid>
                <a:gridCol w="4298156"/>
                <a:gridCol w="429815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QA (Quality Assurance)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Process-focused – </a:t>
                      </a:r>
                      <a:r>
                        <a:rPr lang="en-US" i="1" dirty="0"/>
                        <a:t>prevent defects</a:t>
                      </a:r>
                      <a:r>
                        <a:rPr lang="en-US" dirty="0"/>
                        <a:t> (standards, planning)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QC (Quality Control)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Product-focused – </a:t>
                      </a:r>
                      <a:r>
                        <a:rPr lang="en-US" i="1" dirty="0"/>
                        <a:t>detect defects</a:t>
                      </a:r>
                      <a:r>
                        <a:rPr lang="en-US" dirty="0"/>
                        <a:t> (inspection, testing)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13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5440833" cy="2295033"/>
          </a:xfrm>
        </p:spPr>
        <p:txBody>
          <a:bodyPr/>
          <a:lstStyle/>
          <a:p>
            <a:r>
              <a:rPr lang="en-US" dirty="0" smtClean="0"/>
              <a:t>Define quality objectives</a:t>
            </a:r>
          </a:p>
          <a:p>
            <a:r>
              <a:rPr lang="en-US" dirty="0" smtClean="0"/>
              <a:t>Plan </a:t>
            </a:r>
            <a:r>
              <a:rPr lang="en-US" dirty="0"/>
              <a:t>test </a:t>
            </a:r>
            <a:r>
              <a:rPr lang="en-US" dirty="0" smtClean="0"/>
              <a:t>strategy</a:t>
            </a:r>
          </a:p>
          <a:p>
            <a:r>
              <a:rPr lang="en-US" dirty="0" smtClean="0"/>
              <a:t>Set </a:t>
            </a:r>
            <a:r>
              <a:rPr lang="en-US" dirty="0"/>
              <a:t>up tools like Zephyr/TestRail in </a:t>
            </a:r>
            <a:r>
              <a:rPr lang="en-US" dirty="0" smtClean="0"/>
              <a:t>JIRA</a:t>
            </a:r>
          </a:p>
          <a:p>
            <a:r>
              <a:rPr lang="en-US" dirty="0" smtClean="0"/>
              <a:t>Ensure </a:t>
            </a:r>
            <a:r>
              <a:rPr lang="en-US" dirty="0"/>
              <a:t>test coverage and </a:t>
            </a:r>
            <a:r>
              <a:rPr lang="en-US" dirty="0" smtClean="0"/>
              <a:t>metrics</a:t>
            </a:r>
          </a:p>
          <a:p>
            <a:r>
              <a:rPr lang="en-US" dirty="0" smtClean="0"/>
              <a:t>Conduct </a:t>
            </a:r>
            <a:r>
              <a:rPr lang="en-US" dirty="0"/>
              <a:t>audits &amp; reviews</a:t>
            </a:r>
          </a:p>
        </p:txBody>
      </p:sp>
    </p:spTree>
    <p:extLst>
      <p:ext uri="{BB962C8B-B14F-4D97-AF65-F5344CB8AC3E}">
        <p14:creationId xmlns:p14="http://schemas.microsoft.com/office/powerpoint/2010/main" val="74027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Integration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869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Zephyr </a:t>
            </a:r>
            <a:r>
              <a:rPr lang="en-US" b="1" dirty="0"/>
              <a:t>in JIRA</a:t>
            </a:r>
          </a:p>
          <a:p>
            <a:r>
              <a:rPr lang="en-US" b="1" dirty="0"/>
              <a:t>Zephyr for JIRA</a:t>
            </a:r>
            <a:r>
              <a:rPr lang="en-US" dirty="0"/>
              <a:t> allows you to:</a:t>
            </a:r>
          </a:p>
          <a:p>
            <a:r>
              <a:rPr lang="en-US" dirty="0"/>
              <a:t>Create and manage test cases inside JIRA</a:t>
            </a:r>
          </a:p>
          <a:p>
            <a:r>
              <a:rPr lang="en-US" dirty="0"/>
              <a:t>Link test cases to user stories</a:t>
            </a:r>
          </a:p>
          <a:p>
            <a:r>
              <a:rPr lang="en-US" dirty="0"/>
              <a:t>Run test cycles and track execution</a:t>
            </a:r>
          </a:p>
          <a:p>
            <a:r>
              <a:rPr lang="en-US" dirty="0"/>
              <a:t>View real-time test dashboards</a:t>
            </a:r>
          </a:p>
          <a:p>
            <a:r>
              <a:rPr lang="en-US" dirty="0"/>
              <a:t>🔗 Alternatives: </a:t>
            </a:r>
            <a:r>
              <a:rPr lang="en-US" b="1" dirty="0"/>
              <a:t>TestRail</a:t>
            </a:r>
            <a:r>
              <a:rPr lang="en-US" dirty="0"/>
              <a:t>, </a:t>
            </a:r>
            <a:r>
              <a:rPr lang="en-US" b="1" dirty="0" err="1"/>
              <a:t>Xray</a:t>
            </a:r>
            <a:r>
              <a:rPr lang="en-US" dirty="0"/>
              <a:t>, </a:t>
            </a:r>
            <a:r>
              <a:rPr lang="en-US" b="1" dirty="0" err="1"/>
              <a:t>QMetry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8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851793"/>
              </p:ext>
            </p:extLst>
          </p:nvPr>
        </p:nvGraphicFramePr>
        <p:xfrm>
          <a:off x="810695" y="1624114"/>
          <a:ext cx="8596311" cy="2926080"/>
        </p:xfrm>
        <a:graphic>
          <a:graphicData uri="http://schemas.openxmlformats.org/drawingml/2006/table">
            <a:tbl>
              <a:tblPr/>
              <a:tblGrid>
                <a:gridCol w="2865437"/>
                <a:gridCol w="2865437"/>
                <a:gridCol w="286543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Outcome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Create a test plan for “Place Order” 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JIRA + Zephyr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Document test objectives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Write 3 test cases inside JIRA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Zephyr plugin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Connect with stories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Mark test status: Pass/Fail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Zephyr Test Cycle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Visual 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Link bugs to failed test cases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JIRA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End-to-end QA tracking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65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Management is the process of identifying, analyzing, and responding to potential events that could </a:t>
            </a:r>
            <a:r>
              <a:rPr lang="en-US" b="1" dirty="0"/>
              <a:t>negatively impact</a:t>
            </a:r>
            <a:r>
              <a:rPr lang="en-US" dirty="0"/>
              <a:t> your project.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51667"/>
              </p:ext>
            </p:extLst>
          </p:nvPr>
        </p:nvGraphicFramePr>
        <p:xfrm>
          <a:off x="1026997" y="3265877"/>
          <a:ext cx="8596312" cy="2468880"/>
        </p:xfrm>
        <a:graphic>
          <a:graphicData uri="http://schemas.openxmlformats.org/drawingml/2006/table">
            <a:tbl>
              <a:tblPr/>
              <a:tblGrid>
                <a:gridCol w="4298156"/>
                <a:gridCol w="4298156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Step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1. </a:t>
                      </a:r>
                      <a:r>
                        <a:rPr lang="en-US" b="1" dirty="0"/>
                        <a:t>Identify Risks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List everything that could go wrong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2. </a:t>
                      </a:r>
                      <a:r>
                        <a:rPr lang="en-US" b="1"/>
                        <a:t>Analyze Risks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Assess impact and likelihood (High/Med/Low)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3. </a:t>
                      </a:r>
                      <a:r>
                        <a:rPr lang="en-US" b="1"/>
                        <a:t>Prioritize Risks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Focus on the most critical ones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4. </a:t>
                      </a:r>
                      <a:r>
                        <a:rPr lang="en-US" b="1"/>
                        <a:t>Plan Risk Responses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Mitigate, avoid, accept, transfer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5. </a:t>
                      </a:r>
                      <a:r>
                        <a:rPr lang="en-US" b="1"/>
                        <a:t>Monitor and Control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 ongoing and emerging risks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06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Risks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575865"/>
              </p:ext>
            </p:extLst>
          </p:nvPr>
        </p:nvGraphicFramePr>
        <p:xfrm>
          <a:off x="677692" y="1703084"/>
          <a:ext cx="8596310" cy="3200400"/>
        </p:xfrm>
        <a:graphic>
          <a:graphicData uri="http://schemas.openxmlformats.org/drawingml/2006/table">
            <a:tbl>
              <a:tblPr/>
              <a:tblGrid>
                <a:gridCol w="1719262"/>
                <a:gridCol w="1719262"/>
                <a:gridCol w="1719262"/>
                <a:gridCol w="1719262"/>
                <a:gridCol w="1719262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Risk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Impact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Likelihood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Response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downtime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 monitoring + retry logic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Data leak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Critical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 HTTPS, secure auth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Delay from UI team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Add buffer in timeline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Unreliable vendor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 backup vendor ready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263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744806"/>
              </p:ext>
            </p:extLst>
          </p:nvPr>
        </p:nvGraphicFramePr>
        <p:xfrm>
          <a:off x="677690" y="1930400"/>
          <a:ext cx="8596312" cy="2103120"/>
        </p:xfrm>
        <a:graphic>
          <a:graphicData uri="http://schemas.openxmlformats.org/drawingml/2006/table">
            <a:tbl>
              <a:tblPr/>
              <a:tblGrid>
                <a:gridCol w="4298156"/>
                <a:gridCol w="429815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Create a Risk Register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Google Sheet or Excel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Add top 5 project risks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Based on team brainstorming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Create JIRA task per risk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 Label: risk and set due dates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Add custom fields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Risk Level (High/Low), Owner, Mitigation Plan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44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Procurement in Projects?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Procurement</a:t>
            </a:r>
            <a:r>
              <a:rPr lang="en-US" dirty="0"/>
              <a:t> is the process of </a:t>
            </a:r>
            <a:r>
              <a:rPr lang="en-US" b="1" dirty="0"/>
              <a:t>buying or acquiring</a:t>
            </a:r>
            <a:r>
              <a:rPr lang="en-US" dirty="0"/>
              <a:t> products/services from outside vendors (e.g., hosting, design services, food API provider).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168570"/>
              </p:ext>
            </p:extLst>
          </p:nvPr>
        </p:nvGraphicFramePr>
        <p:xfrm>
          <a:off x="677690" y="3345471"/>
          <a:ext cx="8596312" cy="2926080"/>
        </p:xfrm>
        <a:graphic>
          <a:graphicData uri="http://schemas.openxmlformats.org/drawingml/2006/table">
            <a:tbl>
              <a:tblPr/>
              <a:tblGrid>
                <a:gridCol w="4298156"/>
                <a:gridCol w="4298156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Concept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Vendor Selection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Comparing potential suppliers based on quality, cost, reliability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RFP (Request for Proposal)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document you send to vendors asking for offers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Contract Management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Ensuring vendors deliver on time and within budget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Procurement Timeline Tracking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JIRA to assign procurement tasks and track deadlines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8334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668</Words>
  <Application>Microsoft Office PowerPoint</Application>
  <PresentationFormat>Widescreen</PresentationFormat>
  <Paragraphs>163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Trebuchet MS</vt:lpstr>
      <vt:lpstr>Wingdings 3</vt:lpstr>
      <vt:lpstr>Facet</vt:lpstr>
      <vt:lpstr>Quality Management in Projects</vt:lpstr>
      <vt:lpstr>Quality Management?</vt:lpstr>
      <vt:lpstr>Key Activities</vt:lpstr>
      <vt:lpstr>Tools Integration </vt:lpstr>
      <vt:lpstr>Activity</vt:lpstr>
      <vt:lpstr>Risk Management?</vt:lpstr>
      <vt:lpstr>Example Risks</vt:lpstr>
      <vt:lpstr>Activity</vt:lpstr>
      <vt:lpstr>Procurement in Projects?</vt:lpstr>
      <vt:lpstr>Example</vt:lpstr>
      <vt:lpstr>Activity </vt:lpstr>
      <vt:lpstr>Agile Board</vt:lpstr>
      <vt:lpstr>Scrum vs Kanban </vt:lpstr>
      <vt:lpstr>Connecting All Dots [week 4 &amp; 5 ]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Management in Projects</dc:title>
  <dc:creator>Microsoft account</dc:creator>
  <cp:lastModifiedBy>Microsoft account</cp:lastModifiedBy>
  <cp:revision>8</cp:revision>
  <dcterms:created xsi:type="dcterms:W3CDTF">2025-06-25T08:41:37Z</dcterms:created>
  <dcterms:modified xsi:type="dcterms:W3CDTF">2025-06-25T09:06:27Z</dcterms:modified>
</cp:coreProperties>
</file>