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2"/>
  </p:notesMasterIdLst>
  <p:sldIdLst>
    <p:sldId id="256" r:id="rId2"/>
    <p:sldId id="275" r:id="rId3"/>
    <p:sldId id="266" r:id="rId4"/>
    <p:sldId id="269" r:id="rId5"/>
    <p:sldId id="271" r:id="rId6"/>
    <p:sldId id="268" r:id="rId7"/>
    <p:sldId id="257" r:id="rId8"/>
    <p:sldId id="259" r:id="rId9"/>
    <p:sldId id="258" r:id="rId10"/>
    <p:sldId id="272" r:id="rId11"/>
    <p:sldId id="260" r:id="rId12"/>
    <p:sldId id="261" r:id="rId13"/>
    <p:sldId id="262" r:id="rId14"/>
    <p:sldId id="263" r:id="rId15"/>
    <p:sldId id="267" r:id="rId16"/>
    <p:sldId id="264" r:id="rId17"/>
    <p:sldId id="265" r:id="rId18"/>
    <p:sldId id="273" r:id="rId19"/>
    <p:sldId id="274"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03" autoAdjust="0"/>
  </p:normalViewPr>
  <p:slideViewPr>
    <p:cSldViewPr snapToGrid="0">
      <p:cViewPr varScale="1">
        <p:scale>
          <a:sx n="80" d="100"/>
          <a:sy n="80" d="100"/>
        </p:scale>
        <p:origin x="846" y="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7028B2-138F-4502-8C5A-A168BD2218A8}" type="datetimeFigureOut">
              <a:rPr lang="en-US" smtClean="0"/>
              <a:t>6/2/2025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F99381-013F-40A7-85BE-CEF028837AEA}" type="slidenum">
              <a:rPr lang="en-US" smtClean="0"/>
              <a:t>‹#›</a:t>
            </a:fld>
            <a:endParaRPr lang="en-US"/>
          </a:p>
        </p:txBody>
      </p:sp>
    </p:spTree>
    <p:extLst>
      <p:ext uri="{BB962C8B-B14F-4D97-AF65-F5344CB8AC3E}">
        <p14:creationId xmlns:p14="http://schemas.microsoft.com/office/powerpoint/2010/main" val="62967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6CBEB5-1B4E-4A7A-94B4-BB9690C7F09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4646E-2322-49C8-844E-CC6C162EC74E}" type="slidenum">
              <a:rPr lang="en-US" smtClean="0"/>
              <a:t>‹#›</a:t>
            </a:fld>
            <a:endParaRPr lang="en-US"/>
          </a:p>
        </p:txBody>
      </p:sp>
    </p:spTree>
    <p:extLst>
      <p:ext uri="{BB962C8B-B14F-4D97-AF65-F5344CB8AC3E}">
        <p14:creationId xmlns:p14="http://schemas.microsoft.com/office/powerpoint/2010/main" val="16121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6CBEB5-1B4E-4A7A-94B4-BB9690C7F094}" type="datetimeFigureOut">
              <a:rPr lang="en-US" smtClean="0"/>
              <a:t>6/2/2025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D4646E-2322-49C8-844E-CC6C162EC74E}" type="slidenum">
              <a:rPr lang="en-US" smtClean="0"/>
              <a:t>‹#›</a:t>
            </a:fld>
            <a:endParaRPr lang="en-US"/>
          </a:p>
        </p:txBody>
      </p:sp>
    </p:spTree>
    <p:extLst>
      <p:ext uri="{BB962C8B-B14F-4D97-AF65-F5344CB8AC3E}">
        <p14:creationId xmlns:p14="http://schemas.microsoft.com/office/powerpoint/2010/main" val="370537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6CBEB5-1B4E-4A7A-94B4-BB9690C7F094}" type="datetimeFigureOut">
              <a:rPr lang="en-US" smtClean="0"/>
              <a:t>6/2/2025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D4646E-2322-49C8-844E-CC6C162EC74E}" type="slidenum">
              <a:rPr lang="en-US" smtClean="0"/>
              <a:t>‹#›</a:t>
            </a:fld>
            <a:endParaRPr lang="en-US"/>
          </a:p>
        </p:txBody>
      </p:sp>
    </p:spTree>
    <p:extLst>
      <p:ext uri="{BB962C8B-B14F-4D97-AF65-F5344CB8AC3E}">
        <p14:creationId xmlns:p14="http://schemas.microsoft.com/office/powerpoint/2010/main" val="65454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6CBEB5-1B4E-4A7A-94B4-BB9690C7F09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4646E-2322-49C8-844E-CC6C162EC74E}" type="slidenum">
              <a:rPr lang="en-US" smtClean="0"/>
              <a:t>‹#›</a:t>
            </a:fld>
            <a:endParaRPr lang="en-US"/>
          </a:p>
        </p:txBody>
      </p:sp>
    </p:spTree>
    <p:extLst>
      <p:ext uri="{BB962C8B-B14F-4D97-AF65-F5344CB8AC3E}">
        <p14:creationId xmlns:p14="http://schemas.microsoft.com/office/powerpoint/2010/main" val="6954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6CBEB5-1B4E-4A7A-94B4-BB9690C7F09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4646E-2322-49C8-844E-CC6C162EC74E}" type="slidenum">
              <a:rPr lang="en-US" smtClean="0"/>
              <a:t>‹#›</a:t>
            </a:fld>
            <a:endParaRPr lang="en-US"/>
          </a:p>
        </p:txBody>
      </p:sp>
    </p:spTree>
    <p:extLst>
      <p:ext uri="{BB962C8B-B14F-4D97-AF65-F5344CB8AC3E}">
        <p14:creationId xmlns:p14="http://schemas.microsoft.com/office/powerpoint/2010/main" val="4219837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446CBEB5-1B4E-4A7A-94B4-BB9690C7F094}" type="datetimeFigureOut">
              <a:rPr lang="en-US" smtClean="0"/>
              <a:t>6/2/2025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FD4646E-2322-49C8-844E-CC6C162EC74E}" type="slidenum">
              <a:rPr lang="en-US" smtClean="0"/>
              <a:t>‹#›</a:t>
            </a:fld>
            <a:endParaRPr lang="en-US"/>
          </a:p>
        </p:txBody>
      </p:sp>
    </p:spTree>
    <p:extLst>
      <p:ext uri="{BB962C8B-B14F-4D97-AF65-F5344CB8AC3E}">
        <p14:creationId xmlns:p14="http://schemas.microsoft.com/office/powerpoint/2010/main" val="617331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446CBEB5-1B4E-4A7A-94B4-BB9690C7F094}" type="datetimeFigureOut">
              <a:rPr lang="en-US" smtClean="0"/>
              <a:t>6/2/2025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EFD4646E-2322-49C8-844E-CC6C162EC74E}" type="slidenum">
              <a:rPr lang="en-US" smtClean="0"/>
              <a:t>‹#›</a:t>
            </a:fld>
            <a:endParaRPr lang="en-US"/>
          </a:p>
        </p:txBody>
      </p:sp>
    </p:spTree>
    <p:extLst>
      <p:ext uri="{BB962C8B-B14F-4D97-AF65-F5344CB8AC3E}">
        <p14:creationId xmlns:p14="http://schemas.microsoft.com/office/powerpoint/2010/main" val="264868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446CBEB5-1B4E-4A7A-94B4-BB9690C7F094}" type="datetimeFigureOut">
              <a:rPr lang="en-US" smtClean="0"/>
              <a:t>6/2/2025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EFD4646E-2322-49C8-844E-CC6C162EC74E}" type="slidenum">
              <a:rPr lang="en-US" smtClean="0"/>
              <a:t>‹#›</a:t>
            </a:fld>
            <a:endParaRPr lang="en-US"/>
          </a:p>
        </p:txBody>
      </p:sp>
    </p:spTree>
    <p:extLst>
      <p:ext uri="{BB962C8B-B14F-4D97-AF65-F5344CB8AC3E}">
        <p14:creationId xmlns:p14="http://schemas.microsoft.com/office/powerpoint/2010/main" val="876479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46CBEB5-1B4E-4A7A-94B4-BB9690C7F094}"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D4646E-2322-49C8-844E-CC6C162EC74E}" type="slidenum">
              <a:rPr lang="en-US" smtClean="0"/>
              <a:t>‹#›</a:t>
            </a:fld>
            <a:endParaRPr lang="en-US"/>
          </a:p>
        </p:txBody>
      </p:sp>
    </p:spTree>
    <p:extLst>
      <p:ext uri="{BB962C8B-B14F-4D97-AF65-F5344CB8AC3E}">
        <p14:creationId xmlns:p14="http://schemas.microsoft.com/office/powerpoint/2010/main" val="54119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46CBEB5-1B4E-4A7A-94B4-BB9690C7F094}" type="datetimeFigureOut">
              <a:rPr lang="en-US" smtClean="0"/>
              <a:t>6/2/2025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FD4646E-2322-49C8-844E-CC6C162EC74E}" type="slidenum">
              <a:rPr lang="en-US" smtClean="0"/>
              <a:t>‹#›</a:t>
            </a:fld>
            <a:endParaRPr lang="en-US"/>
          </a:p>
        </p:txBody>
      </p:sp>
    </p:spTree>
    <p:extLst>
      <p:ext uri="{BB962C8B-B14F-4D97-AF65-F5344CB8AC3E}">
        <p14:creationId xmlns:p14="http://schemas.microsoft.com/office/powerpoint/2010/main" val="908032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46CBEB5-1B4E-4A7A-94B4-BB9690C7F094}" type="datetimeFigureOut">
              <a:rPr lang="en-US" smtClean="0"/>
              <a:t>6/2/2025</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EFD4646E-2322-49C8-844E-CC6C162EC74E}" type="slidenum">
              <a:rPr lang="en-US" smtClean="0"/>
              <a:t>‹#›</a:t>
            </a:fld>
            <a:endParaRPr lang="en-US"/>
          </a:p>
        </p:txBody>
      </p:sp>
    </p:spTree>
    <p:extLst>
      <p:ext uri="{BB962C8B-B14F-4D97-AF65-F5344CB8AC3E}">
        <p14:creationId xmlns:p14="http://schemas.microsoft.com/office/powerpoint/2010/main" val="228255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46CBEB5-1B4E-4A7A-94B4-BB9690C7F094}" type="datetimeFigureOut">
              <a:rPr lang="en-US" smtClean="0"/>
              <a:t>6/2/2025</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EFD4646E-2322-49C8-844E-CC6C162EC74E}" type="slidenum">
              <a:rPr lang="en-US" smtClean="0"/>
              <a:t>‹#›</a:t>
            </a:fld>
            <a:endParaRPr lang="en-US"/>
          </a:p>
        </p:txBody>
      </p:sp>
    </p:spTree>
    <p:extLst>
      <p:ext uri="{BB962C8B-B14F-4D97-AF65-F5344CB8AC3E}">
        <p14:creationId xmlns:p14="http://schemas.microsoft.com/office/powerpoint/2010/main" val="79642882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9" y="4681355"/>
            <a:ext cx="12108817" cy="693388"/>
          </a:xfrm>
        </p:spPr>
        <p:txBody>
          <a:bodyPr>
            <a:normAutofit fontScale="90000"/>
          </a:bodyPr>
          <a:lstStyle/>
          <a:p>
            <a:pPr algn="ctr"/>
            <a:r>
              <a:rPr lang="en-US" sz="4800" dirty="0" smtClean="0">
                <a:latin typeface="Arial" panose="020B0604020202020204" pitchFamily="34" charset="0"/>
                <a:cs typeface="Arial" panose="020B0604020202020204" pitchFamily="34" charset="0"/>
              </a:rPr>
              <a:t>Topic : Test Case Design Techniques </a:t>
            </a:r>
            <a:endParaRPr lang="en-US" sz="48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431250" y="6287928"/>
            <a:ext cx="7315200" cy="914400"/>
          </a:xfrm>
        </p:spPr>
        <p:txBody>
          <a:bodyPr/>
          <a:lstStyle/>
          <a:p>
            <a:pPr algn="r"/>
            <a:r>
              <a:rPr lang="en-US" dirty="0" smtClean="0">
                <a:solidFill>
                  <a:schemeClr val="bg1"/>
                </a:solidFill>
              </a:rPr>
              <a:t>Week 2 Day 1</a:t>
            </a:r>
            <a:endParaRPr lang="en-US" dirty="0">
              <a:solidFill>
                <a:schemeClr val="bg1"/>
              </a:solidFill>
            </a:endParaRPr>
          </a:p>
        </p:txBody>
      </p:sp>
      <p:sp>
        <p:nvSpPr>
          <p:cNvPr id="4" name="Rectangle 3"/>
          <p:cNvSpPr/>
          <p:nvPr/>
        </p:nvSpPr>
        <p:spPr>
          <a:xfrm>
            <a:off x="3001488" y="3857932"/>
            <a:ext cx="10025149" cy="830997"/>
          </a:xfrm>
          <a:prstGeom prst="rect">
            <a:avLst/>
          </a:prstGeom>
        </p:spPr>
        <p:txBody>
          <a:bodyPr wrap="square">
            <a:spAutoFit/>
          </a:bodyPr>
          <a:lstStyle/>
          <a:p>
            <a:r>
              <a:rPr lang="en-US" sz="4800" dirty="0">
                <a:solidFill>
                  <a:schemeClr val="bg1"/>
                </a:solidFill>
                <a:latin typeface="Arial" panose="020B0604020202020204" pitchFamily="34" charset="0"/>
                <a:cs typeface="Arial" panose="020B0604020202020204" pitchFamily="34" charset="0"/>
              </a:rPr>
              <a:t>SQA &amp; </a:t>
            </a:r>
            <a:r>
              <a:rPr lang="en-US" sz="4800" spc="-120" dirty="0">
                <a:solidFill>
                  <a:schemeClr val="bg1"/>
                </a:solidFill>
                <a:latin typeface="Arial" panose="020B0604020202020204" pitchFamily="34" charset="0"/>
                <a:ea typeface="+mj-ea"/>
                <a:cs typeface="Arial" panose="020B0604020202020204" pitchFamily="34" charset="0"/>
              </a:rPr>
              <a:t>PM</a:t>
            </a:r>
            <a:r>
              <a:rPr lang="en-US" sz="4800" dirty="0">
                <a:solidFill>
                  <a:schemeClr val="bg1"/>
                </a:solidFill>
                <a:latin typeface="Arial" panose="020B0604020202020204" pitchFamily="34" charset="0"/>
                <a:cs typeface="Arial" panose="020B0604020202020204" pitchFamily="34" charset="0"/>
              </a:rPr>
              <a:t> BootCamp </a:t>
            </a:r>
          </a:p>
        </p:txBody>
      </p:sp>
      <p:sp>
        <p:nvSpPr>
          <p:cNvPr id="6" name="Subtitle 2"/>
          <p:cNvSpPr txBox="1">
            <a:spLocks/>
          </p:cNvSpPr>
          <p:nvPr/>
        </p:nvSpPr>
        <p:spPr>
          <a:xfrm>
            <a:off x="8420986" y="6060558"/>
            <a:ext cx="3560242" cy="414670"/>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r"/>
            <a:r>
              <a:rPr lang="en-US" dirty="0" smtClean="0"/>
              <a:t>Muhammad Fahad Bashir</a:t>
            </a:r>
            <a:endParaRPr lang="en-US" dirty="0"/>
          </a:p>
        </p:txBody>
      </p:sp>
      <p:pic>
        <p:nvPicPr>
          <p:cNvPr id="12" name="Picture 11"/>
          <p:cNvPicPr>
            <a:picLocks noChangeAspect="1"/>
          </p:cNvPicPr>
          <p:nvPr/>
        </p:nvPicPr>
        <p:blipFill>
          <a:blip r:embed="rId2"/>
          <a:stretch>
            <a:fillRect/>
          </a:stretch>
        </p:blipFill>
        <p:spPr>
          <a:xfrm>
            <a:off x="-41592" y="-39083"/>
            <a:ext cx="12192000" cy="3810000"/>
          </a:xfrm>
          <a:prstGeom prst="rect">
            <a:avLst/>
          </a:prstGeom>
        </p:spPr>
      </p:pic>
    </p:spTree>
    <p:extLst>
      <p:ext uri="{BB962C8B-B14F-4D97-AF65-F5344CB8AC3E}">
        <p14:creationId xmlns:p14="http://schemas.microsoft.com/office/powerpoint/2010/main" val="562231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Specification-Based or Black-Box Techniques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Specification-based testing is a technique to test software such as Web apps, Mobile applications, and Desktop applications.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focuses on testing the features and functions of the software without needing to know the source code or structure.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test case design techniques are also known as Black-Box techniques.</a:t>
            </a:r>
          </a:p>
          <a:p>
            <a:r>
              <a:rPr lang="en-US" dirty="0">
                <a:latin typeface="Times New Roman" panose="02020603050405020304" pitchFamily="18" charset="0"/>
                <a:cs typeface="Times New Roman" panose="02020603050405020304" pitchFamily="18" charset="0"/>
              </a:rPr>
              <a:t>The Specification-Based testing technique is an input/output-based testing technique because it considers the software as a black box with inputs and outputs</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technique is further classified into the following types</a:t>
            </a:r>
            <a:r>
              <a:rPr lang="en-US" dirty="0" smtClean="0">
                <a:latin typeface="Times New Roman" panose="02020603050405020304" pitchFamily="18" charset="0"/>
                <a:cs typeface="Times New Roman" panose="02020603050405020304" pitchFamily="18" charset="0"/>
              </a:rPr>
              <a:t>:</a:t>
            </a:r>
          </a:p>
          <a:p>
            <a:pPr lvl="1"/>
            <a:r>
              <a:rPr lang="en-US" dirty="0" smtClean="0">
                <a:latin typeface="Times New Roman" panose="02020603050405020304" pitchFamily="18" charset="0"/>
                <a:cs typeface="Times New Roman" panose="02020603050405020304" pitchFamily="18" charset="0"/>
              </a:rPr>
              <a:t>BVA </a:t>
            </a:r>
            <a:r>
              <a:rPr lang="en-US" b="1" dirty="0">
                <a:latin typeface="Times New Roman" panose="02020603050405020304" pitchFamily="18" charset="0"/>
                <a:cs typeface="Times New Roman" panose="02020603050405020304" pitchFamily="18" charset="0"/>
              </a:rPr>
              <a:t>Boundary Value </a:t>
            </a:r>
            <a:r>
              <a:rPr lang="en-US" b="1" dirty="0" smtClean="0">
                <a:latin typeface="Times New Roman" panose="02020603050405020304" pitchFamily="18" charset="0"/>
                <a:cs typeface="Times New Roman" panose="02020603050405020304" pitchFamily="18" charset="0"/>
              </a:rPr>
              <a:t>Analysis</a:t>
            </a:r>
          </a:p>
          <a:p>
            <a:pPr lvl="1"/>
            <a:r>
              <a:rPr lang="en-US" dirty="0">
                <a:latin typeface="Times New Roman" panose="02020603050405020304" pitchFamily="18" charset="0"/>
                <a:cs typeface="Times New Roman" panose="02020603050405020304" pitchFamily="18" charset="0"/>
              </a:rPr>
              <a:t>Equivalence Partitioning (EP)</a:t>
            </a:r>
          </a:p>
          <a:p>
            <a:pPr lvl="1"/>
            <a:r>
              <a:rPr lang="en-US" dirty="0">
                <a:latin typeface="Times New Roman" panose="02020603050405020304" pitchFamily="18" charset="0"/>
                <a:cs typeface="Times New Roman" panose="02020603050405020304" pitchFamily="18" charset="0"/>
              </a:rPr>
              <a:t>Decision Table </a:t>
            </a:r>
            <a:r>
              <a:rPr lang="en-US" dirty="0" smtClean="0">
                <a:latin typeface="Times New Roman" panose="02020603050405020304" pitchFamily="18" charset="0"/>
                <a:cs typeface="Times New Roman" panose="02020603050405020304" pitchFamily="18" charset="0"/>
              </a:rPr>
              <a:t>Testing</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089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Equivalence Portioning (EP)</a:t>
            </a:r>
            <a:endParaRPr lang="en-US" dirty="0"/>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 black-box test design technique where input data is divided into valid and invalid partitions (groups). A test case from each partition is enough to represent the entire class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Steps to design Equivalent Partitioning test case:</a:t>
            </a:r>
          </a:p>
          <a:p>
            <a:r>
              <a:rPr lang="en-US" dirty="0">
                <a:latin typeface="Times New Roman" panose="02020603050405020304" pitchFamily="18" charset="0"/>
                <a:cs typeface="Times New Roman" panose="02020603050405020304" pitchFamily="18" charset="0"/>
              </a:rPr>
              <a:t>Define the equivalence classes</a:t>
            </a:r>
          </a:p>
          <a:p>
            <a:r>
              <a:rPr lang="en-US" dirty="0">
                <a:latin typeface="Times New Roman" panose="02020603050405020304" pitchFamily="18" charset="0"/>
                <a:cs typeface="Times New Roman" panose="02020603050405020304" pitchFamily="18" charset="0"/>
              </a:rPr>
              <a:t>Define the test cases for each class</a:t>
            </a:r>
          </a:p>
          <a:p>
            <a:pPr marL="0" indent="0">
              <a:buNone/>
            </a:pPr>
            <a:r>
              <a:rPr lang="en-US" b="1" dirty="0" smtClean="0">
                <a:latin typeface="Times New Roman" panose="02020603050405020304" pitchFamily="18" charset="0"/>
                <a:cs typeface="Times New Roman" panose="02020603050405020304" pitchFamily="18" charset="0"/>
              </a:rPr>
              <a:t>Benefits</a:t>
            </a:r>
          </a:p>
          <a:p>
            <a:r>
              <a:rPr lang="en-US" dirty="0">
                <a:latin typeface="Times New Roman" panose="02020603050405020304" pitchFamily="18" charset="0"/>
                <a:cs typeface="Times New Roman" panose="02020603050405020304" pitchFamily="18" charset="0"/>
              </a:rPr>
              <a:t>Reduces </a:t>
            </a:r>
            <a:r>
              <a:rPr lang="en-US" b="1" dirty="0">
                <a:latin typeface="Times New Roman" panose="02020603050405020304" pitchFamily="18" charset="0"/>
                <a:cs typeface="Times New Roman" panose="02020603050405020304" pitchFamily="18" charset="0"/>
              </a:rPr>
              <a:t>number of test cases</a:t>
            </a:r>
            <a:r>
              <a:rPr lang="en-US" dirty="0">
                <a:latin typeface="Times New Roman" panose="02020603050405020304" pitchFamily="18" charset="0"/>
                <a:cs typeface="Times New Roman" panose="02020603050405020304" pitchFamily="18" charset="0"/>
              </a:rPr>
              <a:t> needed</a:t>
            </a:r>
          </a:p>
          <a:p>
            <a:r>
              <a:rPr lang="en-US" dirty="0">
                <a:latin typeface="Times New Roman" panose="02020603050405020304" pitchFamily="18" charset="0"/>
                <a:cs typeface="Times New Roman" panose="02020603050405020304" pitchFamily="18" charset="0"/>
              </a:rPr>
              <a:t>Ensures </a:t>
            </a:r>
            <a:r>
              <a:rPr lang="en-US" b="1" dirty="0">
                <a:latin typeface="Times New Roman" panose="02020603050405020304" pitchFamily="18" charset="0"/>
                <a:cs typeface="Times New Roman" panose="02020603050405020304" pitchFamily="18" charset="0"/>
              </a:rPr>
              <a:t>core behavior</a:t>
            </a:r>
            <a:r>
              <a:rPr lang="en-US" dirty="0">
                <a:latin typeface="Times New Roman" panose="02020603050405020304" pitchFamily="18" charset="0"/>
                <a:cs typeface="Times New Roman" panose="02020603050405020304" pitchFamily="18" charset="0"/>
              </a:rPr>
              <a:t> of system is tested</a:t>
            </a:r>
          </a:p>
          <a:p>
            <a:r>
              <a:rPr lang="en-US" b="1" dirty="0">
                <a:latin typeface="Times New Roman" panose="02020603050405020304" pitchFamily="18" charset="0"/>
                <a:cs typeface="Times New Roman" panose="02020603050405020304" pitchFamily="18" charset="0"/>
              </a:rPr>
              <a:t>Efficient</a:t>
            </a:r>
            <a:r>
              <a:rPr lang="en-US" dirty="0">
                <a:latin typeface="Times New Roman" panose="02020603050405020304" pitchFamily="18" charset="0"/>
                <a:cs typeface="Times New Roman" panose="02020603050405020304" pitchFamily="18" charset="0"/>
              </a:rPr>
              <a:t> for large data input ranges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355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Valid Usernames</a:t>
            </a:r>
            <a:endParaRPr lang="en-US" dirty="0"/>
          </a:p>
        </p:txBody>
      </p:sp>
      <p:pic>
        <p:nvPicPr>
          <p:cNvPr id="6" name="Content Placeholder 5"/>
          <p:cNvPicPr>
            <a:picLocks noGrp="1" noChangeAspect="1"/>
          </p:cNvPicPr>
          <p:nvPr>
            <p:ph idx="1"/>
          </p:nvPr>
        </p:nvPicPr>
        <p:blipFill>
          <a:blip r:embed="rId2"/>
          <a:stretch>
            <a:fillRect/>
          </a:stretch>
        </p:blipFill>
        <p:spPr>
          <a:xfrm>
            <a:off x="3894298" y="679319"/>
            <a:ext cx="6935168" cy="2905530"/>
          </a:xfrm>
          <a:prstGeom prst="rect">
            <a:avLst/>
          </a:prstGeom>
        </p:spPr>
      </p:pic>
      <p:sp>
        <p:nvSpPr>
          <p:cNvPr id="7" name="Rectangle 6"/>
          <p:cNvSpPr/>
          <p:nvPr/>
        </p:nvSpPr>
        <p:spPr>
          <a:xfrm>
            <a:off x="4054719" y="3760279"/>
            <a:ext cx="6096000" cy="2554545"/>
          </a:xfrm>
          <a:prstGeom prst="rect">
            <a:avLst/>
          </a:prstGeom>
        </p:spPr>
        <p:txBody>
          <a:bodyPr>
            <a:spAutoFit/>
          </a:bodyPr>
          <a:lstStyle/>
          <a:p>
            <a:r>
              <a:rPr lang="en-US" sz="2000" dirty="0">
                <a:solidFill>
                  <a:srgbClr val="72777D"/>
                </a:solidFill>
                <a:latin typeface="Times New Roman" panose="02020603050405020304" pitchFamily="18" charset="0"/>
                <a:cs typeface="Times New Roman" panose="02020603050405020304" pitchFamily="18" charset="0"/>
              </a:rPr>
              <a:t>So, test cases will look like:</a:t>
            </a:r>
          </a:p>
          <a:p>
            <a:pPr>
              <a:buFont typeface="Arial" panose="020B0604020202020204" pitchFamily="34" charset="0"/>
              <a:buChar char="•"/>
            </a:pPr>
            <a:r>
              <a:rPr lang="en-US" sz="2000" dirty="0">
                <a:solidFill>
                  <a:srgbClr val="72777D"/>
                </a:solidFill>
                <a:latin typeface="Times New Roman" panose="02020603050405020304" pitchFamily="18" charset="0"/>
                <a:cs typeface="Times New Roman" panose="02020603050405020304" pitchFamily="18" charset="0"/>
              </a:rPr>
              <a:t>Case 1: Enter within 5 – 20 text characters: Pass</a:t>
            </a:r>
          </a:p>
          <a:p>
            <a:pPr>
              <a:buFont typeface="Arial" panose="020B0604020202020204" pitchFamily="34" charset="0"/>
              <a:buChar char="•"/>
            </a:pPr>
            <a:r>
              <a:rPr lang="en-US" sz="2000" dirty="0">
                <a:solidFill>
                  <a:srgbClr val="72777D"/>
                </a:solidFill>
                <a:latin typeface="Times New Roman" panose="02020603050405020304" pitchFamily="18" charset="0"/>
                <a:cs typeface="Times New Roman" panose="02020603050405020304" pitchFamily="18" charset="0"/>
              </a:rPr>
              <a:t>Case 2: Input &lt;3 characters: Display error message “Username must be from 5 – 20 characters”</a:t>
            </a:r>
          </a:p>
          <a:p>
            <a:pPr>
              <a:buFont typeface="Arial" panose="020B0604020202020204" pitchFamily="34" charset="0"/>
              <a:buChar char="•"/>
            </a:pPr>
            <a:r>
              <a:rPr lang="en-US" sz="2000" dirty="0">
                <a:solidFill>
                  <a:srgbClr val="72777D"/>
                </a:solidFill>
                <a:latin typeface="Times New Roman" panose="02020603050405020304" pitchFamily="18" charset="0"/>
                <a:cs typeface="Times New Roman" panose="02020603050405020304" pitchFamily="18" charset="0"/>
              </a:rPr>
              <a:t>Case 3: Enter &gt;20 characters: Display error message “Username must be from 5 – 20 characters”</a:t>
            </a:r>
          </a:p>
          <a:p>
            <a:pPr>
              <a:buFont typeface="Arial" panose="020B0604020202020204" pitchFamily="34" charset="0"/>
              <a:buChar char="•"/>
            </a:pPr>
            <a:r>
              <a:rPr lang="en-US" sz="2000" dirty="0">
                <a:solidFill>
                  <a:srgbClr val="72777D"/>
                </a:solidFill>
                <a:latin typeface="Times New Roman" panose="02020603050405020304" pitchFamily="18" charset="0"/>
                <a:cs typeface="Times New Roman" panose="02020603050405020304" pitchFamily="18" charset="0"/>
              </a:rPr>
              <a:t>Case 4: Leave blank or no-text characters: Display error message “Invalid username”</a:t>
            </a:r>
            <a:endParaRPr lang="en-US" sz="2000" b="0" i="0" dirty="0">
              <a:solidFill>
                <a:srgbClr val="72777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6363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Boundary value Analysis (BVA)</a:t>
            </a:r>
            <a:endParaRPr lang="en-US" dirty="0"/>
          </a:p>
        </p:txBody>
      </p:sp>
      <p:sp>
        <p:nvSpPr>
          <p:cNvPr id="3" name="Content Placeholder 2"/>
          <p:cNvSpPr>
            <a:spLocks noGrp="1"/>
          </p:cNvSpPr>
          <p:nvPr>
            <p:ph idx="1"/>
          </p:nvPr>
        </p:nvSpPr>
        <p:spPr>
          <a:xfrm>
            <a:off x="3500299" y="864108"/>
            <a:ext cx="7315200" cy="5120640"/>
          </a:xfrm>
        </p:spPr>
        <p:txBody>
          <a:bodyPr>
            <a:normAutofit/>
          </a:bodyPr>
          <a:lstStyle/>
          <a:p>
            <a:r>
              <a:rPr lang="en-US" dirty="0">
                <a:latin typeface="Times New Roman" panose="02020603050405020304" pitchFamily="18" charset="0"/>
                <a:cs typeface="Times New Roman" panose="02020603050405020304" pitchFamily="18" charset="0"/>
              </a:rPr>
              <a:t>Focuses on </a:t>
            </a:r>
            <a:r>
              <a:rPr lang="en-US" b="1" dirty="0">
                <a:latin typeface="Times New Roman" panose="02020603050405020304" pitchFamily="18" charset="0"/>
                <a:cs typeface="Times New Roman" panose="02020603050405020304" pitchFamily="18" charset="0"/>
              </a:rPr>
              <a:t>values at the edge (boundaries)</a:t>
            </a:r>
            <a:r>
              <a:rPr lang="en-US" dirty="0">
                <a:latin typeface="Times New Roman" panose="02020603050405020304" pitchFamily="18" charset="0"/>
                <a:cs typeface="Times New Roman" panose="02020603050405020304" pitchFamily="18" charset="0"/>
              </a:rPr>
              <a:t> of input ranges because bugs often occur at limits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Finds off-by-one and limit-related </a:t>
            </a:r>
            <a:r>
              <a:rPr lang="en-US" dirty="0" smtClean="0">
                <a:latin typeface="Times New Roman" panose="02020603050405020304" pitchFamily="18" charset="0"/>
                <a:cs typeface="Times New Roman" panose="02020603050405020304" pitchFamily="18" charset="0"/>
              </a:rPr>
              <a:t>bugs</a:t>
            </a:r>
          </a:p>
          <a:p>
            <a:r>
              <a:rPr lang="en-US" dirty="0" smtClean="0">
                <a:latin typeface="Times New Roman" panose="02020603050405020304" pitchFamily="18" charset="0"/>
                <a:cs typeface="Times New Roman" panose="02020603050405020304" pitchFamily="18" charset="0"/>
              </a:rPr>
              <a:t>Very </a:t>
            </a:r>
            <a:r>
              <a:rPr lang="en-US" dirty="0">
                <a:latin typeface="Times New Roman" panose="02020603050405020304" pitchFamily="18" charset="0"/>
                <a:cs typeface="Times New Roman" panose="02020603050405020304" pitchFamily="18" charset="0"/>
              </a:rPr>
              <a:t>useful in numeric input </a:t>
            </a:r>
            <a:r>
              <a:rPr lang="en-US" dirty="0" smtClean="0">
                <a:latin typeface="Times New Roman" panose="02020603050405020304" pitchFamily="18" charset="0"/>
                <a:cs typeface="Times New Roman" panose="02020603050405020304" pitchFamily="18" charset="0"/>
              </a:rPr>
              <a:t>validation</a:t>
            </a:r>
          </a:p>
          <a:p>
            <a:r>
              <a:rPr lang="en-US" dirty="0" smtClean="0">
                <a:latin typeface="Times New Roman" panose="02020603050405020304" pitchFamily="18" charset="0"/>
                <a:cs typeface="Times New Roman" panose="02020603050405020304" pitchFamily="18" charset="0"/>
              </a:rPr>
              <a:t>Complements </a:t>
            </a:r>
            <a:r>
              <a:rPr lang="en-US" dirty="0">
                <a:latin typeface="Times New Roman" panose="02020603050405020304" pitchFamily="18" charset="0"/>
                <a:cs typeface="Times New Roman" panose="02020603050405020304" pitchFamily="18" charset="0"/>
              </a:rPr>
              <a:t>equivalence </a:t>
            </a:r>
            <a:r>
              <a:rPr lang="en-US" dirty="0" smtClean="0">
                <a:latin typeface="Times New Roman" panose="02020603050405020304" pitchFamily="18" charset="0"/>
                <a:cs typeface="Times New Roman" panose="02020603050405020304" pitchFamily="18" charset="0"/>
              </a:rPr>
              <a:t>partitioning</a:t>
            </a:r>
          </a:p>
          <a:p>
            <a:endParaRPr lang="en-US"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Example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would test with 0, 1, 2, 9, 10, and 11. We can expect that errors or defects are most likely to occur at or near the boundary values. Identifying these issues early can help prevent them from causing problems later in the software development process.</a:t>
            </a:r>
          </a:p>
        </p:txBody>
      </p:sp>
      <p:pic>
        <p:nvPicPr>
          <p:cNvPr id="5123" name="Picture 3" descr="Boundary Value Analysis (BVA) test case design technique"/>
          <p:cNvPicPr>
            <a:picLocks noChangeAspect="1" noChangeArrowheads="1"/>
          </p:cNvPicPr>
          <p:nvPr/>
        </p:nvPicPr>
        <p:blipFill rotWithShape="1">
          <a:blip r:embed="rId2">
            <a:extLst>
              <a:ext uri="{28A0092B-C50C-407E-A947-70E740481C1C}">
                <a14:useLocalDpi xmlns:a14="http://schemas.microsoft.com/office/drawing/2010/main" val="0"/>
              </a:ext>
            </a:extLst>
          </a:blip>
          <a:srcRect l="14268" r="9679" b="2811"/>
          <a:stretch/>
        </p:blipFill>
        <p:spPr bwMode="auto">
          <a:xfrm>
            <a:off x="7924801" y="2776419"/>
            <a:ext cx="4411579" cy="1296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011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a:xfrm>
            <a:off x="3637803" y="3792515"/>
            <a:ext cx="6605292" cy="3766185"/>
          </a:xfrm>
        </p:spPr>
        <p:txBody>
          <a:bodyPr/>
          <a:lstStyle/>
          <a:p>
            <a:r>
              <a:rPr lang="en-US" dirty="0">
                <a:latin typeface="Times New Roman" panose="02020603050405020304" pitchFamily="18" charset="0"/>
                <a:cs typeface="Times New Roman" panose="02020603050405020304" pitchFamily="18" charset="0"/>
              </a:rPr>
              <a:t>Example: Valid age values are between 20 – 50.</a:t>
            </a:r>
          </a:p>
          <a:p>
            <a:r>
              <a:rPr lang="en-US" dirty="0">
                <a:latin typeface="Times New Roman" panose="02020603050405020304" pitchFamily="18" charset="0"/>
                <a:cs typeface="Times New Roman" panose="02020603050405020304" pitchFamily="18" charset="0"/>
              </a:rPr>
              <a:t>Minimum boundary value is 20</a:t>
            </a:r>
          </a:p>
          <a:p>
            <a:r>
              <a:rPr lang="en-US" dirty="0">
                <a:latin typeface="Times New Roman" panose="02020603050405020304" pitchFamily="18" charset="0"/>
                <a:cs typeface="Times New Roman" panose="02020603050405020304" pitchFamily="18" charset="0"/>
              </a:rPr>
              <a:t>Maximum boundary value is 50</a:t>
            </a:r>
          </a:p>
          <a:p>
            <a:r>
              <a:rPr lang="en-US" dirty="0">
                <a:latin typeface="Times New Roman" panose="02020603050405020304" pitchFamily="18" charset="0"/>
                <a:cs typeface="Times New Roman" panose="02020603050405020304" pitchFamily="18" charset="0"/>
              </a:rPr>
              <a:t>Take: 19, 20, 21, 49, 50, 51</a:t>
            </a:r>
          </a:p>
          <a:p>
            <a:r>
              <a:rPr lang="en-US" dirty="0">
                <a:latin typeface="Times New Roman" panose="02020603050405020304" pitchFamily="18" charset="0"/>
                <a:cs typeface="Times New Roman" panose="02020603050405020304" pitchFamily="18" charset="0"/>
              </a:rPr>
              <a:t>Valid inputs: 20, 21, 49, 50</a:t>
            </a:r>
          </a:p>
          <a:p>
            <a:r>
              <a:rPr lang="en-US" dirty="0">
                <a:latin typeface="Times New Roman" panose="02020603050405020304" pitchFamily="18" charset="0"/>
                <a:cs typeface="Times New Roman" panose="02020603050405020304" pitchFamily="18" charset="0"/>
              </a:rPr>
              <a:t>Invalid inputs: 19, 51</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7603959" y="4936943"/>
            <a:ext cx="3705726"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72777D"/>
                </a:solidFill>
                <a:latin typeface="Times New Roman" panose="02020603050405020304" pitchFamily="18" charset="0"/>
                <a:cs typeface="Times New Roman" panose="02020603050405020304" pitchFamily="18" charset="0"/>
              </a:rPr>
              <a:t>T</a:t>
            </a:r>
            <a:r>
              <a:rPr lang="en-US" dirty="0" smtClean="0">
                <a:solidFill>
                  <a:srgbClr val="72777D"/>
                </a:solidFill>
                <a:latin typeface="Times New Roman" panose="02020603050405020304" pitchFamily="18" charset="0"/>
                <a:cs typeface="Times New Roman" panose="02020603050405020304" pitchFamily="18" charset="0"/>
              </a:rPr>
              <a:t>est </a:t>
            </a:r>
            <a:r>
              <a:rPr lang="en-US" dirty="0">
                <a:solidFill>
                  <a:srgbClr val="72777D"/>
                </a:solidFill>
                <a:latin typeface="Times New Roman" panose="02020603050405020304" pitchFamily="18" charset="0"/>
                <a:cs typeface="Times New Roman" panose="02020603050405020304" pitchFamily="18" charset="0"/>
              </a:rPr>
              <a:t>cases will look like:</a:t>
            </a:r>
          </a:p>
          <a:p>
            <a:pPr>
              <a:buFont typeface="Arial" panose="020B0604020202020204" pitchFamily="34" charset="0"/>
              <a:buChar char="•"/>
            </a:pPr>
            <a:r>
              <a:rPr lang="en-US" dirty="0">
                <a:solidFill>
                  <a:srgbClr val="72777D"/>
                </a:solidFill>
                <a:latin typeface="Times New Roman" panose="02020603050405020304" pitchFamily="18" charset="0"/>
                <a:cs typeface="Times New Roman" panose="02020603050405020304" pitchFamily="18" charset="0"/>
              </a:rPr>
              <a:t>Case 1: Enter the value 19: Invalid</a:t>
            </a:r>
          </a:p>
          <a:p>
            <a:pPr>
              <a:buFont typeface="Arial" panose="020B0604020202020204" pitchFamily="34" charset="0"/>
              <a:buChar char="•"/>
            </a:pPr>
            <a:r>
              <a:rPr lang="en-US" dirty="0">
                <a:solidFill>
                  <a:srgbClr val="72777D"/>
                </a:solidFill>
                <a:latin typeface="Times New Roman" panose="02020603050405020304" pitchFamily="18" charset="0"/>
                <a:cs typeface="Times New Roman" panose="02020603050405020304" pitchFamily="18" charset="0"/>
              </a:rPr>
              <a:t>Case 2: Enter number 20: Valid</a:t>
            </a:r>
          </a:p>
          <a:p>
            <a:pPr>
              <a:buFont typeface="Arial" panose="020B0604020202020204" pitchFamily="34" charset="0"/>
              <a:buChar char="•"/>
            </a:pPr>
            <a:r>
              <a:rPr lang="en-US" dirty="0">
                <a:solidFill>
                  <a:srgbClr val="72777D"/>
                </a:solidFill>
                <a:latin typeface="Times New Roman" panose="02020603050405020304" pitchFamily="18" charset="0"/>
                <a:cs typeface="Times New Roman" panose="02020603050405020304" pitchFamily="18" charset="0"/>
              </a:rPr>
              <a:t>Case 3: Enter number 50: Valid</a:t>
            </a:r>
          </a:p>
          <a:p>
            <a:pPr>
              <a:buFont typeface="Arial" panose="020B0604020202020204" pitchFamily="34" charset="0"/>
              <a:buChar char="•"/>
            </a:pPr>
            <a:r>
              <a:rPr lang="en-US" dirty="0">
                <a:solidFill>
                  <a:srgbClr val="72777D"/>
                </a:solidFill>
                <a:latin typeface="Times New Roman" panose="02020603050405020304" pitchFamily="18" charset="0"/>
                <a:cs typeface="Times New Roman" panose="02020603050405020304" pitchFamily="18" charset="0"/>
              </a:rPr>
              <a:t>Case 4: Enter number 51: Invalid</a:t>
            </a:r>
            <a:endParaRPr lang="en-US" b="0" i="0" dirty="0">
              <a:solidFill>
                <a:srgbClr val="72777D"/>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291747" y="680845"/>
            <a:ext cx="7306695" cy="2743583"/>
          </a:xfrm>
          <a:prstGeom prst="rect">
            <a:avLst/>
          </a:prstGeom>
        </p:spPr>
      </p:pic>
    </p:spTree>
    <p:extLst>
      <p:ext uri="{BB962C8B-B14F-4D97-AF65-F5344CB8AC3E}">
        <p14:creationId xmlns:p14="http://schemas.microsoft.com/office/powerpoint/2010/main" val="647080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EP &amp; BVA </a:t>
            </a:r>
            <a:endParaRPr lang="en-US" dirty="0"/>
          </a:p>
        </p:txBody>
      </p:sp>
      <p:sp>
        <p:nvSpPr>
          <p:cNvPr id="3" name="Content Placeholder 2"/>
          <p:cNvSpPr>
            <a:spLocks noGrp="1"/>
          </p:cNvSpPr>
          <p:nvPr>
            <p:ph idx="1"/>
          </p:nvPr>
        </p:nvSpPr>
        <p:spPr>
          <a:xfrm>
            <a:off x="3869268" y="864108"/>
            <a:ext cx="7315200" cy="1093029"/>
          </a:xfrm>
        </p:spPr>
        <p:txBody>
          <a:bodyPr/>
          <a:lstStyle/>
          <a:p>
            <a:r>
              <a:rPr lang="en-US" dirty="0">
                <a:latin typeface="Times New Roman" panose="02020603050405020304" pitchFamily="18" charset="0"/>
                <a:cs typeface="Times New Roman" panose="02020603050405020304" pitchFamily="18" charset="0"/>
              </a:rPr>
              <a:t>Yes, they do </a:t>
            </a:r>
            <a:r>
              <a:rPr lang="en-US" b="1" dirty="0">
                <a:latin typeface="Times New Roman" panose="02020603050405020304" pitchFamily="18" charset="0"/>
                <a:cs typeface="Times New Roman" panose="02020603050405020304" pitchFamily="18" charset="0"/>
              </a:rPr>
              <a:t>look similar</a:t>
            </a:r>
            <a:r>
              <a:rPr lang="en-US" dirty="0">
                <a:latin typeface="Times New Roman" panose="02020603050405020304" pitchFamily="18" charset="0"/>
                <a:cs typeface="Times New Roman" panose="02020603050405020304" pitchFamily="18" charset="0"/>
              </a:rPr>
              <a:t> because both deal with </a:t>
            </a:r>
            <a:r>
              <a:rPr lang="en-US" b="1" dirty="0">
                <a:latin typeface="Times New Roman" panose="02020603050405020304" pitchFamily="18" charset="0"/>
                <a:cs typeface="Times New Roman" panose="02020603050405020304" pitchFamily="18" charset="0"/>
              </a:rPr>
              <a:t>input ranges</a:t>
            </a:r>
            <a:r>
              <a:rPr lang="en-US" dirty="0">
                <a:latin typeface="Times New Roman" panose="02020603050405020304" pitchFamily="18" charset="0"/>
                <a:cs typeface="Times New Roman" panose="02020603050405020304" pitchFamily="18" charset="0"/>
              </a:rPr>
              <a:t>, but here’s the clear </a:t>
            </a:r>
            <a:r>
              <a:rPr lang="en-US" b="1" dirty="0" smtClean="0">
                <a:latin typeface="Times New Roman" panose="02020603050405020304" pitchFamily="18" charset="0"/>
                <a:cs typeface="Times New Roman" panose="02020603050405020304" pitchFamily="18" charset="0"/>
              </a:rPr>
              <a:t>difference</a:t>
            </a:r>
            <a:r>
              <a:rPr lang="en-US" dirty="0" smtClean="0">
                <a:latin typeface="Times New Roman" panose="02020603050405020304" pitchFamily="18" charset="0"/>
                <a:cs typeface="Times New Roman" panose="02020603050405020304" pitchFamily="18"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3387633782"/>
              </p:ext>
            </p:extLst>
          </p:nvPr>
        </p:nvGraphicFramePr>
        <p:xfrm>
          <a:off x="3705224" y="2250300"/>
          <a:ext cx="7934563" cy="3474720"/>
        </p:xfrm>
        <a:graphic>
          <a:graphicData uri="http://schemas.openxmlformats.org/drawingml/2006/table">
            <a:tbl>
              <a:tblPr/>
              <a:tblGrid>
                <a:gridCol w="1972073"/>
                <a:gridCol w="3317636"/>
                <a:gridCol w="2644854"/>
              </a:tblGrid>
              <a:tr h="349942">
                <a:tc>
                  <a:txBody>
                    <a:bodyPr/>
                    <a:lstStyle/>
                    <a:p>
                      <a:r>
                        <a:rPr lang="en-US" dirty="0">
                          <a:solidFill>
                            <a:schemeClr val="bg1"/>
                          </a:solidFill>
                        </a:rPr>
                        <a:t>Feature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b="1" dirty="0">
                          <a:solidFill>
                            <a:schemeClr val="bg1"/>
                          </a:solidFill>
                        </a:rPr>
                        <a:t>Equivalence Partitioning (EP)</a:t>
                      </a: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b="1" dirty="0">
                          <a:solidFill>
                            <a:schemeClr val="bg1"/>
                          </a:solidFill>
                        </a:rPr>
                        <a:t>Boundary Value Analysis (BVA)</a:t>
                      </a: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612398">
                <a:tc>
                  <a:txBody>
                    <a:bodyPr/>
                    <a:lstStyle/>
                    <a:p>
                      <a:r>
                        <a:rPr lang="en-US" dirty="0"/>
                        <a:t>🔍 </a:t>
                      </a:r>
                      <a:r>
                        <a:rPr lang="en-US" b="1" dirty="0"/>
                        <a:t>Focus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Divides input into </a:t>
                      </a:r>
                      <a:r>
                        <a:rPr lang="en-US" b="1" dirty="0"/>
                        <a:t>groups/partitions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Focuses on </a:t>
                      </a:r>
                      <a:r>
                        <a:rPr lang="en-US" b="1"/>
                        <a:t>edge values (boundaries)</a:t>
                      </a:r>
                      <a:r>
                        <a:rPr lang="en-US"/>
                        <a:t> of input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398">
                <a:tc>
                  <a:txBody>
                    <a:bodyPr/>
                    <a:lstStyle/>
                    <a:p>
                      <a:r>
                        <a:rPr lang="en-US"/>
                        <a:t>🎯 </a:t>
                      </a:r>
                      <a:r>
                        <a:rPr lang="en-US" b="1"/>
                        <a:t>Purpose</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To </a:t>
                      </a:r>
                      <a:r>
                        <a:rPr lang="en-US" b="1"/>
                        <a:t>reduce test cases</a:t>
                      </a:r>
                      <a:r>
                        <a:rPr lang="en-US"/>
                        <a:t> by covering one value per group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To catch </a:t>
                      </a:r>
                      <a:r>
                        <a:rPr lang="en-US" b="1"/>
                        <a:t>boundary-related bugs</a:t>
                      </a:r>
                      <a:r>
                        <a:rPr lang="en-US"/>
                        <a:t> (off-by-one errors etc.)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398">
                <a:tc>
                  <a:txBody>
                    <a:bodyPr/>
                    <a:lstStyle/>
                    <a:p>
                      <a:r>
                        <a:rPr lang="en-US"/>
                        <a:t>📥 </a:t>
                      </a:r>
                      <a:r>
                        <a:rPr lang="en-US" b="1"/>
                        <a:t>Test Values</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Any one value from each partition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Values </a:t>
                      </a:r>
                      <a:r>
                        <a:rPr lang="en-US" b="1"/>
                        <a:t>on, just below, and just above</a:t>
                      </a:r>
                      <a:r>
                        <a:rPr lang="en-US"/>
                        <a:t> boundary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398">
                <a:tc>
                  <a:txBody>
                    <a:bodyPr/>
                    <a:lstStyle/>
                    <a:p>
                      <a:r>
                        <a:rPr lang="en-US" dirty="0"/>
                        <a:t>✅ </a:t>
                      </a:r>
                      <a:r>
                        <a:rPr lang="en-US" b="1" dirty="0"/>
                        <a:t>Example (Age 18–60)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Partitions: &lt;18, 18–60, &gt;60 → test with 15, 30, 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Boundaries: 17, 18, 60, 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1154528" y="6246421"/>
            <a:ext cx="9914523"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EP checks one value from each group (valid and invalid),BVA checks the limits of those groups.</a:t>
            </a:r>
          </a:p>
        </p:txBody>
      </p:sp>
    </p:spTree>
    <p:extLst>
      <p:ext uri="{BB962C8B-B14F-4D97-AF65-F5344CB8AC3E}">
        <p14:creationId xmlns:p14="http://schemas.microsoft.com/office/powerpoint/2010/main" val="2390300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Decision Table Testing</a:t>
            </a:r>
            <a:endParaRPr lang="en-US" dirty="0"/>
          </a:p>
        </p:txBody>
      </p:sp>
      <p:sp>
        <p:nvSpPr>
          <p:cNvPr id="3" name="Content Placeholder 2"/>
          <p:cNvSpPr>
            <a:spLocks noGrp="1"/>
          </p:cNvSpPr>
          <p:nvPr>
            <p:ph idx="1"/>
          </p:nvPr>
        </p:nvSpPr>
        <p:spPr>
          <a:xfrm>
            <a:off x="4093858" y="945680"/>
            <a:ext cx="7315200" cy="1349702"/>
          </a:xfrm>
        </p:spPr>
        <p:style>
          <a:lnRef idx="2">
            <a:schemeClr val="dk1"/>
          </a:lnRef>
          <a:fillRef idx="1">
            <a:schemeClr val="lt1"/>
          </a:fillRef>
          <a:effectRef idx="0">
            <a:schemeClr val="dk1"/>
          </a:effectRef>
          <a:fontRef idx="minor">
            <a:schemeClr val="dk1"/>
          </a:fontRef>
        </p:style>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Technique </a:t>
            </a:r>
            <a:r>
              <a:rPr lang="en-US" dirty="0">
                <a:latin typeface="Times New Roman" panose="02020603050405020304" pitchFamily="18" charset="0"/>
                <a:cs typeface="Times New Roman" panose="02020603050405020304" pitchFamily="18" charset="0"/>
              </a:rPr>
              <a:t>used for functions that have </a:t>
            </a:r>
            <a:r>
              <a:rPr lang="en-US" b="1" dirty="0">
                <a:latin typeface="Times New Roman" panose="02020603050405020304" pitchFamily="18" charset="0"/>
                <a:cs typeface="Times New Roman" panose="02020603050405020304" pitchFamily="18" charset="0"/>
              </a:rPr>
              <a:t>complex logic or business rules</a:t>
            </a:r>
            <a:r>
              <a:rPr lang="en-US" dirty="0">
                <a:latin typeface="Times New Roman" panose="02020603050405020304" pitchFamily="18" charset="0"/>
                <a:cs typeface="Times New Roman" panose="02020603050405020304" pitchFamily="18" charset="0"/>
              </a:rPr>
              <a:t>. Inputs and conditions are represented in a </a:t>
            </a:r>
            <a:r>
              <a:rPr lang="en-US" b="1" dirty="0">
                <a:latin typeface="Times New Roman" panose="02020603050405020304" pitchFamily="18" charset="0"/>
                <a:cs typeface="Times New Roman" panose="02020603050405020304" pitchFamily="18" charset="0"/>
              </a:rPr>
              <a:t>table</a:t>
            </a:r>
            <a:r>
              <a:rPr lang="en-US" dirty="0">
                <a:latin typeface="Times New Roman" panose="02020603050405020304" pitchFamily="18" charset="0"/>
                <a:cs typeface="Times New Roman" panose="02020603050405020304" pitchFamily="18" charset="0"/>
              </a:rPr>
              <a:t> to show all possible combinations and their expected outcomes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73217966"/>
              </p:ext>
            </p:extLst>
          </p:nvPr>
        </p:nvGraphicFramePr>
        <p:xfrm>
          <a:off x="3933512" y="3114000"/>
          <a:ext cx="7664929" cy="1737360"/>
        </p:xfrm>
        <a:graphic>
          <a:graphicData uri="http://schemas.openxmlformats.org/drawingml/2006/table">
            <a:tbl>
              <a:tblPr/>
              <a:tblGrid>
                <a:gridCol w="1532986"/>
                <a:gridCol w="1307113"/>
                <a:gridCol w="1232511"/>
                <a:gridCol w="1442940"/>
                <a:gridCol w="2149379"/>
              </a:tblGrid>
              <a:tr h="0">
                <a:tc>
                  <a:txBody>
                    <a:bodyPr/>
                    <a:lstStyle/>
                    <a:p>
                      <a:r>
                        <a:rPr lang="en-US" dirty="0"/>
                        <a:t>Conditions</a:t>
                      </a:r>
                    </a:p>
                  </a:txBody>
                  <a:tcPr anchor="ctr">
                    <a:lnL>
                      <a:noFill/>
                    </a:lnL>
                    <a:lnR>
                      <a:noFill/>
                    </a:lnR>
                    <a:lnT>
                      <a:noFill/>
                    </a:lnT>
                    <a:lnB>
                      <a:noFill/>
                    </a:lnB>
                  </a:tcPr>
                </a:tc>
                <a:tc>
                  <a:txBody>
                    <a:bodyPr/>
                    <a:lstStyle/>
                    <a:p>
                      <a:r>
                        <a:rPr lang="en-US"/>
                        <a:t>Rule 1</a:t>
                      </a:r>
                    </a:p>
                  </a:txBody>
                  <a:tcPr anchor="ctr">
                    <a:lnL>
                      <a:noFill/>
                    </a:lnL>
                    <a:lnR>
                      <a:noFill/>
                    </a:lnR>
                    <a:lnT>
                      <a:noFill/>
                    </a:lnT>
                    <a:lnB>
                      <a:noFill/>
                    </a:lnB>
                  </a:tcPr>
                </a:tc>
                <a:tc>
                  <a:txBody>
                    <a:bodyPr/>
                    <a:lstStyle/>
                    <a:p>
                      <a:r>
                        <a:rPr lang="en-US" dirty="0"/>
                        <a:t>Rule 2</a:t>
                      </a:r>
                    </a:p>
                  </a:txBody>
                  <a:tcPr anchor="ctr">
                    <a:lnL>
                      <a:noFill/>
                    </a:lnL>
                    <a:lnR>
                      <a:noFill/>
                    </a:lnR>
                    <a:lnT>
                      <a:noFill/>
                    </a:lnT>
                    <a:lnB>
                      <a:noFill/>
                    </a:lnB>
                  </a:tcPr>
                </a:tc>
                <a:tc>
                  <a:txBody>
                    <a:bodyPr/>
                    <a:lstStyle/>
                    <a:p>
                      <a:r>
                        <a:rPr lang="en-US"/>
                        <a:t>Rule 3</a:t>
                      </a:r>
                    </a:p>
                  </a:txBody>
                  <a:tcPr anchor="ctr">
                    <a:lnL>
                      <a:noFill/>
                    </a:lnL>
                    <a:lnR>
                      <a:noFill/>
                    </a:lnR>
                    <a:lnT>
                      <a:noFill/>
                    </a:lnT>
                    <a:lnB>
                      <a:noFill/>
                    </a:lnB>
                  </a:tcPr>
                </a:tc>
                <a:tc>
                  <a:txBody>
                    <a:bodyPr/>
                    <a:lstStyle/>
                    <a:p>
                      <a:r>
                        <a:rPr lang="en-US"/>
                        <a:t>Rule 4</a:t>
                      </a:r>
                    </a:p>
                  </a:txBody>
                  <a:tcPr anchor="ctr">
                    <a:lnL>
                      <a:noFill/>
                    </a:lnL>
                    <a:lnR>
                      <a:noFill/>
                    </a:lnR>
                    <a:lnT>
                      <a:noFill/>
                    </a:lnT>
                    <a:lnB>
                      <a:noFill/>
                    </a:lnB>
                  </a:tcPr>
                </a:tc>
              </a:tr>
              <a:tr h="0">
                <a:tc>
                  <a:txBody>
                    <a:bodyPr/>
                    <a:lstStyle/>
                    <a:p>
                      <a:r>
                        <a:rPr lang="en-US"/>
                        <a:t>Logged In</a:t>
                      </a:r>
                    </a:p>
                  </a:txBody>
                  <a:tcPr anchor="ctr">
                    <a:lnL>
                      <a:noFill/>
                    </a:lnL>
                    <a:lnR>
                      <a:noFill/>
                    </a:lnR>
                    <a:lnT>
                      <a:noFill/>
                    </a:lnT>
                    <a:lnB>
                      <a:noFill/>
                    </a:lnB>
                  </a:tcPr>
                </a:tc>
                <a:tc>
                  <a:txBody>
                    <a:bodyPr/>
                    <a:lstStyle/>
                    <a:p>
                      <a:r>
                        <a:rPr lang="en-US"/>
                        <a:t>No</a:t>
                      </a:r>
                    </a:p>
                  </a:txBody>
                  <a:tcPr anchor="ctr">
                    <a:lnL>
                      <a:noFill/>
                    </a:lnL>
                    <a:lnR>
                      <a:noFill/>
                    </a:lnR>
                    <a:lnT>
                      <a:noFill/>
                    </a:lnT>
                    <a:lnB>
                      <a:noFill/>
                    </a:lnB>
                  </a:tcPr>
                </a:tc>
                <a:tc>
                  <a:txBody>
                    <a:bodyPr/>
                    <a:lstStyle/>
                    <a:p>
                      <a:r>
                        <a:rPr lang="en-US"/>
                        <a:t>Yes</a:t>
                      </a:r>
                    </a:p>
                  </a:txBody>
                  <a:tcPr anchor="ctr">
                    <a:lnL>
                      <a:noFill/>
                    </a:lnL>
                    <a:lnR>
                      <a:noFill/>
                    </a:lnR>
                    <a:lnT>
                      <a:noFill/>
                    </a:lnT>
                    <a:lnB>
                      <a:noFill/>
                    </a:lnB>
                  </a:tcPr>
                </a:tc>
                <a:tc>
                  <a:txBody>
                    <a:bodyPr/>
                    <a:lstStyle/>
                    <a:p>
                      <a:r>
                        <a:rPr lang="en-US"/>
                        <a:t>Yes</a:t>
                      </a:r>
                    </a:p>
                  </a:txBody>
                  <a:tcPr anchor="ctr">
                    <a:lnL>
                      <a:noFill/>
                    </a:lnL>
                    <a:lnR>
                      <a:noFill/>
                    </a:lnR>
                    <a:lnT>
                      <a:noFill/>
                    </a:lnT>
                    <a:lnB>
                      <a:noFill/>
                    </a:lnB>
                  </a:tcPr>
                </a:tc>
                <a:tc>
                  <a:txBody>
                    <a:bodyPr/>
                    <a:lstStyle/>
                    <a:p>
                      <a:r>
                        <a:rPr lang="en-US"/>
                        <a:t>Yes</a:t>
                      </a:r>
                    </a:p>
                  </a:txBody>
                  <a:tcPr anchor="ctr">
                    <a:lnL>
                      <a:noFill/>
                    </a:lnL>
                    <a:lnR>
                      <a:noFill/>
                    </a:lnR>
                    <a:lnT>
                      <a:noFill/>
                    </a:lnT>
                    <a:lnB>
                      <a:noFill/>
                    </a:lnB>
                  </a:tcPr>
                </a:tc>
              </a:tr>
              <a:tr h="0">
                <a:tc>
                  <a:txBody>
                    <a:bodyPr/>
                    <a:lstStyle/>
                    <a:p>
                      <a:r>
                        <a:rPr lang="en-US"/>
                        <a:t>Is Admin</a:t>
                      </a:r>
                    </a:p>
                  </a:txBody>
                  <a:tcPr anchor="ctr">
                    <a:lnL>
                      <a:noFill/>
                    </a:lnL>
                    <a:lnR>
                      <a:noFill/>
                    </a:lnR>
                    <a:lnT>
                      <a:noFill/>
                    </a:lnT>
                    <a:lnB>
                      <a:noFill/>
                    </a:lnB>
                  </a:tcPr>
                </a:tc>
                <a:tc>
                  <a:txBody>
                    <a:bodyPr/>
                    <a:lstStyle/>
                    <a:p>
                      <a:r>
                        <a:rPr lang="en-US"/>
                        <a:t>No</a:t>
                      </a:r>
                    </a:p>
                  </a:txBody>
                  <a:tcPr anchor="ctr">
                    <a:lnL>
                      <a:noFill/>
                    </a:lnL>
                    <a:lnR>
                      <a:noFill/>
                    </a:lnR>
                    <a:lnT>
                      <a:noFill/>
                    </a:lnT>
                    <a:lnB>
                      <a:noFill/>
                    </a:lnB>
                  </a:tcPr>
                </a:tc>
                <a:tc>
                  <a:txBody>
                    <a:bodyPr/>
                    <a:lstStyle/>
                    <a:p>
                      <a:r>
                        <a:rPr lang="en-US"/>
                        <a:t>No</a:t>
                      </a:r>
                    </a:p>
                  </a:txBody>
                  <a:tcPr anchor="ctr">
                    <a:lnL>
                      <a:noFill/>
                    </a:lnL>
                    <a:lnR>
                      <a:noFill/>
                    </a:lnR>
                    <a:lnT>
                      <a:noFill/>
                    </a:lnT>
                    <a:lnB>
                      <a:noFill/>
                    </a:lnB>
                  </a:tcPr>
                </a:tc>
                <a:tc>
                  <a:txBody>
                    <a:bodyPr/>
                    <a:lstStyle/>
                    <a:p>
                      <a:r>
                        <a:rPr lang="en-US"/>
                        <a:t>Yes</a:t>
                      </a:r>
                    </a:p>
                  </a:txBody>
                  <a:tcPr anchor="ctr">
                    <a:lnL>
                      <a:noFill/>
                    </a:lnL>
                    <a:lnR>
                      <a:noFill/>
                    </a:lnR>
                    <a:lnT>
                      <a:noFill/>
                    </a:lnT>
                    <a:lnB>
                      <a:noFill/>
                    </a:lnB>
                  </a:tcPr>
                </a:tc>
                <a:tc>
                  <a:txBody>
                    <a:bodyPr/>
                    <a:lstStyle/>
                    <a:p>
                      <a:r>
                        <a:rPr lang="en-US"/>
                        <a:t>No</a:t>
                      </a:r>
                    </a:p>
                  </a:txBody>
                  <a:tcPr anchor="ctr">
                    <a:lnL>
                      <a:noFill/>
                    </a:lnL>
                    <a:lnR>
                      <a:noFill/>
                    </a:lnR>
                    <a:lnT>
                      <a:noFill/>
                    </a:lnT>
                    <a:lnB>
                      <a:noFill/>
                    </a:lnB>
                  </a:tcPr>
                </a:tc>
              </a:tr>
              <a:tr h="0">
                <a:tc>
                  <a:txBody>
                    <a:bodyPr/>
                    <a:lstStyle/>
                    <a:p>
                      <a:r>
                        <a:rPr lang="en-US" dirty="0"/>
                        <a:t>Can Access Settings?</a:t>
                      </a:r>
                    </a:p>
                  </a:txBody>
                  <a:tcPr anchor="ctr">
                    <a:lnL>
                      <a:noFill/>
                    </a:lnL>
                    <a:lnR>
                      <a:noFill/>
                    </a:lnR>
                    <a:lnT>
                      <a:noFill/>
                    </a:lnT>
                    <a:lnB>
                      <a:noFill/>
                    </a:lnB>
                  </a:tcPr>
                </a:tc>
                <a:tc>
                  <a:txBody>
                    <a:bodyPr/>
                    <a:lstStyle/>
                    <a:p>
                      <a:r>
                        <a:rPr lang="en-US"/>
                        <a:t>❌</a:t>
                      </a:r>
                    </a:p>
                  </a:txBody>
                  <a:tcPr anchor="ctr">
                    <a:lnL>
                      <a:noFill/>
                    </a:lnL>
                    <a:lnR>
                      <a:noFill/>
                    </a:lnR>
                    <a:lnT>
                      <a:noFill/>
                    </a:lnT>
                    <a:lnB>
                      <a:noFill/>
                    </a:lnB>
                  </a:tcPr>
                </a:tc>
                <a:tc>
                  <a:txBody>
                    <a:bodyPr/>
                    <a:lstStyle/>
                    <a:p>
                      <a:r>
                        <a:rPr lang="en-US"/>
                        <a:t>❌</a:t>
                      </a:r>
                    </a:p>
                  </a:txBody>
                  <a:tcPr anchor="ctr">
                    <a:lnL>
                      <a:noFill/>
                    </a:lnL>
                    <a:lnR>
                      <a:noFill/>
                    </a:lnR>
                    <a:lnT>
                      <a:noFill/>
                    </a:lnT>
                    <a:lnB>
                      <a:noFill/>
                    </a:lnB>
                  </a:tcPr>
                </a:tc>
                <a:tc>
                  <a:txBody>
                    <a:bodyPr/>
                    <a:lstStyle/>
                    <a:p>
                      <a:r>
                        <a:rPr lang="en-US"/>
                        <a:t>✅</a:t>
                      </a:r>
                    </a:p>
                  </a:txBody>
                  <a:tcPr anchor="ctr">
                    <a:lnL>
                      <a:noFill/>
                    </a:lnL>
                    <a:lnR>
                      <a:noFill/>
                    </a:lnR>
                    <a:lnT>
                      <a:noFill/>
                    </a:lnT>
                    <a:lnB>
                      <a:noFill/>
                    </a:lnB>
                  </a:tcPr>
                </a:tc>
                <a:tc>
                  <a:txBody>
                    <a:bodyPr/>
                    <a:lstStyle/>
                    <a:p>
                      <a:r>
                        <a:rPr lang="en-US" dirty="0"/>
                        <a:t>❌</a:t>
                      </a:r>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8438147" y="5264122"/>
            <a:ext cx="2970911" cy="1477328"/>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Use cases like:</a:t>
            </a:r>
          </a:p>
          <a:p>
            <a:pPr lvl="0" eaLnBrk="0" fontAlgn="base" hangingPunct="0">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Pricing logic (discounts)</a:t>
            </a:r>
          </a:p>
          <a:p>
            <a:pPr lvl="0" eaLnBrk="0" fontAlgn="base" hangingPunct="0">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Eligibility (age + income)</a:t>
            </a:r>
          </a:p>
          <a:p>
            <a:pPr lvl="0" eaLnBrk="0" fontAlgn="base" hangingPunct="0">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Access control (roles</a:t>
            </a:r>
            <a:r>
              <a:rPr lang="en-US" altLang="en-US" dirty="0" smtClean="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550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Helps cover all </a:t>
            </a:r>
            <a:r>
              <a:rPr lang="en-US" dirty="0" smtClean="0">
                <a:latin typeface="Times New Roman" panose="02020603050405020304" pitchFamily="18" charset="0"/>
                <a:cs typeface="Times New Roman" panose="02020603050405020304" pitchFamily="18" charset="0"/>
              </a:rPr>
              <a:t>combinations</a:t>
            </a:r>
          </a:p>
          <a:p>
            <a:r>
              <a:rPr lang="en-US" dirty="0" smtClean="0">
                <a:latin typeface="Times New Roman" panose="02020603050405020304" pitchFamily="18" charset="0"/>
                <a:cs typeface="Times New Roman" panose="02020603050405020304" pitchFamily="18" charset="0"/>
              </a:rPr>
              <a:t>Prevents </a:t>
            </a:r>
            <a:r>
              <a:rPr lang="en-US" dirty="0">
                <a:latin typeface="Times New Roman" panose="02020603050405020304" pitchFamily="18" charset="0"/>
                <a:cs typeface="Times New Roman" panose="02020603050405020304" pitchFamily="18" charset="0"/>
              </a:rPr>
              <a:t>missed </a:t>
            </a:r>
            <a:r>
              <a:rPr lang="en-US" dirty="0" smtClean="0">
                <a:latin typeface="Times New Roman" panose="02020603050405020304" pitchFamily="18" charset="0"/>
                <a:cs typeface="Times New Roman" panose="02020603050405020304" pitchFamily="18" charset="0"/>
              </a:rPr>
              <a:t>conditions</a:t>
            </a:r>
          </a:p>
          <a:p>
            <a:r>
              <a:rPr lang="en-US" dirty="0" smtClean="0">
                <a:latin typeface="Times New Roman" panose="02020603050405020304" pitchFamily="18" charset="0"/>
                <a:cs typeface="Times New Roman" panose="02020603050405020304" pitchFamily="18" charset="0"/>
              </a:rPr>
              <a:t>Best </a:t>
            </a:r>
            <a:r>
              <a:rPr lang="en-US" dirty="0">
                <a:latin typeface="Times New Roman" panose="02020603050405020304" pitchFamily="18" charset="0"/>
                <a:cs typeface="Times New Roman" panose="02020603050405020304" pitchFamily="18" charset="0"/>
              </a:rPr>
              <a:t>for testing decision-driven logic</a:t>
            </a:r>
          </a:p>
        </p:txBody>
      </p:sp>
    </p:spTree>
    <p:extLst>
      <p:ext uri="{BB962C8B-B14F-4D97-AF65-F5344CB8AC3E}">
        <p14:creationId xmlns:p14="http://schemas.microsoft.com/office/powerpoint/2010/main" val="915499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Structure-Based or White Box Techniques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White Box Technique, also known as Structure-Based testing, is a testing technique that focuses on testing internal components or structures of software or applications. In this technique for testing, the tests interact with the code directly. The test cases are designed to confirm that the code works efficiently and correctly</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Some of the types are</a:t>
            </a:r>
          </a:p>
          <a:p>
            <a:pPr lvl="1"/>
            <a:r>
              <a:rPr lang="en-US" dirty="0">
                <a:latin typeface="Times New Roman" panose="02020603050405020304" pitchFamily="18" charset="0"/>
                <a:cs typeface="Times New Roman" panose="02020603050405020304" pitchFamily="18" charset="0"/>
              </a:rPr>
              <a:t>Statement Coverage</a:t>
            </a:r>
          </a:p>
          <a:p>
            <a:pPr lvl="1"/>
            <a:r>
              <a:rPr lang="en-US" dirty="0">
                <a:latin typeface="Times New Roman" panose="02020603050405020304" pitchFamily="18" charset="0"/>
                <a:cs typeface="Times New Roman" panose="02020603050405020304" pitchFamily="18" charset="0"/>
              </a:rPr>
              <a:t>Decision Coverage</a:t>
            </a:r>
          </a:p>
          <a:p>
            <a:pPr lvl="1"/>
            <a:r>
              <a:rPr lang="en-US" dirty="0">
                <a:latin typeface="Times New Roman" panose="02020603050405020304" pitchFamily="18" charset="0"/>
                <a:cs typeface="Times New Roman" panose="02020603050405020304" pitchFamily="18" charset="0"/>
              </a:rPr>
              <a:t>Condition Coverage</a:t>
            </a:r>
          </a:p>
        </p:txBody>
      </p:sp>
    </p:spTree>
    <p:extLst>
      <p:ext uri="{BB962C8B-B14F-4D97-AF65-F5344CB8AC3E}">
        <p14:creationId xmlns:p14="http://schemas.microsoft.com/office/powerpoint/2010/main" val="1491534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Experience-Based Testing Techniques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Experience, skill, and instinct are the fundamentals for experience-based testing.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testing technique, testers or developers are left free to design various test cases in advance or create them on the spot during the test implementation; mostly experienced testers will do a bit of </a:t>
            </a:r>
            <a:r>
              <a:rPr lang="en-US" dirty="0" smtClean="0">
                <a:latin typeface="Times New Roman" panose="02020603050405020304" pitchFamily="18" charset="0"/>
                <a:cs typeface="Times New Roman" panose="02020603050405020304" pitchFamily="18" charset="0"/>
              </a:rPr>
              <a:t>both.</a:t>
            </a:r>
          </a:p>
          <a:p>
            <a:r>
              <a:rPr lang="en-US" dirty="0" smtClean="0">
                <a:latin typeface="Times New Roman" panose="02020603050405020304" pitchFamily="18" charset="0"/>
                <a:cs typeface="Times New Roman" panose="02020603050405020304" pitchFamily="18" charset="0"/>
              </a:rPr>
              <a:t>Examples are </a:t>
            </a:r>
          </a:p>
          <a:p>
            <a:pPr marL="0" indent="0">
              <a:buNone/>
            </a:pP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Error </a:t>
            </a:r>
            <a:r>
              <a:rPr lang="en-US" dirty="0">
                <a:latin typeface="Times New Roman" panose="02020603050405020304" pitchFamily="18" charset="0"/>
                <a:cs typeface="Times New Roman" panose="02020603050405020304" pitchFamily="18" charset="0"/>
              </a:rPr>
              <a:t>Guessing</a:t>
            </a:r>
          </a:p>
          <a:p>
            <a:pPr lvl="1"/>
            <a:r>
              <a:rPr lang="en-US" dirty="0">
                <a:latin typeface="Times New Roman" panose="02020603050405020304" pitchFamily="18" charset="0"/>
                <a:cs typeface="Times New Roman" panose="02020603050405020304" pitchFamily="18" charset="0"/>
              </a:rPr>
              <a:t>Exploratory Testing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686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r>
              <a:rPr lang="en-US" dirty="0" smtClean="0"/>
              <a:t>Let’s review the previous concepts</a:t>
            </a:r>
          </a:p>
          <a:p>
            <a:r>
              <a:rPr lang="en-US" dirty="0" smtClean="0"/>
              <a:t>Any Questions ? </a:t>
            </a:r>
          </a:p>
        </p:txBody>
      </p:sp>
    </p:spTree>
    <p:extLst>
      <p:ext uri="{BB962C8B-B14F-4D97-AF65-F5344CB8AC3E}">
        <p14:creationId xmlns:p14="http://schemas.microsoft.com/office/powerpoint/2010/main" val="311092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Much more </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The discussed techniques were only the techniques but there are many like</a:t>
            </a:r>
          </a:p>
          <a:p>
            <a:r>
              <a:rPr lang="en-US" b="1" dirty="0">
                <a:latin typeface="Times New Roman" panose="02020603050405020304" pitchFamily="18" charset="0"/>
                <a:cs typeface="Times New Roman" panose="02020603050405020304" pitchFamily="18" charset="0"/>
              </a:rPr>
              <a:t>Pairwise Testing</a:t>
            </a:r>
            <a:r>
              <a:rPr lang="en-US" dirty="0">
                <a:latin typeface="Times New Roman" panose="02020603050405020304" pitchFamily="18" charset="0"/>
                <a:cs typeface="Times New Roman" panose="02020603050405020304" pitchFamily="18" charset="0"/>
              </a:rPr>
              <a:t>: Combines inputs in pairs to minimize test cases while maintaining interaction coverage between variables.</a:t>
            </a:r>
          </a:p>
          <a:p>
            <a:r>
              <a:rPr lang="en-US" b="1" dirty="0">
                <a:latin typeface="Times New Roman" panose="02020603050405020304" pitchFamily="18" charset="0"/>
                <a:cs typeface="Times New Roman" panose="02020603050405020304" pitchFamily="18" charset="0"/>
              </a:rPr>
              <a:t>Error Guessing</a:t>
            </a:r>
            <a:r>
              <a:rPr lang="en-US" dirty="0">
                <a:latin typeface="Times New Roman" panose="02020603050405020304" pitchFamily="18" charset="0"/>
                <a:cs typeface="Times New Roman" panose="02020603050405020304" pitchFamily="18" charset="0"/>
              </a:rPr>
              <a:t>: Relies on testers’ experience to identify potential error-prone areas in the application.</a:t>
            </a:r>
          </a:p>
          <a:p>
            <a:r>
              <a:rPr lang="en-US" b="1" dirty="0">
                <a:latin typeface="Times New Roman" panose="02020603050405020304" pitchFamily="18" charset="0"/>
                <a:cs typeface="Times New Roman" panose="02020603050405020304" pitchFamily="18" charset="0"/>
              </a:rPr>
              <a:t>Statement Coverage</a:t>
            </a:r>
            <a:r>
              <a:rPr lang="en-US" dirty="0">
                <a:latin typeface="Times New Roman" panose="02020603050405020304" pitchFamily="18" charset="0"/>
                <a:cs typeface="Times New Roman" panose="02020603050405020304" pitchFamily="18" charset="0"/>
              </a:rPr>
              <a:t>: Ensures every line of code is executed at least once during testing.</a:t>
            </a:r>
          </a:p>
          <a:p>
            <a:r>
              <a:rPr lang="en-US" b="1" dirty="0">
                <a:latin typeface="Times New Roman" panose="02020603050405020304" pitchFamily="18" charset="0"/>
                <a:cs typeface="Times New Roman" panose="02020603050405020304" pitchFamily="18" charset="0"/>
              </a:rPr>
              <a:t>Decision Coverage</a:t>
            </a:r>
            <a:r>
              <a:rPr lang="en-US" dirty="0">
                <a:latin typeface="Times New Roman" panose="02020603050405020304" pitchFamily="18" charset="0"/>
                <a:cs typeface="Times New Roman" panose="02020603050405020304" pitchFamily="18" charset="0"/>
              </a:rPr>
              <a:t>: Verifies all decision points in the code are tested for both true and false conditions.</a:t>
            </a:r>
          </a:p>
          <a:p>
            <a:r>
              <a:rPr lang="en-US" b="1" dirty="0">
                <a:latin typeface="Times New Roman" panose="02020603050405020304" pitchFamily="18" charset="0"/>
                <a:cs typeface="Times New Roman" panose="02020603050405020304" pitchFamily="18" charset="0"/>
              </a:rPr>
              <a:t>Data Flow Testing</a:t>
            </a:r>
            <a:r>
              <a:rPr lang="en-US" dirty="0">
                <a:latin typeface="Times New Roman" panose="02020603050405020304" pitchFamily="18" charset="0"/>
                <a:cs typeface="Times New Roman" panose="02020603050405020304" pitchFamily="18" charset="0"/>
              </a:rPr>
              <a:t>: Analyzes variable definitions, usage, and flow to detect potential anomalies.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00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 Design</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process of creating test cases to validate software functionality against requirements</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Test case design techniques are the key to planning, designing, and implementing tests for software applications. </a:t>
            </a:r>
            <a:endParaRPr lang="en-US"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techniques involve various steps that aim to ensure the effectiveness of test cases in uncovering bugs or other defects in software programs.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Ensure coverage, effectiveness</a:t>
            </a:r>
            <a:r>
              <a:rPr lang="en-US" dirty="0">
                <a:latin typeface="Times New Roman" panose="02020603050405020304" pitchFamily="18" charset="0"/>
                <a:cs typeface="Times New Roman" panose="02020603050405020304" pitchFamily="18" charset="0"/>
              </a:rPr>
              <a:t>, and early bug detection.</a:t>
            </a:r>
          </a:p>
        </p:txBody>
      </p:sp>
    </p:spTree>
    <p:extLst>
      <p:ext uri="{BB962C8B-B14F-4D97-AF65-F5344CB8AC3E}">
        <p14:creationId xmlns:p14="http://schemas.microsoft.com/office/powerpoint/2010/main" val="902715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a:t>
            </a:r>
            <a:endParaRPr lang="en-US" dirty="0"/>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Below are the key reasons why test design techniques in software testing are important:</a:t>
            </a:r>
          </a:p>
          <a:p>
            <a:r>
              <a:rPr lang="en-US" b="1" dirty="0">
                <a:latin typeface="Times New Roman" panose="02020603050405020304" pitchFamily="18" charset="0"/>
                <a:cs typeface="Times New Roman" panose="02020603050405020304" pitchFamily="18" charset="0"/>
              </a:rPr>
              <a:t>Early identification of defects</a:t>
            </a:r>
            <a:r>
              <a:rPr lang="en-US" dirty="0">
                <a:latin typeface="Times New Roman" panose="02020603050405020304" pitchFamily="18" charset="0"/>
                <a:cs typeface="Times New Roman" panose="02020603050405020304" pitchFamily="18" charset="0"/>
              </a:rPr>
              <a:t>: Systematically designed tests can help to uncover critical issues before release.</a:t>
            </a:r>
          </a:p>
          <a:p>
            <a:r>
              <a:rPr lang="en-US" b="1" dirty="0">
                <a:latin typeface="Times New Roman" panose="02020603050405020304" pitchFamily="18" charset="0"/>
                <a:cs typeface="Times New Roman" panose="02020603050405020304" pitchFamily="18" charset="0"/>
              </a:rPr>
              <a:t>Enable automation</a:t>
            </a:r>
            <a:r>
              <a:rPr lang="en-US" dirty="0">
                <a:latin typeface="Times New Roman" panose="02020603050405020304" pitchFamily="18" charset="0"/>
                <a:cs typeface="Times New Roman" panose="02020603050405020304" pitchFamily="18" charset="0"/>
              </a:rPr>
              <a:t>: It provides a structured framework for automating test cases, allowing for efficient execution of repetitive tests.</a:t>
            </a:r>
          </a:p>
          <a:p>
            <a:r>
              <a:rPr lang="en-US" b="1" dirty="0">
                <a:latin typeface="Times New Roman" panose="02020603050405020304" pitchFamily="18" charset="0"/>
                <a:cs typeface="Times New Roman" panose="02020603050405020304" pitchFamily="18" charset="0"/>
              </a:rPr>
              <a:t>Identify edge cases</a:t>
            </a:r>
            <a:r>
              <a:rPr lang="en-US" dirty="0">
                <a:latin typeface="Times New Roman" panose="02020603050405020304" pitchFamily="18" charset="0"/>
                <a:cs typeface="Times New Roman" panose="02020603050405020304" pitchFamily="18" charset="0"/>
              </a:rPr>
              <a:t>: By using boundary value analysis, you can identify crucial issues at the limits of input values.</a:t>
            </a:r>
          </a:p>
          <a:p>
            <a:r>
              <a:rPr lang="en-US" b="1" dirty="0">
                <a:latin typeface="Times New Roman" panose="02020603050405020304" pitchFamily="18" charset="0"/>
                <a:cs typeface="Times New Roman" panose="02020603050405020304" pitchFamily="18" charset="0"/>
              </a:rPr>
              <a:t>Better collaboration</a:t>
            </a:r>
            <a:r>
              <a:rPr lang="en-US" dirty="0">
                <a:latin typeface="Times New Roman" panose="02020603050405020304" pitchFamily="18" charset="0"/>
                <a:cs typeface="Times New Roman" panose="02020603050405020304" pitchFamily="18" charset="0"/>
              </a:rPr>
              <a:t>: Clear test documentation based on design techniques helps improve communication between testers, developers, and products.</a:t>
            </a:r>
          </a:p>
        </p:txBody>
      </p:sp>
    </p:spTree>
    <p:extLst>
      <p:ext uri="{BB962C8B-B14F-4D97-AF65-F5344CB8AC3E}">
        <p14:creationId xmlns:p14="http://schemas.microsoft.com/office/powerpoint/2010/main" val="2883186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 Design Techniques</a:t>
            </a:r>
            <a:endParaRPr lang="en-US" dirty="0"/>
          </a:p>
        </p:txBody>
      </p:sp>
      <p:pic>
        <p:nvPicPr>
          <p:cNvPr id="12290" name="Picture 2" descr="Types of Test Case Design Techniqu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2401" y="326839"/>
            <a:ext cx="7086570" cy="6195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624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Basic Example </a:t>
            </a:r>
            <a:endParaRPr lang="en-US" dirty="0"/>
          </a:p>
        </p:txBody>
      </p:sp>
      <p:sp>
        <p:nvSpPr>
          <p:cNvPr id="3" name="Content Placeholder 2"/>
          <p:cNvSpPr>
            <a:spLocks noGrp="1"/>
          </p:cNvSpPr>
          <p:nvPr>
            <p:ph idx="1"/>
          </p:nvPr>
        </p:nvSpPr>
        <p:spPr>
          <a:xfrm>
            <a:off x="3612595" y="864108"/>
            <a:ext cx="8050016" cy="5120640"/>
          </a:xfrm>
        </p:spPr>
        <p:txBody>
          <a:bodyPr>
            <a:normAutofit/>
          </a:bodyPr>
          <a:lstStyle/>
          <a:p>
            <a:r>
              <a:rPr lang="en-US" dirty="0">
                <a:latin typeface="Times New Roman" panose="02020603050405020304" pitchFamily="18" charset="0"/>
                <a:cs typeface="Times New Roman" panose="02020603050405020304" pitchFamily="18" charset="0"/>
              </a:rPr>
              <a:t>Let us consider any e-commerce app or website (like Amazon or Flipkart) for test case design. We want to ensure users can quickly checkout and make payments without issues. Here we test for 1 product in the cart; we will see later that this test case design technique is a boundary value analysis technique.</a:t>
            </a:r>
          </a:p>
          <a:p>
            <a:r>
              <a:rPr lang="en-US" b="1" dirty="0">
                <a:latin typeface="Times New Roman" panose="02020603050405020304" pitchFamily="18" charset="0"/>
                <a:cs typeface="Times New Roman" panose="02020603050405020304" pitchFamily="18" charset="0"/>
              </a:rPr>
              <a:t>Title:</a:t>
            </a:r>
            <a:r>
              <a:rPr lang="en-US" dirty="0">
                <a:latin typeface="Times New Roman" panose="02020603050405020304" pitchFamily="18" charset="0"/>
                <a:cs typeface="Times New Roman" panose="02020603050405020304" pitchFamily="18" charset="0"/>
              </a:rPr>
              <a:t> Test that user can complete the checkout process when there is 1 item in the card.</a:t>
            </a:r>
          </a:p>
          <a:p>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Ensure users can checkout and make payments without issues on the website/app</a:t>
            </a:r>
          </a:p>
          <a:p>
            <a:r>
              <a:rPr lang="en-US" b="1" dirty="0">
                <a:latin typeface="Times New Roman" panose="02020603050405020304" pitchFamily="18" charset="0"/>
                <a:cs typeface="Times New Roman" panose="02020603050405020304" pitchFamily="18" charset="0"/>
              </a:rPr>
              <a:t>Preconditions: </a:t>
            </a:r>
            <a:r>
              <a:rPr lang="en-US" dirty="0">
                <a:latin typeface="Times New Roman" panose="02020603050405020304" pitchFamily="18" charset="0"/>
                <a:cs typeface="Times New Roman" panose="02020603050405020304" pitchFamily="18" charset="0"/>
              </a:rPr>
              <a:t>The user is already logged in</a:t>
            </a:r>
          </a:p>
          <a:p>
            <a:r>
              <a:rPr lang="en-US" b="1" dirty="0">
                <a:latin typeface="Times New Roman" panose="02020603050405020304" pitchFamily="18" charset="0"/>
                <a:cs typeface="Times New Roman" panose="02020603050405020304" pitchFamily="18" charset="0"/>
              </a:rPr>
              <a:t>Assumptions:</a:t>
            </a:r>
            <a:r>
              <a:rPr lang="en-US" dirty="0">
                <a:latin typeface="Times New Roman" panose="02020603050405020304" pitchFamily="18" charset="0"/>
                <a:cs typeface="Times New Roman" panose="02020603050405020304" pitchFamily="18" charset="0"/>
              </a:rPr>
              <a:t> They are using a supported device or browser to log in.</a:t>
            </a:r>
          </a:p>
        </p:txBody>
      </p:sp>
      <p:sp>
        <p:nvSpPr>
          <p:cNvPr id="4" name="Rectangle 3"/>
          <p:cNvSpPr/>
          <p:nvPr/>
        </p:nvSpPr>
        <p:spPr>
          <a:xfrm>
            <a:off x="548318" y="6259128"/>
            <a:ext cx="10773158" cy="369332"/>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Expected Result</a:t>
            </a:r>
            <a:r>
              <a:rPr lang="en-US" dirty="0">
                <a:solidFill>
                  <a:srgbClr val="000000"/>
                </a:solidFill>
                <a:latin typeface="Times New Roman" panose="02020603050405020304" pitchFamily="18" charset="0"/>
                <a:cs typeface="Times New Roman" panose="02020603050405020304" pitchFamily="18" charset="0"/>
              </a:rPr>
              <a:t>: The checkout process should be complete, and the user should receive confirmation.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794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31" y="2454030"/>
            <a:ext cx="3224463" cy="1237344"/>
          </a:xfrm>
        </p:spPr>
        <p:txBody>
          <a:bodyPr/>
          <a:lstStyle/>
          <a:p>
            <a:r>
              <a:rPr lang="en-US" dirty="0" smtClean="0"/>
              <a:t>1. Manual Test Case Design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41446094"/>
              </p:ext>
            </p:extLst>
          </p:nvPr>
        </p:nvGraphicFramePr>
        <p:xfrm>
          <a:off x="3914271" y="2542900"/>
          <a:ext cx="7924801" cy="3646968"/>
        </p:xfrm>
        <a:graphic>
          <a:graphicData uri="http://schemas.openxmlformats.org/drawingml/2006/table">
            <a:tbl>
              <a:tblPr/>
              <a:tblGrid>
                <a:gridCol w="1948926"/>
                <a:gridCol w="5975875"/>
              </a:tblGrid>
              <a:tr h="276649">
                <a:tc>
                  <a:txBody>
                    <a:bodyPr/>
                    <a:lstStyle/>
                    <a:p>
                      <a:r>
                        <a:rPr lang="en-US" sz="1800" dirty="0"/>
                        <a:t>Field</a:t>
                      </a:r>
                    </a:p>
                  </a:txBody>
                  <a:tcPr anchor="ctr">
                    <a:lnL>
                      <a:noFill/>
                    </a:lnL>
                    <a:lnR>
                      <a:noFill/>
                    </a:lnR>
                    <a:lnT>
                      <a:noFill/>
                    </a:lnT>
                    <a:lnB>
                      <a:noFill/>
                    </a:lnB>
                  </a:tcPr>
                </a:tc>
                <a:tc>
                  <a:txBody>
                    <a:bodyPr/>
                    <a:lstStyle/>
                    <a:p>
                      <a:r>
                        <a:rPr lang="en-US" sz="1800"/>
                        <a:t>Description</a:t>
                      </a:r>
                    </a:p>
                  </a:txBody>
                  <a:tcPr anchor="ctr">
                    <a:lnL>
                      <a:noFill/>
                    </a:lnL>
                    <a:lnR>
                      <a:noFill/>
                    </a:lnR>
                    <a:lnT>
                      <a:noFill/>
                    </a:lnT>
                    <a:lnB>
                      <a:noFill/>
                    </a:lnB>
                  </a:tcPr>
                </a:tc>
              </a:tr>
              <a:tr h="276649">
                <a:tc>
                  <a:txBody>
                    <a:bodyPr/>
                    <a:lstStyle/>
                    <a:p>
                      <a:r>
                        <a:rPr lang="en-US" sz="1800" dirty="0"/>
                        <a:t>Test Case ID</a:t>
                      </a:r>
                    </a:p>
                  </a:txBody>
                  <a:tcPr anchor="ctr">
                    <a:lnL>
                      <a:noFill/>
                    </a:lnL>
                    <a:lnR>
                      <a:noFill/>
                    </a:lnR>
                    <a:lnT>
                      <a:noFill/>
                    </a:lnT>
                    <a:lnB>
                      <a:noFill/>
                    </a:lnB>
                  </a:tcPr>
                </a:tc>
                <a:tc>
                  <a:txBody>
                    <a:bodyPr/>
                    <a:lstStyle/>
                    <a:p>
                      <a:r>
                        <a:rPr lang="en-US" sz="1800"/>
                        <a:t>Unique identifier (e.g., TC_Login_01)</a:t>
                      </a:r>
                    </a:p>
                  </a:txBody>
                  <a:tcPr anchor="ctr">
                    <a:lnL>
                      <a:noFill/>
                    </a:lnL>
                    <a:lnR>
                      <a:noFill/>
                    </a:lnR>
                    <a:lnT>
                      <a:noFill/>
                    </a:lnT>
                    <a:lnB>
                      <a:noFill/>
                    </a:lnB>
                  </a:tcPr>
                </a:tc>
              </a:tr>
              <a:tr h="484136">
                <a:tc>
                  <a:txBody>
                    <a:bodyPr/>
                    <a:lstStyle/>
                    <a:p>
                      <a:r>
                        <a:rPr lang="en-US" sz="1800" dirty="0"/>
                        <a:t>Title</a:t>
                      </a:r>
                    </a:p>
                  </a:txBody>
                  <a:tcPr anchor="ctr">
                    <a:lnL>
                      <a:noFill/>
                    </a:lnL>
                    <a:lnR>
                      <a:noFill/>
                    </a:lnR>
                    <a:lnT>
                      <a:noFill/>
                    </a:lnT>
                    <a:lnB>
                      <a:noFill/>
                    </a:lnB>
                  </a:tcPr>
                </a:tc>
                <a:tc>
                  <a:txBody>
                    <a:bodyPr/>
                    <a:lstStyle/>
                    <a:p>
                      <a:r>
                        <a:rPr lang="en-US" sz="1800"/>
                        <a:t>A brief description (e.g., </a:t>
                      </a:r>
                      <a:r>
                        <a:rPr lang="en-US" sz="1800" i="1"/>
                        <a:t>Login with valid data</a:t>
                      </a:r>
                      <a:r>
                        <a:rPr lang="en-US" sz="1800"/>
                        <a:t>)</a:t>
                      </a:r>
                    </a:p>
                  </a:txBody>
                  <a:tcPr anchor="ctr">
                    <a:lnL>
                      <a:noFill/>
                    </a:lnL>
                    <a:lnR>
                      <a:noFill/>
                    </a:lnR>
                    <a:lnT>
                      <a:noFill/>
                    </a:lnT>
                    <a:lnB>
                      <a:noFill/>
                    </a:lnB>
                  </a:tcPr>
                </a:tc>
              </a:tr>
              <a:tr h="484136">
                <a:tc>
                  <a:txBody>
                    <a:bodyPr/>
                    <a:lstStyle/>
                    <a:p>
                      <a:r>
                        <a:rPr lang="en-US" sz="1800"/>
                        <a:t>Precondition</a:t>
                      </a:r>
                    </a:p>
                  </a:txBody>
                  <a:tcPr anchor="ctr">
                    <a:lnL>
                      <a:noFill/>
                    </a:lnL>
                    <a:lnR>
                      <a:noFill/>
                    </a:lnR>
                    <a:lnT>
                      <a:noFill/>
                    </a:lnT>
                    <a:lnB>
                      <a:noFill/>
                    </a:lnB>
                  </a:tcPr>
                </a:tc>
                <a:tc>
                  <a:txBody>
                    <a:bodyPr/>
                    <a:lstStyle/>
                    <a:p>
                      <a:r>
                        <a:rPr lang="en-US" sz="1800"/>
                        <a:t>Setup needed before test (e.g., </a:t>
                      </a:r>
                      <a:r>
                        <a:rPr lang="en-US" sz="1800" i="1"/>
                        <a:t>User is registered</a:t>
                      </a:r>
                      <a:r>
                        <a:rPr lang="en-US" sz="1800"/>
                        <a:t>)</a:t>
                      </a:r>
                    </a:p>
                  </a:txBody>
                  <a:tcPr anchor="ctr">
                    <a:lnL>
                      <a:noFill/>
                    </a:lnL>
                    <a:lnR>
                      <a:noFill/>
                    </a:lnR>
                    <a:lnT>
                      <a:noFill/>
                    </a:lnT>
                    <a:lnB>
                      <a:noFill/>
                    </a:lnB>
                  </a:tcPr>
                </a:tc>
              </a:tr>
              <a:tr h="276649">
                <a:tc>
                  <a:txBody>
                    <a:bodyPr/>
                    <a:lstStyle/>
                    <a:p>
                      <a:r>
                        <a:rPr lang="en-US" sz="1800"/>
                        <a:t>Test Steps</a:t>
                      </a:r>
                    </a:p>
                  </a:txBody>
                  <a:tcPr anchor="ctr">
                    <a:lnL>
                      <a:noFill/>
                    </a:lnL>
                    <a:lnR>
                      <a:noFill/>
                    </a:lnR>
                    <a:lnT>
                      <a:noFill/>
                    </a:lnT>
                    <a:lnB>
                      <a:noFill/>
                    </a:lnB>
                  </a:tcPr>
                </a:tc>
                <a:tc>
                  <a:txBody>
                    <a:bodyPr/>
                    <a:lstStyle/>
                    <a:p>
                      <a:r>
                        <a:rPr lang="en-US" sz="1800"/>
                        <a:t>Step-by-step actions the tester will perform</a:t>
                      </a:r>
                    </a:p>
                  </a:txBody>
                  <a:tcPr anchor="ctr">
                    <a:lnL>
                      <a:noFill/>
                    </a:lnL>
                    <a:lnR>
                      <a:noFill/>
                    </a:lnR>
                    <a:lnT>
                      <a:noFill/>
                    </a:lnT>
                    <a:lnB>
                      <a:noFill/>
                    </a:lnB>
                  </a:tcPr>
                </a:tc>
              </a:tr>
              <a:tr h="276649">
                <a:tc>
                  <a:txBody>
                    <a:bodyPr/>
                    <a:lstStyle/>
                    <a:p>
                      <a:r>
                        <a:rPr lang="en-US" sz="1800"/>
                        <a:t>Test Data</a:t>
                      </a:r>
                    </a:p>
                  </a:txBody>
                  <a:tcPr anchor="ctr">
                    <a:lnL>
                      <a:noFill/>
                    </a:lnL>
                    <a:lnR>
                      <a:noFill/>
                    </a:lnR>
                    <a:lnT>
                      <a:noFill/>
                    </a:lnT>
                    <a:lnB>
                      <a:noFill/>
                    </a:lnB>
                  </a:tcPr>
                </a:tc>
                <a:tc>
                  <a:txBody>
                    <a:bodyPr/>
                    <a:lstStyle/>
                    <a:p>
                      <a:r>
                        <a:rPr lang="en-US" sz="1800"/>
                        <a:t>Input values (e.g., username: admin)</a:t>
                      </a:r>
                    </a:p>
                  </a:txBody>
                  <a:tcPr anchor="ctr">
                    <a:lnL>
                      <a:noFill/>
                    </a:lnL>
                    <a:lnR>
                      <a:noFill/>
                    </a:lnR>
                    <a:lnT>
                      <a:noFill/>
                    </a:lnT>
                    <a:lnB>
                      <a:noFill/>
                    </a:lnB>
                  </a:tcPr>
                </a:tc>
              </a:tr>
              <a:tr h="484136">
                <a:tc>
                  <a:txBody>
                    <a:bodyPr/>
                    <a:lstStyle/>
                    <a:p>
                      <a:r>
                        <a:rPr lang="en-US" sz="1800"/>
                        <a:t>Expected Result</a:t>
                      </a:r>
                    </a:p>
                  </a:txBody>
                  <a:tcPr anchor="ctr">
                    <a:lnL>
                      <a:noFill/>
                    </a:lnL>
                    <a:lnR>
                      <a:noFill/>
                    </a:lnR>
                    <a:lnT>
                      <a:noFill/>
                    </a:lnT>
                    <a:lnB>
                      <a:noFill/>
                    </a:lnB>
                  </a:tcPr>
                </a:tc>
                <a:tc>
                  <a:txBody>
                    <a:bodyPr/>
                    <a:lstStyle/>
                    <a:p>
                      <a:r>
                        <a:rPr lang="en-US" sz="1800"/>
                        <a:t>What should happen if software works properly</a:t>
                      </a:r>
                    </a:p>
                  </a:txBody>
                  <a:tcPr anchor="ctr">
                    <a:lnL>
                      <a:noFill/>
                    </a:lnL>
                    <a:lnR>
                      <a:noFill/>
                    </a:lnR>
                    <a:lnT>
                      <a:noFill/>
                    </a:lnT>
                    <a:lnB>
                      <a:noFill/>
                    </a:lnB>
                  </a:tcPr>
                </a:tc>
              </a:tr>
              <a:tr h="276649">
                <a:tc>
                  <a:txBody>
                    <a:bodyPr/>
                    <a:lstStyle/>
                    <a:p>
                      <a:r>
                        <a:rPr lang="en-US" sz="1800"/>
                        <a:t>Actual Result</a:t>
                      </a:r>
                    </a:p>
                  </a:txBody>
                  <a:tcPr anchor="ctr">
                    <a:lnL>
                      <a:noFill/>
                    </a:lnL>
                    <a:lnR>
                      <a:noFill/>
                    </a:lnR>
                    <a:lnT>
                      <a:noFill/>
                    </a:lnT>
                    <a:lnB>
                      <a:noFill/>
                    </a:lnB>
                  </a:tcPr>
                </a:tc>
                <a:tc>
                  <a:txBody>
                    <a:bodyPr/>
                    <a:lstStyle/>
                    <a:p>
                      <a:r>
                        <a:rPr lang="en-US" sz="1800"/>
                        <a:t>What actually happens during testing</a:t>
                      </a:r>
                    </a:p>
                  </a:txBody>
                  <a:tcPr anchor="ctr">
                    <a:lnL>
                      <a:noFill/>
                    </a:lnL>
                    <a:lnR>
                      <a:noFill/>
                    </a:lnR>
                    <a:lnT>
                      <a:noFill/>
                    </a:lnT>
                    <a:lnB>
                      <a:noFill/>
                    </a:lnB>
                  </a:tcPr>
                </a:tc>
              </a:tr>
              <a:tr h="276649">
                <a:tc>
                  <a:txBody>
                    <a:bodyPr/>
                    <a:lstStyle/>
                    <a:p>
                      <a:r>
                        <a:rPr lang="en-US" sz="1800"/>
                        <a:t>Status</a:t>
                      </a:r>
                    </a:p>
                  </a:txBody>
                  <a:tcPr anchor="ctr">
                    <a:lnL>
                      <a:noFill/>
                    </a:lnL>
                    <a:lnR>
                      <a:noFill/>
                    </a:lnR>
                    <a:lnT>
                      <a:noFill/>
                    </a:lnT>
                    <a:lnB>
                      <a:noFill/>
                    </a:lnB>
                  </a:tcPr>
                </a:tc>
                <a:tc>
                  <a:txBody>
                    <a:bodyPr/>
                    <a:lstStyle/>
                    <a:p>
                      <a:r>
                        <a:rPr lang="en-US" sz="1800" dirty="0"/>
                        <a:t>Pass / Fail / Blocked</a:t>
                      </a:r>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3786302" y="1946199"/>
            <a:ext cx="9471649"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chemeClr val="tx1"/>
                </a:solidFill>
                <a:effectLst/>
                <a:latin typeface="Arial" panose="020B0604020202020204" pitchFamily="34" charset="0"/>
              </a:rPr>
              <a:t>📋 Structure of a Manual Test Case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3914272" y="872580"/>
            <a:ext cx="7924801"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Manual test cases are </a:t>
            </a:r>
            <a:r>
              <a:rPr lang="en-US" b="1" dirty="0">
                <a:latin typeface="Times New Roman" panose="02020603050405020304" pitchFamily="18" charset="0"/>
                <a:cs typeface="Times New Roman" panose="02020603050405020304" pitchFamily="18" charset="0"/>
              </a:rPr>
              <a:t>step-by-step written test scenarios</a:t>
            </a:r>
            <a:r>
              <a:rPr lang="en-US" dirty="0">
                <a:latin typeface="Times New Roman" panose="02020603050405020304" pitchFamily="18" charset="0"/>
                <a:cs typeface="Times New Roman" panose="02020603050405020304" pitchFamily="18" charset="0"/>
              </a:rPr>
              <a:t> used by testers to </a:t>
            </a:r>
            <a:r>
              <a:rPr lang="en-US" b="1" dirty="0">
                <a:latin typeface="Times New Roman" panose="02020603050405020304" pitchFamily="18" charset="0"/>
                <a:cs typeface="Times New Roman" panose="02020603050405020304" pitchFamily="18" charset="0"/>
              </a:rPr>
              <a:t>validate software functionalities manually</a:t>
            </a:r>
            <a:r>
              <a:rPr lang="en-US" dirty="0">
                <a:latin typeface="Times New Roman" panose="02020603050405020304" pitchFamily="18" charset="0"/>
                <a:cs typeface="Times New Roman" panose="02020603050405020304" pitchFamily="18" charset="0"/>
              </a:rPr>
              <a:t>, without using automation tools.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51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Provides repeatable, documented </a:t>
            </a:r>
            <a:r>
              <a:rPr lang="en-US" dirty="0" smtClean="0">
                <a:latin typeface="Times New Roman" panose="02020603050405020304" pitchFamily="18" charset="0"/>
                <a:cs typeface="Times New Roman" panose="02020603050405020304" pitchFamily="18" charset="0"/>
              </a:rPr>
              <a:t>tests</a:t>
            </a:r>
          </a:p>
          <a:p>
            <a:r>
              <a:rPr lang="en-US" dirty="0" smtClean="0">
                <a:latin typeface="Times New Roman" panose="02020603050405020304" pitchFamily="18" charset="0"/>
                <a:cs typeface="Times New Roman" panose="02020603050405020304" pitchFamily="18" charset="0"/>
              </a:rPr>
              <a:t>Easy </a:t>
            </a:r>
            <a:r>
              <a:rPr lang="en-US" dirty="0">
                <a:latin typeface="Times New Roman" panose="02020603050405020304" pitchFamily="18" charset="0"/>
                <a:cs typeface="Times New Roman" panose="02020603050405020304" pitchFamily="18" charset="0"/>
              </a:rPr>
              <a:t>for manual testers to </a:t>
            </a:r>
            <a:r>
              <a:rPr lang="en-US" dirty="0" smtClean="0">
                <a:latin typeface="Times New Roman" panose="02020603050405020304" pitchFamily="18" charset="0"/>
                <a:cs typeface="Times New Roman" panose="02020603050405020304" pitchFamily="18" charset="0"/>
              </a:rPr>
              <a:t>follow</a:t>
            </a:r>
          </a:p>
          <a:p>
            <a:r>
              <a:rPr lang="en-US" dirty="0" smtClean="0">
                <a:latin typeface="Times New Roman" panose="02020603050405020304" pitchFamily="18" charset="0"/>
                <a:cs typeface="Times New Roman" panose="02020603050405020304" pitchFamily="18" charset="0"/>
              </a:rPr>
              <a:t>Acts </a:t>
            </a:r>
            <a:r>
              <a:rPr lang="en-US" dirty="0">
                <a:latin typeface="Times New Roman" panose="02020603050405020304" pitchFamily="18" charset="0"/>
                <a:cs typeface="Times New Roman" panose="02020603050405020304" pitchFamily="18" charset="0"/>
              </a:rPr>
              <a:t>as reference for regression testing</a:t>
            </a:r>
          </a:p>
        </p:txBody>
      </p:sp>
    </p:spTree>
    <p:extLst>
      <p:ext uri="{BB962C8B-B14F-4D97-AF65-F5344CB8AC3E}">
        <p14:creationId xmlns:p14="http://schemas.microsoft.com/office/powerpoint/2010/main" val="561915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10063"/>
            <a:ext cx="3517807" cy="1658198"/>
          </a:xfrm>
        </p:spPr>
        <p:txBody>
          <a:bodyPr/>
          <a:lstStyle/>
          <a:p>
            <a:r>
              <a:rPr lang="en-US" dirty="0" smtClean="0"/>
              <a:t>Example : Login Requirement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5990656"/>
              </p:ext>
            </p:extLst>
          </p:nvPr>
        </p:nvGraphicFramePr>
        <p:xfrm>
          <a:off x="4108083" y="817858"/>
          <a:ext cx="7554528" cy="5179983"/>
        </p:xfrm>
        <a:graphic>
          <a:graphicData uri="http://schemas.openxmlformats.org/drawingml/2006/table">
            <a:tbl>
              <a:tblPr/>
              <a:tblGrid>
                <a:gridCol w="1995531"/>
                <a:gridCol w="5558997"/>
              </a:tblGrid>
              <a:tr h="460443">
                <a:tc>
                  <a:txBody>
                    <a:bodyPr/>
                    <a:lstStyle/>
                    <a:p>
                      <a:r>
                        <a:rPr lang="en-US" sz="1600" dirty="0">
                          <a:latin typeface="Times New Roman" panose="02020603050405020304" pitchFamily="18" charset="0"/>
                          <a:cs typeface="Times New Roman" panose="02020603050405020304" pitchFamily="18" charset="0"/>
                        </a:rPr>
                        <a:t>Field</a:t>
                      </a:r>
                    </a:p>
                  </a:txBody>
                  <a:tcPr marL="83714" marR="83714" marT="41857" marB="41857"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Value</a:t>
                      </a:r>
                    </a:p>
                  </a:txBody>
                  <a:tcPr marL="83714" marR="83714" marT="41857" marB="41857" anchor="ctr">
                    <a:lnL>
                      <a:noFill/>
                    </a:lnL>
                    <a:lnR>
                      <a:noFill/>
                    </a:lnR>
                    <a:lnT>
                      <a:noFill/>
                    </a:lnT>
                    <a:lnB>
                      <a:noFill/>
                    </a:lnB>
                  </a:tcPr>
                </a:tc>
              </a:tr>
              <a:tr h="460443">
                <a:tc>
                  <a:txBody>
                    <a:bodyPr/>
                    <a:lstStyle/>
                    <a:p>
                      <a:r>
                        <a:rPr lang="en-US" sz="1600">
                          <a:latin typeface="Times New Roman" panose="02020603050405020304" pitchFamily="18" charset="0"/>
                          <a:cs typeface="Times New Roman" panose="02020603050405020304" pitchFamily="18" charset="0"/>
                        </a:rPr>
                        <a:t>Test Case ID</a:t>
                      </a:r>
                    </a:p>
                  </a:txBody>
                  <a:tcPr marL="83714" marR="83714" marT="41857" marB="41857"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TC_Login_01</a:t>
                      </a:r>
                    </a:p>
                  </a:txBody>
                  <a:tcPr marL="83714" marR="83714" marT="41857" marB="41857" anchor="ctr">
                    <a:lnL>
                      <a:noFill/>
                    </a:lnL>
                    <a:lnR>
                      <a:noFill/>
                    </a:lnR>
                    <a:lnT>
                      <a:noFill/>
                    </a:lnT>
                    <a:lnB>
                      <a:noFill/>
                    </a:lnB>
                  </a:tcPr>
                </a:tc>
              </a:tr>
              <a:tr h="460443">
                <a:tc>
                  <a:txBody>
                    <a:bodyPr/>
                    <a:lstStyle/>
                    <a:p>
                      <a:r>
                        <a:rPr lang="en-US" sz="1600">
                          <a:latin typeface="Times New Roman" panose="02020603050405020304" pitchFamily="18" charset="0"/>
                          <a:cs typeface="Times New Roman" panose="02020603050405020304" pitchFamily="18" charset="0"/>
                        </a:rPr>
                        <a:t>Title</a:t>
                      </a:r>
                    </a:p>
                  </a:txBody>
                  <a:tcPr marL="83714" marR="83714" marT="41857" marB="41857"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Login with valid credentials</a:t>
                      </a:r>
                    </a:p>
                  </a:txBody>
                  <a:tcPr marL="83714" marR="83714" marT="41857" marB="41857" anchor="ctr">
                    <a:lnL>
                      <a:noFill/>
                    </a:lnL>
                    <a:lnR>
                      <a:noFill/>
                    </a:lnR>
                    <a:lnT>
                      <a:noFill/>
                    </a:lnT>
                    <a:lnB>
                      <a:noFill/>
                    </a:lnB>
                  </a:tcPr>
                </a:tc>
              </a:tr>
              <a:tr h="460443">
                <a:tc>
                  <a:txBody>
                    <a:bodyPr/>
                    <a:lstStyle/>
                    <a:p>
                      <a:r>
                        <a:rPr lang="en-US" sz="1600" dirty="0">
                          <a:latin typeface="Times New Roman" panose="02020603050405020304" pitchFamily="18" charset="0"/>
                          <a:cs typeface="Times New Roman" panose="02020603050405020304" pitchFamily="18" charset="0"/>
                        </a:rPr>
                        <a:t>Precondition</a:t>
                      </a:r>
                    </a:p>
                  </a:txBody>
                  <a:tcPr marL="83714" marR="83714" marT="41857" marB="41857"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User has an active Instagram account</a:t>
                      </a:r>
                    </a:p>
                  </a:txBody>
                  <a:tcPr marL="83714" marR="83714" marT="41857" marB="41857" anchor="ctr">
                    <a:lnL>
                      <a:noFill/>
                    </a:lnL>
                    <a:lnR>
                      <a:noFill/>
                    </a:lnR>
                    <a:lnT>
                      <a:noFill/>
                    </a:lnT>
                    <a:lnB>
                      <a:noFill/>
                    </a:lnB>
                  </a:tcPr>
                </a:tc>
              </a:tr>
              <a:tr h="1151107">
                <a:tc>
                  <a:txBody>
                    <a:bodyPr/>
                    <a:lstStyle/>
                    <a:p>
                      <a:r>
                        <a:rPr lang="en-US" sz="1600">
                          <a:latin typeface="Times New Roman" panose="02020603050405020304" pitchFamily="18" charset="0"/>
                          <a:cs typeface="Times New Roman" panose="02020603050405020304" pitchFamily="18" charset="0"/>
                        </a:rPr>
                        <a:t>Test Steps</a:t>
                      </a:r>
                    </a:p>
                  </a:txBody>
                  <a:tcPr marL="83714" marR="83714" marT="41857" marB="41857" anchor="ctr">
                    <a:lnL>
                      <a:noFill/>
                    </a:lnL>
                    <a:lnR>
                      <a:noFill/>
                    </a:lnR>
                    <a:lnT>
                      <a:noFill/>
                    </a:lnT>
                    <a:lnB>
                      <a:noFill/>
                    </a:lnB>
                  </a:tcPr>
                </a:tc>
                <a:tc>
                  <a:txBody>
                    <a:bodyPr/>
                    <a:lstStyle/>
                    <a:p>
                      <a:r>
                        <a:rPr lang="en-US" sz="1600" dirty="0">
                          <a:latin typeface="Times New Roman" panose="02020603050405020304" pitchFamily="18" charset="0"/>
                          <a:cs typeface="Times New Roman" panose="02020603050405020304" pitchFamily="18" charset="0"/>
                        </a:rPr>
                        <a:t>1. Open app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2. Enter credentials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3. Tap login</a:t>
                      </a:r>
                    </a:p>
                  </a:txBody>
                  <a:tcPr marL="83714" marR="83714" marT="41857" marB="41857" anchor="ctr">
                    <a:lnL>
                      <a:noFill/>
                    </a:lnL>
                    <a:lnR>
                      <a:noFill/>
                    </a:lnR>
                    <a:lnT>
                      <a:noFill/>
                    </a:lnT>
                    <a:lnB>
                      <a:noFill/>
                    </a:lnB>
                  </a:tcPr>
                </a:tc>
              </a:tr>
              <a:tr h="805775">
                <a:tc>
                  <a:txBody>
                    <a:bodyPr/>
                    <a:lstStyle/>
                    <a:p>
                      <a:r>
                        <a:rPr lang="en-US" sz="1600">
                          <a:latin typeface="Times New Roman" panose="02020603050405020304" pitchFamily="18" charset="0"/>
                          <a:cs typeface="Times New Roman" panose="02020603050405020304" pitchFamily="18" charset="0"/>
                        </a:rPr>
                        <a:t>Test Data</a:t>
                      </a:r>
                    </a:p>
                  </a:txBody>
                  <a:tcPr marL="83714" marR="83714" marT="41857" marB="41857"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username: fahad123 </a:t>
                      </a:r>
                      <a:br>
                        <a:rPr lang="en-US" sz="160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password: xyz123</a:t>
                      </a:r>
                    </a:p>
                  </a:txBody>
                  <a:tcPr marL="83714" marR="83714" marT="41857" marB="41857" anchor="ctr">
                    <a:lnL>
                      <a:noFill/>
                    </a:lnL>
                    <a:lnR>
                      <a:noFill/>
                    </a:lnR>
                    <a:lnT>
                      <a:noFill/>
                    </a:lnT>
                    <a:lnB>
                      <a:noFill/>
                    </a:lnB>
                  </a:tcPr>
                </a:tc>
              </a:tr>
              <a:tr h="460443">
                <a:tc>
                  <a:txBody>
                    <a:bodyPr/>
                    <a:lstStyle/>
                    <a:p>
                      <a:r>
                        <a:rPr lang="en-US" sz="1600">
                          <a:latin typeface="Times New Roman" panose="02020603050405020304" pitchFamily="18" charset="0"/>
                          <a:cs typeface="Times New Roman" panose="02020603050405020304" pitchFamily="18" charset="0"/>
                        </a:rPr>
                        <a:t>Expected Result</a:t>
                      </a:r>
                    </a:p>
                  </a:txBody>
                  <a:tcPr marL="83714" marR="83714" marT="41857" marB="41857"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Home feed appears</a:t>
                      </a:r>
                    </a:p>
                  </a:txBody>
                  <a:tcPr marL="83714" marR="83714" marT="41857" marB="41857" anchor="ctr">
                    <a:lnL>
                      <a:noFill/>
                    </a:lnL>
                    <a:lnR>
                      <a:noFill/>
                    </a:lnR>
                    <a:lnT>
                      <a:noFill/>
                    </a:lnT>
                    <a:lnB>
                      <a:noFill/>
                    </a:lnB>
                  </a:tcPr>
                </a:tc>
              </a:tr>
              <a:tr h="460443">
                <a:tc>
                  <a:txBody>
                    <a:bodyPr/>
                    <a:lstStyle/>
                    <a:p>
                      <a:r>
                        <a:rPr lang="en-US" sz="1600">
                          <a:latin typeface="Times New Roman" panose="02020603050405020304" pitchFamily="18" charset="0"/>
                          <a:cs typeface="Times New Roman" panose="02020603050405020304" pitchFamily="18" charset="0"/>
                        </a:rPr>
                        <a:t>Actual Result</a:t>
                      </a:r>
                    </a:p>
                  </a:txBody>
                  <a:tcPr marL="83714" marR="83714" marT="41857" marB="41857"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(Filled after execution)</a:t>
                      </a:r>
                    </a:p>
                  </a:txBody>
                  <a:tcPr marL="83714" marR="83714" marT="41857" marB="41857" anchor="ctr">
                    <a:lnL>
                      <a:noFill/>
                    </a:lnL>
                    <a:lnR>
                      <a:noFill/>
                    </a:lnR>
                    <a:lnT>
                      <a:noFill/>
                    </a:lnT>
                    <a:lnB>
                      <a:noFill/>
                    </a:lnB>
                  </a:tcPr>
                </a:tc>
              </a:tr>
              <a:tr h="460443">
                <a:tc>
                  <a:txBody>
                    <a:bodyPr/>
                    <a:lstStyle/>
                    <a:p>
                      <a:r>
                        <a:rPr lang="en-US" sz="1600">
                          <a:latin typeface="Times New Roman" panose="02020603050405020304" pitchFamily="18" charset="0"/>
                          <a:cs typeface="Times New Roman" panose="02020603050405020304" pitchFamily="18" charset="0"/>
                        </a:rPr>
                        <a:t>Status</a:t>
                      </a:r>
                    </a:p>
                  </a:txBody>
                  <a:tcPr marL="83714" marR="83714" marT="41857" marB="41857" anchor="ctr">
                    <a:lnL>
                      <a:noFill/>
                    </a:lnL>
                    <a:lnR>
                      <a:noFill/>
                    </a:lnR>
                    <a:lnT>
                      <a:noFill/>
                    </a:lnT>
                    <a:lnB>
                      <a:noFill/>
                    </a:lnB>
                  </a:tcPr>
                </a:tc>
                <a:tc>
                  <a:txBody>
                    <a:bodyPr/>
                    <a:lstStyle/>
                    <a:p>
                      <a:r>
                        <a:rPr lang="en-US" sz="1600" dirty="0">
                          <a:latin typeface="Times New Roman" panose="02020603050405020304" pitchFamily="18" charset="0"/>
                          <a:cs typeface="Times New Roman" panose="02020603050405020304" pitchFamily="18" charset="0"/>
                        </a:rPr>
                        <a:t>Pass / Fail</a:t>
                      </a:r>
                    </a:p>
                  </a:txBody>
                  <a:tcPr marL="83714" marR="83714" marT="41857" marB="41857" anchor="ctr">
                    <a:lnL>
                      <a:noFill/>
                    </a:lnL>
                    <a:lnR>
                      <a:noFill/>
                    </a:lnR>
                    <a:lnT>
                      <a:noFill/>
                    </a:lnT>
                    <a:lnB>
                      <a:noFill/>
                    </a:lnB>
                  </a:tcPr>
                </a:tc>
              </a:tr>
            </a:tbl>
          </a:graphicData>
        </a:graphic>
      </p:graphicFrame>
    </p:spTree>
    <p:extLst>
      <p:ext uri="{BB962C8B-B14F-4D97-AF65-F5344CB8AC3E}">
        <p14:creationId xmlns:p14="http://schemas.microsoft.com/office/powerpoint/2010/main" val="240341175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143</TotalTime>
  <Words>1327</Words>
  <Application>Microsoft Office PowerPoint</Application>
  <PresentationFormat>Widescreen</PresentationFormat>
  <Paragraphs>185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Corbel</vt:lpstr>
      <vt:lpstr>Times New Roman</vt:lpstr>
      <vt:lpstr>Wingdings 2</vt:lpstr>
      <vt:lpstr>Frame</vt:lpstr>
      <vt:lpstr>Topic : Test Case Design Techniques </vt:lpstr>
      <vt:lpstr>Recap</vt:lpstr>
      <vt:lpstr>Test Case Design</vt:lpstr>
      <vt:lpstr>Importance</vt:lpstr>
      <vt:lpstr>Test Case Design Techniques</vt:lpstr>
      <vt:lpstr> Basic Example </vt:lpstr>
      <vt:lpstr>1. Manual Test Case Design </vt:lpstr>
      <vt:lpstr>Benefits</vt:lpstr>
      <vt:lpstr>Example : Login Requirement</vt:lpstr>
      <vt:lpstr>Specification-Based or Black-Box Techniques</vt:lpstr>
      <vt:lpstr>2. Equivalence Portioning (EP)</vt:lpstr>
      <vt:lpstr>Example Valid Usernames</vt:lpstr>
      <vt:lpstr>3. Boundary value Analysis (BVA)</vt:lpstr>
      <vt:lpstr>Example </vt:lpstr>
      <vt:lpstr>Difference between EP &amp; BVA </vt:lpstr>
      <vt:lpstr>4. Decision Table Testing</vt:lpstr>
      <vt:lpstr>Benefits</vt:lpstr>
      <vt:lpstr>Structure-Based or White Box Techniques</vt:lpstr>
      <vt:lpstr>Experience-Based Testing Techniques</vt:lpstr>
      <vt:lpstr>Much more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24</cp:revision>
  <dcterms:created xsi:type="dcterms:W3CDTF">2025-05-29T11:27:31Z</dcterms:created>
  <dcterms:modified xsi:type="dcterms:W3CDTF">2025-06-02T15:03:15Z</dcterms:modified>
</cp:coreProperties>
</file>