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2" r:id="rId7"/>
    <p:sldId id="261" r:id="rId8"/>
    <p:sldId id="262" r:id="rId9"/>
    <p:sldId id="263" r:id="rId10"/>
    <p:sldId id="264" r:id="rId11"/>
    <p:sldId id="265" r:id="rId12"/>
    <p:sldId id="266" r:id="rId13"/>
    <p:sldId id="267" r:id="rId14"/>
    <p:sldId id="268" r:id="rId15"/>
    <p:sldId id="269" r:id="rId16"/>
    <p:sldId id="270" r:id="rId17"/>
    <p:sldId id="271" r:id="rId18"/>
    <p:sldId id="275" r:id="rId19"/>
    <p:sldId id="273" r:id="rId20"/>
    <p:sldId id="274"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0" y="8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5C38E1B-8C2A-4027-9DFE-A6AE5EE25A56}"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08C37-509A-4226-AB85-6F00163D101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0494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C38E1B-8C2A-4027-9DFE-A6AE5EE25A56}"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08C37-509A-4226-AB85-6F00163D1011}" type="slidenum">
              <a:rPr lang="en-US" smtClean="0"/>
              <a:t>‹#›</a:t>
            </a:fld>
            <a:endParaRPr lang="en-US"/>
          </a:p>
        </p:txBody>
      </p:sp>
    </p:spTree>
    <p:extLst>
      <p:ext uri="{BB962C8B-B14F-4D97-AF65-F5344CB8AC3E}">
        <p14:creationId xmlns:p14="http://schemas.microsoft.com/office/powerpoint/2010/main" val="2495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C38E1B-8C2A-4027-9DFE-A6AE5EE25A56}"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08C37-509A-4226-AB85-6F00163D1011}"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3997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C38E1B-8C2A-4027-9DFE-A6AE5EE25A56}"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08C37-509A-4226-AB85-6F00163D1011}" type="slidenum">
              <a:rPr lang="en-US" smtClean="0"/>
              <a:t>‹#›</a:t>
            </a:fld>
            <a:endParaRPr lang="en-US"/>
          </a:p>
        </p:txBody>
      </p:sp>
    </p:spTree>
    <p:extLst>
      <p:ext uri="{BB962C8B-B14F-4D97-AF65-F5344CB8AC3E}">
        <p14:creationId xmlns:p14="http://schemas.microsoft.com/office/powerpoint/2010/main" val="2770787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C38E1B-8C2A-4027-9DFE-A6AE5EE25A56}"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D08C37-509A-4226-AB85-6F00163D101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C38E1B-8C2A-4027-9DFE-A6AE5EE25A56}"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08C37-509A-4226-AB85-6F00163D1011}" type="slidenum">
              <a:rPr lang="en-US" smtClean="0"/>
              <a:t>‹#›</a:t>
            </a:fld>
            <a:endParaRPr lang="en-US"/>
          </a:p>
        </p:txBody>
      </p:sp>
    </p:spTree>
    <p:extLst>
      <p:ext uri="{BB962C8B-B14F-4D97-AF65-F5344CB8AC3E}">
        <p14:creationId xmlns:p14="http://schemas.microsoft.com/office/powerpoint/2010/main" val="185466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C38E1B-8C2A-4027-9DFE-A6AE5EE25A56}" type="datetimeFigureOut">
              <a:rPr lang="en-US" smtClean="0"/>
              <a:t>6/11/2025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D08C37-509A-4226-AB85-6F00163D1011}" type="slidenum">
              <a:rPr lang="en-US" smtClean="0"/>
              <a:t>‹#›</a:t>
            </a:fld>
            <a:endParaRPr lang="en-US"/>
          </a:p>
        </p:txBody>
      </p:sp>
    </p:spTree>
    <p:extLst>
      <p:ext uri="{BB962C8B-B14F-4D97-AF65-F5344CB8AC3E}">
        <p14:creationId xmlns:p14="http://schemas.microsoft.com/office/powerpoint/2010/main" val="3637879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C38E1B-8C2A-4027-9DFE-A6AE5EE25A56}" type="datetimeFigureOut">
              <a:rPr lang="en-US" smtClean="0"/>
              <a:t>6/11/2025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D08C37-509A-4226-AB85-6F00163D1011}" type="slidenum">
              <a:rPr lang="en-US" smtClean="0"/>
              <a:t>‹#›</a:t>
            </a:fld>
            <a:endParaRPr lang="en-US"/>
          </a:p>
        </p:txBody>
      </p:sp>
    </p:spTree>
    <p:extLst>
      <p:ext uri="{BB962C8B-B14F-4D97-AF65-F5344CB8AC3E}">
        <p14:creationId xmlns:p14="http://schemas.microsoft.com/office/powerpoint/2010/main" val="3790245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C38E1B-8C2A-4027-9DFE-A6AE5EE25A56}" type="datetimeFigureOut">
              <a:rPr lang="en-US" smtClean="0"/>
              <a:t>6/11/2025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D08C37-509A-4226-AB85-6F00163D1011}" type="slidenum">
              <a:rPr lang="en-US" smtClean="0"/>
              <a:t>‹#›</a:t>
            </a:fld>
            <a:endParaRPr lang="en-US"/>
          </a:p>
        </p:txBody>
      </p:sp>
    </p:spTree>
    <p:extLst>
      <p:ext uri="{BB962C8B-B14F-4D97-AF65-F5344CB8AC3E}">
        <p14:creationId xmlns:p14="http://schemas.microsoft.com/office/powerpoint/2010/main" val="1078155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C38E1B-8C2A-4027-9DFE-A6AE5EE25A56}"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08C37-509A-4226-AB85-6F00163D1011}" type="slidenum">
              <a:rPr lang="en-US" smtClean="0"/>
              <a:t>‹#›</a:t>
            </a:fld>
            <a:endParaRPr lang="en-US"/>
          </a:p>
        </p:txBody>
      </p:sp>
    </p:spTree>
    <p:extLst>
      <p:ext uri="{BB962C8B-B14F-4D97-AF65-F5344CB8AC3E}">
        <p14:creationId xmlns:p14="http://schemas.microsoft.com/office/powerpoint/2010/main" val="1788854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C38E1B-8C2A-4027-9DFE-A6AE5EE25A56}"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D08C37-509A-4226-AB85-6F00163D101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7574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C38E1B-8C2A-4027-9DFE-A6AE5EE25A56}" type="datetimeFigureOut">
              <a:rPr lang="en-US" smtClean="0"/>
              <a:t>6/11/2025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ED08C37-509A-4226-AB85-6F00163D1011}"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893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geeksforgeeks.org/gray-box-testing-software-test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software-testing-functional-testing/" TargetMode="External"/><Relationship Id="rId2" Type="http://schemas.openxmlformats.org/officeDocument/2006/relationships/hyperlink" Target="https://www.geeksforgeeks.org/software-engineering-black-box-testing/" TargetMode="External"/><Relationship Id="rId1" Type="http://schemas.openxmlformats.org/officeDocument/2006/relationships/slideLayout" Target="../slideLayouts/slideLayout2.xml"/><Relationship Id="rId5" Type="http://schemas.openxmlformats.org/officeDocument/2006/relationships/hyperlink" Target="https://www.geeksforgeeks.org/software-engineering-regression-testing/" TargetMode="External"/><Relationship Id="rId4" Type="http://schemas.openxmlformats.org/officeDocument/2006/relationships/hyperlink" Target="https://www.geeksforgeeks.org/software-testing-non-functional-testi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geeksforgeeks.org/software-engineering-white-box-test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Manual Testing Lifecycle</a:t>
            </a:r>
          </a:p>
        </p:txBody>
      </p:sp>
      <p:sp>
        <p:nvSpPr>
          <p:cNvPr id="3" name="Subtitle 2"/>
          <p:cNvSpPr>
            <a:spLocks noGrp="1"/>
          </p:cNvSpPr>
          <p:nvPr>
            <p:ph type="subTitle" idx="1"/>
          </p:nvPr>
        </p:nvSpPr>
        <p:spPr/>
        <p:txBody>
          <a:bodyPr/>
          <a:lstStyle/>
          <a:p>
            <a:r>
              <a:rPr lang="en-US" dirty="0" smtClean="0">
                <a:latin typeface="Times New Roman" panose="02020603050405020304" pitchFamily="18" charset="0"/>
                <a:cs typeface="Times New Roman" panose="02020603050405020304" pitchFamily="18" charset="0"/>
              </a:rPr>
              <a:t>Day 9 – Bootcamp SQA &amp; PM </a:t>
            </a:r>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Muhammad Fahad Bashir</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757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9" y="590621"/>
            <a:ext cx="9720072" cy="1499616"/>
          </a:xfrm>
        </p:spPr>
        <p:txBody>
          <a:bodyPr/>
          <a:lstStyle/>
          <a:p>
            <a:pPr fontAlgn="base"/>
            <a:r>
              <a:rPr lang="en-US" b="1" dirty="0"/>
              <a:t>Gray Box Testing</a:t>
            </a:r>
          </a:p>
        </p:txBody>
      </p:sp>
      <p:sp>
        <p:nvSpPr>
          <p:cNvPr id="3" name="Content Placeholder 2"/>
          <p:cNvSpPr>
            <a:spLocks noGrp="1"/>
          </p:cNvSpPr>
          <p:nvPr>
            <p:ph idx="1"/>
          </p:nvPr>
        </p:nvSpPr>
        <p:spPr>
          <a:xfrm>
            <a:off x="1024129" y="1774768"/>
            <a:ext cx="10414184" cy="4023360"/>
          </a:xfrm>
        </p:spPr>
        <p:txBody>
          <a:bodyPr>
            <a:normAutofit/>
          </a:bodyPr>
          <a:lstStyle/>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 In</a:t>
            </a:r>
            <a:r>
              <a:rPr lang="en-US" sz="2800" dirty="0">
                <a:latin typeface="Times New Roman" panose="02020603050405020304" pitchFamily="18" charset="0"/>
                <a:cs typeface="Times New Roman" panose="02020603050405020304" pitchFamily="18" charset="0"/>
              </a:rPr>
              <a:t> </a:t>
            </a:r>
            <a:r>
              <a:rPr lang="en-US" sz="2800" b="1" u="sng" dirty="0">
                <a:latin typeface="Times New Roman" panose="02020603050405020304" pitchFamily="18" charset="0"/>
                <a:cs typeface="Times New Roman" panose="02020603050405020304" pitchFamily="18" charset="0"/>
                <a:hlinkClick r:id="rId2"/>
              </a:rPr>
              <a:t>Gray Box Testing</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this technique is the combination of both white-box testing and black-box testing</a:t>
            </a:r>
            <a:r>
              <a:rPr 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 The </a:t>
            </a:r>
            <a:r>
              <a:rPr lang="en-US" sz="2800" dirty="0">
                <a:latin typeface="Times New Roman" panose="02020603050405020304" pitchFamily="18" charset="0"/>
                <a:cs typeface="Times New Roman" panose="02020603050405020304" pitchFamily="18" charset="0"/>
              </a:rPr>
              <a:t>internal structure of the application is partially known by the tester. </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 The </a:t>
            </a:r>
            <a:r>
              <a:rPr lang="en-US" sz="2800" dirty="0">
                <a:latin typeface="Times New Roman" panose="02020603050405020304" pitchFamily="18" charset="0"/>
                <a:cs typeface="Times New Roman" panose="02020603050405020304" pitchFamily="18" charset="0"/>
              </a:rPr>
              <a:t>tester will check both the internal structure and the functionality of the application manually</a:t>
            </a:r>
          </a:p>
        </p:txBody>
      </p:sp>
      <p:pic>
        <p:nvPicPr>
          <p:cNvPr id="7170" name="Picture 2" descr="What is Grey Box Testing?. Part 3 — Grey Box Testing | by gracedsitanggang  | Medium"/>
          <p:cNvPicPr>
            <a:picLocks noChangeAspect="1" noChangeArrowheads="1"/>
          </p:cNvPicPr>
          <p:nvPr/>
        </p:nvPicPr>
        <p:blipFill rotWithShape="1">
          <a:blip r:embed="rId3">
            <a:extLst>
              <a:ext uri="{28A0092B-C50C-407E-A947-70E740481C1C}">
                <a14:useLocalDpi xmlns:a14="http://schemas.microsoft.com/office/drawing/2010/main" val="0"/>
              </a:ext>
            </a:extLst>
          </a:blip>
          <a:srcRect l="373" t="31622" r="1"/>
          <a:stretch/>
        </p:blipFill>
        <p:spPr bwMode="auto">
          <a:xfrm>
            <a:off x="5237009" y="4256116"/>
            <a:ext cx="6805363" cy="2432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658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Manual Testing</a:t>
            </a:r>
            <a:endParaRPr lang="en-US" dirty="0"/>
          </a:p>
        </p:txBody>
      </p:sp>
      <p:pic>
        <p:nvPicPr>
          <p:cNvPr id="2052" name="Picture 4" descr="steps-manual-test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91197" y="1689331"/>
            <a:ext cx="7753003" cy="5168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246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of Manual testing</a:t>
            </a:r>
            <a:endParaRPr lang="en-US" dirty="0"/>
          </a:p>
        </p:txBody>
      </p:sp>
      <p:sp>
        <p:nvSpPr>
          <p:cNvPr id="3" name="Content Placeholder 2"/>
          <p:cNvSpPr>
            <a:spLocks noGrp="1"/>
          </p:cNvSpPr>
          <p:nvPr>
            <p:ph idx="1"/>
          </p:nvPr>
        </p:nvSpPr>
        <p:spPr>
          <a:xfrm>
            <a:off x="591866" y="2084832"/>
            <a:ext cx="10846447" cy="4023360"/>
          </a:xfrm>
        </p:spPr>
        <p:txBody>
          <a:bodyPr>
            <a:noAutofit/>
          </a:bodyPr>
          <a:lstStyle/>
          <a:p>
            <a:pPr algn="just" fontAlgn="base"/>
            <a:r>
              <a:rPr lang="en-US" sz="2400" b="1" dirty="0">
                <a:latin typeface="Times New Roman" panose="02020603050405020304" pitchFamily="18" charset="0"/>
                <a:cs typeface="Times New Roman" panose="02020603050405020304" pitchFamily="18" charset="0"/>
              </a:rPr>
              <a:t>Requirement Analysis: </a:t>
            </a:r>
            <a:r>
              <a:rPr lang="en-US" sz="2400" dirty="0">
                <a:latin typeface="Times New Roman" panose="02020603050405020304" pitchFamily="18" charset="0"/>
                <a:cs typeface="Times New Roman" panose="02020603050405020304" pitchFamily="18" charset="0"/>
              </a:rPr>
              <a:t>Study the software project documentation, guides, and Application Under Test (AUT). Analyze the requirements from SRS.</a:t>
            </a:r>
          </a:p>
          <a:p>
            <a:pPr algn="just" fontAlgn="base"/>
            <a:r>
              <a:rPr lang="en-US" sz="2400" b="1" dirty="0">
                <a:latin typeface="Times New Roman" panose="02020603050405020304" pitchFamily="18" charset="0"/>
                <a:cs typeface="Times New Roman" panose="02020603050405020304" pitchFamily="18" charset="0"/>
              </a:rPr>
              <a:t>Test Plan Creation: </a:t>
            </a:r>
            <a:r>
              <a:rPr lang="en-US" sz="2400" dirty="0">
                <a:latin typeface="Times New Roman" panose="02020603050405020304" pitchFamily="18" charset="0"/>
                <a:cs typeface="Times New Roman" panose="02020603050405020304" pitchFamily="18" charset="0"/>
              </a:rPr>
              <a:t>Create a test plan covering all the requirements.</a:t>
            </a:r>
          </a:p>
          <a:p>
            <a:pPr algn="just" fontAlgn="base"/>
            <a:r>
              <a:rPr lang="en-US" sz="2400" b="1" dirty="0">
                <a:latin typeface="Times New Roman" panose="02020603050405020304" pitchFamily="18" charset="0"/>
                <a:cs typeface="Times New Roman" panose="02020603050405020304" pitchFamily="18" charset="0"/>
              </a:rPr>
              <a:t>Test Case Creation: </a:t>
            </a:r>
            <a:r>
              <a:rPr lang="en-US" sz="2400" dirty="0">
                <a:latin typeface="Times New Roman" panose="02020603050405020304" pitchFamily="18" charset="0"/>
                <a:cs typeface="Times New Roman" panose="02020603050405020304" pitchFamily="18" charset="0"/>
              </a:rPr>
              <a:t>Design the test cases that cover all the requirements described in the documentation.</a:t>
            </a:r>
          </a:p>
          <a:p>
            <a:pPr algn="just" fontAlgn="base"/>
            <a:r>
              <a:rPr lang="en-US" sz="2400" b="1" dirty="0">
                <a:latin typeface="Times New Roman" panose="02020603050405020304" pitchFamily="18" charset="0"/>
                <a:cs typeface="Times New Roman" panose="02020603050405020304" pitchFamily="18" charset="0"/>
              </a:rPr>
              <a:t>Test Case Execution: </a:t>
            </a:r>
            <a:r>
              <a:rPr lang="en-US" sz="2400" dirty="0">
                <a:latin typeface="Times New Roman" panose="02020603050405020304" pitchFamily="18" charset="0"/>
                <a:cs typeface="Times New Roman" panose="02020603050405020304" pitchFamily="18" charset="0"/>
              </a:rPr>
              <a:t>Review and baseline the test cases with the team lead and client. Execute the test cases on the application under test.</a:t>
            </a:r>
          </a:p>
          <a:p>
            <a:pPr algn="just" fontAlgn="base"/>
            <a:r>
              <a:rPr lang="en-US" sz="2400" b="1" dirty="0">
                <a:latin typeface="Times New Roman" panose="02020603050405020304" pitchFamily="18" charset="0"/>
                <a:cs typeface="Times New Roman" panose="02020603050405020304" pitchFamily="18" charset="0"/>
              </a:rPr>
              <a:t>Defect Logging: </a:t>
            </a:r>
            <a:r>
              <a:rPr lang="en-US" sz="2400" dirty="0">
                <a:latin typeface="Times New Roman" panose="02020603050405020304" pitchFamily="18" charset="0"/>
                <a:cs typeface="Times New Roman" panose="02020603050405020304" pitchFamily="18" charset="0"/>
              </a:rPr>
              <a:t>Detect the bugs, log and report them to the developers.</a:t>
            </a:r>
          </a:p>
          <a:p>
            <a:pPr algn="just" fontAlgn="base"/>
            <a:r>
              <a:rPr lang="en-US" sz="2400" b="1" dirty="0">
                <a:latin typeface="Times New Roman" panose="02020603050405020304" pitchFamily="18" charset="0"/>
                <a:cs typeface="Times New Roman" panose="02020603050405020304" pitchFamily="18" charset="0"/>
              </a:rPr>
              <a:t>Defect Fix and Re-verification: </a:t>
            </a:r>
            <a:r>
              <a:rPr lang="en-US" sz="2400" dirty="0">
                <a:latin typeface="Times New Roman" panose="02020603050405020304" pitchFamily="18" charset="0"/>
                <a:cs typeface="Times New Roman" panose="02020603050405020304" pitchFamily="18" charset="0"/>
              </a:rPr>
              <a:t>When bugs are fixed, again execute the failing test cases to verify they pass.</a:t>
            </a:r>
          </a:p>
        </p:txBody>
      </p:sp>
    </p:spTree>
    <p:extLst>
      <p:ext uri="{BB962C8B-B14F-4D97-AF65-F5344CB8AC3E}">
        <p14:creationId xmlns:p14="http://schemas.microsoft.com/office/powerpoint/2010/main" val="1691431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 for Manual Testing</a:t>
            </a:r>
            <a:endParaRPr lang="en-US" dirty="0"/>
          </a:p>
        </p:txBody>
      </p:sp>
      <p:sp>
        <p:nvSpPr>
          <p:cNvPr id="3" name="Content Placeholder 2"/>
          <p:cNvSpPr>
            <a:spLocks noGrp="1"/>
          </p:cNvSpPr>
          <p:nvPr>
            <p:ph idx="1"/>
          </p:nvPr>
        </p:nvSpPr>
        <p:spPr>
          <a:xfrm>
            <a:off x="1024128" y="2286000"/>
            <a:ext cx="10630316" cy="4023360"/>
          </a:xfrm>
        </p:spPr>
        <p:txBody>
          <a:bodyPr>
            <a:normAutofit/>
          </a:bodyPr>
          <a:lstStyle/>
          <a:p>
            <a:pPr algn="just"/>
            <a:r>
              <a:rPr lang="en-US" sz="2400" b="1" dirty="0">
                <a:latin typeface="Times New Roman" panose="02020603050405020304" pitchFamily="18" charset="0"/>
                <a:cs typeface="Times New Roman" panose="02020603050405020304" pitchFamily="18" charset="0"/>
              </a:rPr>
              <a:t>1. Test Link: </a:t>
            </a:r>
            <a:r>
              <a:rPr lang="en-US" sz="2400" dirty="0">
                <a:latin typeface="Times New Roman" panose="02020603050405020304" pitchFamily="18" charset="0"/>
                <a:cs typeface="Times New Roman" panose="02020603050405020304" pitchFamily="18" charset="0"/>
              </a:rPr>
              <a:t>It is a web-based test management system that facilitates software quality assurance, and it is one of the most user-friendly programs. </a:t>
            </a:r>
          </a:p>
          <a:p>
            <a:pPr algn="just"/>
            <a:r>
              <a:rPr lang="en-US" sz="2400" b="1" dirty="0">
                <a:latin typeface="Times New Roman" panose="02020603050405020304" pitchFamily="18" charset="0"/>
                <a:cs typeface="Times New Roman" panose="02020603050405020304" pitchFamily="18" charset="0"/>
              </a:rPr>
              <a:t> Bugzilla: </a:t>
            </a:r>
            <a:r>
              <a:rPr lang="en-US" sz="2400" dirty="0">
                <a:latin typeface="Times New Roman" panose="02020603050405020304" pitchFamily="18" charset="0"/>
                <a:cs typeface="Times New Roman" panose="02020603050405020304" pitchFamily="18" charset="0"/>
              </a:rPr>
              <a:t>It is a web-based bug-tracking tool that is developed by Mozilla</a:t>
            </a:r>
            <a:r>
              <a:rPr lang="en-US" sz="2400" dirty="0" smtClean="0">
                <a:latin typeface="Times New Roman" panose="02020603050405020304" pitchFamily="18" charset="0"/>
                <a:cs typeface="Times New Roman" panose="02020603050405020304" pitchFamily="18" charset="0"/>
              </a:rPr>
              <a:t>.</a:t>
            </a:r>
          </a:p>
          <a:p>
            <a:pPr algn="just"/>
            <a:r>
              <a:rPr lang="en-US" sz="2400" b="1" dirty="0">
                <a:latin typeface="Times New Roman" panose="02020603050405020304" pitchFamily="18" charset="0"/>
                <a:cs typeface="Times New Roman" panose="02020603050405020304" pitchFamily="18" charset="0"/>
              </a:rPr>
              <a:t>Jira: </a:t>
            </a:r>
            <a:r>
              <a:rPr lang="en-US" sz="2400" dirty="0">
                <a:latin typeface="Times New Roman" panose="02020603050405020304" pitchFamily="18" charset="0"/>
                <a:cs typeface="Times New Roman" panose="02020603050405020304" pitchFamily="18" charset="0"/>
              </a:rPr>
              <a:t>It is a manual testing tool that helps teams assign, track, report, and manage work and bring teams together. </a:t>
            </a:r>
            <a:endParaRPr lang="en-US" sz="2400" dirty="0" smtClean="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LoadRunner</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is one of the most widely used performance testing tools. The primary purpose of this tool is to categorize the most prevalent causes of performance problems</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0798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4000" dirty="0">
                <a:latin typeface="Times New Roman" panose="02020603050405020304" pitchFamily="18" charset="0"/>
                <a:cs typeface="Times New Roman" panose="02020603050405020304" pitchFamily="18" charset="0"/>
              </a:rPr>
              <a:t>Characteristics of Manual Testing</a:t>
            </a:r>
          </a:p>
        </p:txBody>
      </p:sp>
      <p:sp>
        <p:nvSpPr>
          <p:cNvPr id="3" name="Content Placeholder 2"/>
          <p:cNvSpPr>
            <a:spLocks noGrp="1"/>
          </p:cNvSpPr>
          <p:nvPr>
            <p:ph idx="1"/>
          </p:nvPr>
        </p:nvSpPr>
        <p:spPr>
          <a:xfrm>
            <a:off x="1024128" y="2286000"/>
            <a:ext cx="11167872" cy="4023360"/>
          </a:xfrm>
        </p:spPr>
        <p:txBody>
          <a:bodyPr>
            <a:normAutofit/>
          </a:bodyPr>
          <a:lstStyle/>
          <a:p>
            <a:pPr algn="just"/>
            <a:r>
              <a:rPr lang="en-US" sz="2400" b="1" dirty="0">
                <a:latin typeface="Times New Roman" panose="02020603050405020304" pitchFamily="18" charset="0"/>
                <a:cs typeface="Times New Roman" panose="02020603050405020304" pitchFamily="18" charset="0"/>
              </a:rPr>
              <a:t>Human Performance: </a:t>
            </a:r>
            <a:r>
              <a:rPr lang="en-US" sz="2400" dirty="0">
                <a:latin typeface="Times New Roman" panose="02020603050405020304" pitchFamily="18" charset="0"/>
                <a:cs typeface="Times New Roman" panose="02020603050405020304" pitchFamily="18" charset="0"/>
              </a:rPr>
              <a:t>Human testers who use the product the same way as end users conduct manual testing. </a:t>
            </a:r>
            <a:endParaRPr lang="en-US" sz="2400" dirty="0" smtClean="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Investigative Testing: </a:t>
            </a:r>
            <a:r>
              <a:rPr lang="en-US" sz="2400" dirty="0">
                <a:latin typeface="Times New Roman" panose="02020603050405020304" pitchFamily="18" charset="0"/>
                <a:cs typeface="Times New Roman" panose="02020603050405020304" pitchFamily="18" charset="0"/>
              </a:rPr>
              <a:t>Exploratory testing, in which testers examine the application without using pre-defined test </a:t>
            </a:r>
            <a:r>
              <a:rPr lang="en-US" sz="2400" dirty="0" smtClean="0">
                <a:latin typeface="Times New Roman" panose="02020603050405020304" pitchFamily="18" charset="0"/>
                <a:cs typeface="Times New Roman" panose="02020603050405020304" pitchFamily="18" charset="0"/>
              </a:rPr>
              <a:t>cases.</a:t>
            </a:r>
          </a:p>
          <a:p>
            <a:pPr algn="just"/>
            <a:r>
              <a:rPr lang="en-US" sz="2400" b="1" dirty="0">
                <a:latin typeface="Times New Roman" panose="02020603050405020304" pitchFamily="18" charset="0"/>
                <a:cs typeface="Times New Roman" panose="02020603050405020304" pitchFamily="18" charset="0"/>
              </a:rPr>
              <a:t>Flexibility: </a:t>
            </a:r>
            <a:r>
              <a:rPr lang="en-US" sz="2400" dirty="0">
                <a:latin typeface="Times New Roman" panose="02020603050405020304" pitchFamily="18" charset="0"/>
                <a:cs typeface="Times New Roman" panose="02020603050405020304" pitchFamily="18" charset="0"/>
              </a:rPr>
              <a:t>Throughout the testing process, testers can adjust to changing conditions and requirements</a:t>
            </a:r>
            <a:r>
              <a:rPr lang="en-US" sz="2400" dirty="0" smtClean="0">
                <a:latin typeface="Times New Roman" panose="02020603050405020304" pitchFamily="18" charset="0"/>
                <a:cs typeface="Times New Roman" panose="02020603050405020304" pitchFamily="18" charset="0"/>
              </a:rPr>
              <a:t>.</a:t>
            </a:r>
          </a:p>
          <a:p>
            <a:pPr algn="just"/>
            <a:r>
              <a:rPr lang="en-US" sz="2400" b="1" dirty="0">
                <a:latin typeface="Times New Roman" panose="02020603050405020304" pitchFamily="18" charset="0"/>
                <a:cs typeface="Times New Roman" panose="02020603050405020304" pitchFamily="18" charset="0"/>
              </a:rPr>
              <a:t>Initial Testing: </a:t>
            </a:r>
            <a:r>
              <a:rPr lang="en-US" sz="2400" dirty="0">
                <a:latin typeface="Times New Roman" panose="02020603050405020304" pitchFamily="18" charset="0"/>
                <a:cs typeface="Times New Roman" panose="02020603050405020304" pitchFamily="18" charset="0"/>
              </a:rPr>
              <a:t>Early in the software development life cycle, even before the program is fully developed, manual testing can be started.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While others are Examining Complex Situations,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3189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Need Manual Testing</a:t>
            </a:r>
            <a:endParaRPr lang="en-US" dirty="0"/>
          </a:p>
        </p:txBody>
      </p:sp>
      <p:sp>
        <p:nvSpPr>
          <p:cNvPr id="3" name="Content Placeholder 2"/>
          <p:cNvSpPr>
            <a:spLocks noGrp="1"/>
          </p:cNvSpPr>
          <p:nvPr>
            <p:ph idx="1"/>
          </p:nvPr>
        </p:nvSpPr>
        <p:spPr>
          <a:xfrm>
            <a:off x="1024128" y="2286000"/>
            <a:ext cx="10912948" cy="4023360"/>
          </a:xfrm>
        </p:spPr>
        <p:txBody>
          <a:bodyPr>
            <a:noAutofit/>
          </a:bodyPr>
          <a:lstStyle/>
          <a:p>
            <a:pPr algn="just" fontAlgn="base"/>
            <a:r>
              <a:rPr lang="en-US" sz="2800" b="1" dirty="0">
                <a:latin typeface="Times New Roman" panose="02020603050405020304" pitchFamily="18" charset="0"/>
                <a:cs typeface="Times New Roman" panose="02020603050405020304" pitchFamily="18" charset="0"/>
              </a:rPr>
              <a:t>Bug-free and Stability: </a:t>
            </a:r>
            <a:r>
              <a:rPr lang="en-US" sz="2800" dirty="0">
                <a:latin typeface="Times New Roman" panose="02020603050405020304" pitchFamily="18" charset="0"/>
                <a:cs typeface="Times New Roman" panose="02020603050405020304" pitchFamily="18" charset="0"/>
              </a:rPr>
              <a:t>The main goal of manual testing is to ensure that the application is bug-free, stable, in conformance with the requirements, and delivers a stable product to the customers</a:t>
            </a:r>
            <a:r>
              <a:rPr lang="en-US" sz="2800" dirty="0" smtClean="0">
                <a:latin typeface="Times New Roman" panose="02020603050405020304" pitchFamily="18" charset="0"/>
                <a:cs typeface="Times New Roman" panose="02020603050405020304" pitchFamily="18" charset="0"/>
              </a:rPr>
              <a:t>.</a:t>
            </a:r>
          </a:p>
          <a:p>
            <a:pPr algn="just" fontAlgn="base"/>
            <a:r>
              <a:rPr lang="en-US" sz="2800" b="1" dirty="0">
                <a:latin typeface="Times New Roman" panose="02020603050405020304" pitchFamily="18" charset="0"/>
                <a:cs typeface="Times New Roman" panose="02020603050405020304" pitchFamily="18" charset="0"/>
              </a:rPr>
              <a:t>Familiarity with the product: </a:t>
            </a:r>
            <a:r>
              <a:rPr lang="en-US" sz="2800" dirty="0">
                <a:latin typeface="Times New Roman" panose="02020603050405020304" pitchFamily="18" charset="0"/>
                <a:cs typeface="Times New Roman" panose="02020603050405020304" pitchFamily="18" charset="0"/>
              </a:rPr>
              <a:t>Manual testing helps the test engineers get more familiar with the product and get an end-user perspective. </a:t>
            </a:r>
            <a:endParaRPr lang="en-US" sz="2800" dirty="0" smtClean="0">
              <a:latin typeface="Times New Roman" panose="02020603050405020304" pitchFamily="18" charset="0"/>
              <a:cs typeface="Times New Roman" panose="02020603050405020304" pitchFamily="18" charset="0"/>
            </a:endParaRPr>
          </a:p>
          <a:p>
            <a:pPr algn="just" fontAlgn="base"/>
            <a:r>
              <a:rPr lang="en-US" sz="2800" b="1" dirty="0">
                <a:latin typeface="Times New Roman" panose="02020603050405020304" pitchFamily="18" charset="0"/>
                <a:cs typeface="Times New Roman" panose="02020603050405020304" pitchFamily="18" charset="0"/>
              </a:rPr>
              <a:t>Fixing the defects: </a:t>
            </a:r>
            <a:r>
              <a:rPr lang="en-US" sz="2800" dirty="0">
                <a:latin typeface="Times New Roman" panose="02020603050405020304" pitchFamily="18" charset="0"/>
                <a:cs typeface="Times New Roman" panose="02020603050405020304" pitchFamily="18" charset="0"/>
              </a:rPr>
              <a:t>Manual testing helps to ensure that the defects are fixed by the developer and that retesting has been done on the fixed defects.</a:t>
            </a:r>
          </a:p>
          <a:p>
            <a:pPr algn="just" fontAlgn="base"/>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922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4000" dirty="0">
                <a:latin typeface="Times New Roman" panose="02020603050405020304" pitchFamily="18" charset="0"/>
                <a:cs typeface="Times New Roman" panose="02020603050405020304" pitchFamily="18" charset="0"/>
              </a:rPr>
              <a:t>Advantages of Manual Testing</a:t>
            </a:r>
          </a:p>
        </p:txBody>
      </p:sp>
      <p:sp>
        <p:nvSpPr>
          <p:cNvPr id="3" name="Content Placeholder 2"/>
          <p:cNvSpPr>
            <a:spLocks noGrp="1"/>
          </p:cNvSpPr>
          <p:nvPr>
            <p:ph idx="1"/>
          </p:nvPr>
        </p:nvSpPr>
        <p:spPr>
          <a:xfrm>
            <a:off x="1024128" y="2286000"/>
            <a:ext cx="10530563" cy="4023360"/>
          </a:xfrm>
        </p:spPr>
        <p:txBody>
          <a:bodyPr>
            <a:noAutofit/>
          </a:bodyPr>
          <a:lstStyle/>
          <a:p>
            <a:pPr algn="just" fontAlgn="base"/>
            <a:r>
              <a:rPr lang="en-US" sz="2400" b="1" dirty="0">
                <a:latin typeface="Times New Roman" panose="02020603050405020304" pitchFamily="18" charset="0"/>
                <a:cs typeface="Times New Roman" panose="02020603050405020304" pitchFamily="18" charset="0"/>
              </a:rPr>
              <a:t>Fast and accurate visual feedback: </a:t>
            </a:r>
            <a:r>
              <a:rPr lang="en-US" sz="2400" dirty="0">
                <a:latin typeface="Times New Roman" panose="02020603050405020304" pitchFamily="18" charset="0"/>
                <a:cs typeface="Times New Roman" panose="02020603050405020304" pitchFamily="18" charset="0"/>
              </a:rPr>
              <a:t>It detects almost every bug in the software application and is used to test the dynamically changing GUI designs like layout, text, etc.</a:t>
            </a:r>
          </a:p>
          <a:p>
            <a:pPr algn="just" fontAlgn="base"/>
            <a:r>
              <a:rPr lang="en-US" sz="2400" b="1" dirty="0">
                <a:latin typeface="Times New Roman" panose="02020603050405020304" pitchFamily="18" charset="0"/>
                <a:cs typeface="Times New Roman" panose="02020603050405020304" pitchFamily="18" charset="0"/>
              </a:rPr>
              <a:t>Less expensive: </a:t>
            </a:r>
            <a:r>
              <a:rPr lang="en-US" sz="2400" dirty="0">
                <a:latin typeface="Times New Roman" panose="02020603050405020304" pitchFamily="18" charset="0"/>
                <a:cs typeface="Times New Roman" panose="02020603050405020304" pitchFamily="18" charset="0"/>
              </a:rPr>
              <a:t>It is less expensive as it does not require any high-level skill or a specific type of tool.</a:t>
            </a:r>
          </a:p>
          <a:p>
            <a:pPr algn="just" fontAlgn="base"/>
            <a:r>
              <a:rPr lang="en-US" sz="2400" b="1" dirty="0">
                <a:latin typeface="Times New Roman" panose="02020603050405020304" pitchFamily="18" charset="0"/>
                <a:cs typeface="Times New Roman" panose="02020603050405020304" pitchFamily="18" charset="0"/>
              </a:rPr>
              <a:t>No coding is required: </a:t>
            </a:r>
            <a:r>
              <a:rPr lang="en-US" sz="2400" dirty="0">
                <a:latin typeface="Times New Roman" panose="02020603050405020304" pitchFamily="18" charset="0"/>
                <a:cs typeface="Times New Roman" panose="02020603050405020304" pitchFamily="18" charset="0"/>
              </a:rPr>
              <a:t>No programming knowledge is required while using the black box testing method. It is easy to learn for the new testers.</a:t>
            </a:r>
          </a:p>
          <a:p>
            <a:pPr algn="just" fontAlgn="base"/>
            <a:r>
              <a:rPr lang="en-US" sz="2400" b="1" dirty="0">
                <a:latin typeface="Times New Roman" panose="02020603050405020304" pitchFamily="18" charset="0"/>
                <a:cs typeface="Times New Roman" panose="02020603050405020304" pitchFamily="18" charset="0"/>
              </a:rPr>
              <a:t>Efficient for unplanned changes: </a:t>
            </a:r>
            <a:r>
              <a:rPr lang="en-US" sz="2400" dirty="0">
                <a:latin typeface="Times New Roman" panose="02020603050405020304" pitchFamily="18" charset="0"/>
                <a:cs typeface="Times New Roman" panose="02020603050405020304" pitchFamily="18" charset="0"/>
              </a:rPr>
              <a:t>Manual testing is suitable in case of unplanned changes to the application, as it can be adopted easily.</a:t>
            </a:r>
          </a:p>
        </p:txBody>
      </p:sp>
    </p:spTree>
    <p:extLst>
      <p:ext uri="{BB962C8B-B14F-4D97-AF65-F5344CB8AC3E}">
        <p14:creationId xmlns:p14="http://schemas.microsoft.com/office/powerpoint/2010/main" val="2576732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4000" b="1" dirty="0" smtClean="0">
                <a:latin typeface="Times New Roman" panose="02020603050405020304" pitchFamily="18" charset="0"/>
                <a:cs typeface="Times New Roman" panose="02020603050405020304" pitchFamily="18" charset="0"/>
              </a:rPr>
              <a:t>Disadvantages of Manual Testing</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4128" y="2286000"/>
            <a:ext cx="10663567" cy="4023360"/>
          </a:xfrm>
        </p:spPr>
        <p:txBody>
          <a:bodyPr>
            <a:noAutofit/>
          </a:bodyPr>
          <a:lstStyle/>
          <a:p>
            <a:pPr fontAlgn="base"/>
            <a:r>
              <a:rPr lang="en-US" sz="2400" b="1" dirty="0" smtClean="0">
                <a:latin typeface="Times New Roman" panose="02020603050405020304" pitchFamily="18" charset="0"/>
                <a:cs typeface="Times New Roman" panose="02020603050405020304" pitchFamily="18" charset="0"/>
              </a:rPr>
              <a:t>Less </a:t>
            </a:r>
            <a:r>
              <a:rPr lang="en-US" sz="2400" b="1" dirty="0">
                <a:latin typeface="Times New Roman" panose="02020603050405020304" pitchFamily="18" charset="0"/>
                <a:cs typeface="Times New Roman" panose="02020603050405020304" pitchFamily="18" charset="0"/>
              </a:rPr>
              <a:t>reliable: </a:t>
            </a:r>
            <a:r>
              <a:rPr lang="en-US" sz="2400" dirty="0">
                <a:latin typeface="Times New Roman" panose="02020603050405020304" pitchFamily="18" charset="0"/>
                <a:cs typeface="Times New Roman" panose="02020603050405020304" pitchFamily="18" charset="0"/>
              </a:rPr>
              <a:t>Manual testing is less reliable as it does not provide testing on all aspects of testing.</a:t>
            </a:r>
          </a:p>
          <a:p>
            <a:pPr fontAlgn="base"/>
            <a:r>
              <a:rPr lang="en-US" sz="2400" b="1" dirty="0">
                <a:latin typeface="Times New Roman" panose="02020603050405020304" pitchFamily="18" charset="0"/>
                <a:cs typeface="Times New Roman" panose="02020603050405020304" pitchFamily="18" charset="0"/>
              </a:rPr>
              <a:t>Can not be reused: </a:t>
            </a:r>
            <a:r>
              <a:rPr lang="en-US" sz="2400" dirty="0">
                <a:latin typeface="Times New Roman" panose="02020603050405020304" pitchFamily="18" charset="0"/>
                <a:cs typeface="Times New Roman" panose="02020603050405020304" pitchFamily="18" charset="0"/>
              </a:rPr>
              <a:t>There is a need to develop separate test cases for each new software.</a:t>
            </a:r>
          </a:p>
          <a:p>
            <a:pPr fontAlgn="base"/>
            <a:r>
              <a:rPr lang="en-US" sz="2400" b="1" dirty="0">
                <a:latin typeface="Times New Roman" panose="02020603050405020304" pitchFamily="18" charset="0"/>
                <a:cs typeface="Times New Roman" panose="02020603050405020304" pitchFamily="18" charset="0"/>
              </a:rPr>
              <a:t>Large human resources required: </a:t>
            </a:r>
            <a:r>
              <a:rPr lang="en-US" sz="2400" dirty="0">
                <a:latin typeface="Times New Roman" panose="02020603050405020304" pitchFamily="18" charset="0"/>
                <a:cs typeface="Times New Roman" panose="02020603050405020304" pitchFamily="18" charset="0"/>
              </a:rPr>
              <a:t>Manual testing requires numerous human resources, and there are some tasks that can't be performed manually.</a:t>
            </a:r>
          </a:p>
          <a:p>
            <a:pPr fontAlgn="base"/>
            <a:r>
              <a:rPr lang="en-US" sz="2400" b="1" dirty="0">
                <a:latin typeface="Times New Roman" panose="02020603050405020304" pitchFamily="18" charset="0"/>
                <a:cs typeface="Times New Roman" panose="02020603050405020304" pitchFamily="18" charset="0"/>
              </a:rPr>
              <a:t>Needs experience: </a:t>
            </a:r>
            <a:r>
              <a:rPr lang="en-US" sz="2400" dirty="0">
                <a:latin typeface="Times New Roman" panose="02020603050405020304" pitchFamily="18" charset="0"/>
                <a:cs typeface="Times New Roman" panose="02020603050405020304" pitchFamily="18" charset="0"/>
              </a:rPr>
              <a:t>The tester needs to know the application well. They develop test cases based on their experience, there is no proof that all the functions are covered or not.</a:t>
            </a:r>
          </a:p>
          <a:p>
            <a:pPr fontAlgn="base"/>
            <a:r>
              <a:rPr lang="en-US" sz="2400" b="1" dirty="0">
                <a:latin typeface="Times New Roman" panose="02020603050405020304" pitchFamily="18" charset="0"/>
                <a:cs typeface="Times New Roman" panose="02020603050405020304" pitchFamily="18" charset="0"/>
              </a:rPr>
              <a:t>Time-consuming: </a:t>
            </a:r>
            <a:r>
              <a:rPr lang="en-US" sz="2400" dirty="0">
                <a:latin typeface="Times New Roman" panose="02020603050405020304" pitchFamily="18" charset="0"/>
                <a:cs typeface="Times New Roman" panose="02020603050405020304" pitchFamily="18" charset="0"/>
              </a:rPr>
              <a:t>If the project is large, then the testing process is time-consuming.</a:t>
            </a:r>
          </a:p>
        </p:txBody>
      </p:sp>
    </p:spTree>
    <p:extLst>
      <p:ext uri="{BB962C8B-B14F-4D97-AF65-F5344CB8AC3E}">
        <p14:creationId xmlns:p14="http://schemas.microsoft.com/office/powerpoint/2010/main" val="2281139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Part</a:t>
            </a:r>
            <a:endParaRPr lang="en-US" dirty="0"/>
          </a:p>
        </p:txBody>
      </p:sp>
    </p:spTree>
    <p:extLst>
      <p:ext uri="{BB962C8B-B14F-4D97-AF65-F5344CB8AC3E}">
        <p14:creationId xmlns:p14="http://schemas.microsoft.com/office/powerpoint/2010/main" val="3343433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latin typeface="Times New Roman" panose="02020603050405020304" pitchFamily="18" charset="0"/>
                <a:cs typeface="Times New Roman" panose="02020603050405020304" pitchFamily="18" charset="0"/>
              </a:rPr>
              <a:t>1. Test Case Writing</a:t>
            </a:r>
            <a:endParaRPr lang="en-US" dirty="0"/>
          </a:p>
        </p:txBody>
      </p:sp>
      <p:sp>
        <p:nvSpPr>
          <p:cNvPr id="3" name="Content Placeholder 2"/>
          <p:cNvSpPr>
            <a:spLocks noGrp="1"/>
          </p:cNvSpPr>
          <p:nvPr>
            <p:ph idx="1"/>
          </p:nvPr>
        </p:nvSpPr>
        <p:spPr>
          <a:xfrm>
            <a:off x="1024128" y="2286000"/>
            <a:ext cx="9720073" cy="1637607"/>
          </a:xfrm>
        </p:spPr>
        <p:txBody>
          <a:bodyPr>
            <a:normAutofit/>
          </a:bodyPr>
          <a:lstStyle/>
          <a:p>
            <a:r>
              <a:rPr lang="en-US" sz="2400" dirty="0" smtClean="0">
                <a:latin typeface="Times New Roman" panose="02020603050405020304" pitchFamily="18" charset="0"/>
                <a:cs typeface="Times New Roman" panose="02020603050405020304" pitchFamily="18" charset="0"/>
              </a:rPr>
              <a:t>Objective</a:t>
            </a:r>
            <a:r>
              <a:rPr lang="en-US" sz="2400" dirty="0">
                <a:latin typeface="Times New Roman" panose="02020603050405020304" pitchFamily="18" charset="0"/>
                <a:cs typeface="Times New Roman" panose="02020603050405020304" pitchFamily="18" charset="0"/>
              </a:rPr>
              <a:t>: Learn how to write test cases clearly for real scenarios</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Practical</a:t>
            </a:r>
            <a:r>
              <a:rPr lang="en-US" sz="2400" dirty="0" smtClean="0">
                <a:latin typeface="Times New Roman" panose="02020603050405020304" pitchFamily="18" charset="0"/>
                <a:cs typeface="Times New Roman" panose="02020603050405020304" pitchFamily="18" charset="0"/>
              </a:rPr>
              <a:t>: Use </a:t>
            </a:r>
            <a:r>
              <a:rPr lang="en-US" sz="2400" dirty="0">
                <a:latin typeface="Times New Roman" panose="02020603050405020304" pitchFamily="18" charset="0"/>
                <a:cs typeface="Times New Roman" panose="02020603050405020304" pitchFamily="18" charset="0"/>
              </a:rPr>
              <a:t>a simple app like a Login Page or Grade Calculator.</a:t>
            </a:r>
          </a:p>
        </p:txBody>
      </p:sp>
      <p:pic>
        <p:nvPicPr>
          <p:cNvPr id="5" name="Picture 4"/>
          <p:cNvPicPr>
            <a:picLocks noChangeAspect="1"/>
          </p:cNvPicPr>
          <p:nvPr/>
        </p:nvPicPr>
        <p:blipFill>
          <a:blip r:embed="rId2"/>
          <a:stretch>
            <a:fillRect/>
          </a:stretch>
        </p:blipFill>
        <p:spPr>
          <a:xfrm>
            <a:off x="1983887" y="3664618"/>
            <a:ext cx="7800553" cy="3193382"/>
          </a:xfrm>
          <a:prstGeom prst="rect">
            <a:avLst/>
          </a:prstGeom>
        </p:spPr>
      </p:pic>
    </p:spTree>
    <p:extLst>
      <p:ext uri="{BB962C8B-B14F-4D97-AF65-F5344CB8AC3E}">
        <p14:creationId xmlns:p14="http://schemas.microsoft.com/office/powerpoint/2010/main" val="3031497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Testing Life cycle</a:t>
            </a:r>
            <a:endParaRPr lang="en-US" dirty="0"/>
          </a:p>
        </p:txBody>
      </p:sp>
      <p:sp>
        <p:nvSpPr>
          <p:cNvPr id="3" name="Content Placeholder 2"/>
          <p:cNvSpPr>
            <a:spLocks noGrp="1"/>
          </p:cNvSpPr>
          <p:nvPr>
            <p:ph idx="1"/>
          </p:nvPr>
        </p:nvSpPr>
        <p:spPr>
          <a:xfrm>
            <a:off x="442238" y="2084832"/>
            <a:ext cx="4163014" cy="2352502"/>
          </a:xfrm>
        </p:spPr>
        <p:txBody>
          <a:bodyPr>
            <a:noAutofit/>
          </a:bodyPr>
          <a:lstStyle/>
          <a:p>
            <a:pPr>
              <a:buFont typeface="Wingdings" panose="05000000000000000000" pitchFamily="2" charset="2"/>
              <a:buChar char="v"/>
            </a:pPr>
            <a:r>
              <a:rPr lang="en-US" sz="3000" dirty="0" smtClean="0">
                <a:latin typeface="Times New Roman" panose="02020603050405020304" pitchFamily="18" charset="0"/>
                <a:cs typeface="Times New Roman" panose="02020603050405020304" pitchFamily="18" charset="0"/>
              </a:rPr>
              <a:t>unlike </a:t>
            </a:r>
            <a:r>
              <a:rPr lang="en-US" sz="3000" dirty="0">
                <a:latin typeface="Times New Roman" panose="02020603050405020304" pitchFamily="18" charset="0"/>
                <a:cs typeface="Times New Roman" panose="02020603050405020304" pitchFamily="18" charset="0"/>
              </a:rPr>
              <a:t>automated testing, it involves a person actively using the software to find bugs and issues. </a:t>
            </a:r>
            <a:endParaRPr lang="en-US" sz="3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3000" dirty="0">
                <a:latin typeface="Times New Roman" panose="02020603050405020304" pitchFamily="18" charset="0"/>
                <a:cs typeface="Times New Roman" panose="02020603050405020304" pitchFamily="18" charset="0"/>
              </a:rPr>
              <a:t>This hands-on approach helps ensure the software works as intended and meets user needs.</a:t>
            </a:r>
          </a:p>
        </p:txBody>
      </p:sp>
      <p:pic>
        <p:nvPicPr>
          <p:cNvPr id="3076" name="Picture 4" descr="Software Testing Life 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1012" y="2084832"/>
            <a:ext cx="6864884" cy="3592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560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Test Case Execution</a:t>
            </a: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Objective</a:t>
            </a:r>
            <a:r>
              <a:rPr lang="en-US" sz="2400" dirty="0">
                <a:latin typeface="Times New Roman" panose="02020603050405020304" pitchFamily="18" charset="0"/>
                <a:cs typeface="Times New Roman" panose="02020603050405020304" pitchFamily="18" charset="0"/>
              </a:rPr>
              <a:t>: Execute tests and mark as Pass/Fail with actual results</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Practical</a:t>
            </a:r>
            <a:r>
              <a:rPr lang="en-US" sz="2400" dirty="0" smtClean="0">
                <a:latin typeface="Times New Roman" panose="02020603050405020304" pitchFamily="18" charset="0"/>
                <a:cs typeface="Times New Roman" panose="02020603050405020304" pitchFamily="18" charset="0"/>
              </a:rPr>
              <a:t>: Open </a:t>
            </a:r>
            <a:r>
              <a:rPr lang="en-US" sz="2400" dirty="0">
                <a:latin typeface="Times New Roman" panose="02020603050405020304" pitchFamily="18" charset="0"/>
                <a:cs typeface="Times New Roman" panose="02020603050405020304" pitchFamily="18" charset="0"/>
              </a:rPr>
              <a:t>your test case sheet or </a:t>
            </a:r>
            <a:r>
              <a:rPr lang="en-US" sz="2400" dirty="0" err="1">
                <a:latin typeface="Times New Roman" panose="02020603050405020304" pitchFamily="18" charset="0"/>
                <a:cs typeface="Times New Roman" panose="02020603050405020304" pitchFamily="18" charset="0"/>
              </a:rPr>
              <a:t>toolRun</a:t>
            </a:r>
            <a:r>
              <a:rPr lang="en-US" sz="2400" dirty="0">
                <a:latin typeface="Times New Roman" panose="02020603050405020304" pitchFamily="18" charset="0"/>
                <a:cs typeface="Times New Roman" panose="02020603050405020304" pitchFamily="18" charset="0"/>
              </a:rPr>
              <a:t> the app (e.g., your HTML grade calculator)Perform actions based on </a:t>
            </a:r>
            <a:r>
              <a:rPr lang="en-US" sz="2400" dirty="0" err="1">
                <a:latin typeface="Times New Roman" panose="02020603050405020304" pitchFamily="18" charset="0"/>
                <a:cs typeface="Times New Roman" panose="02020603050405020304" pitchFamily="18" charset="0"/>
              </a:rPr>
              <a:t>stepsWrite</a:t>
            </a:r>
            <a:r>
              <a:rPr lang="en-US" sz="2400" dirty="0">
                <a:latin typeface="Times New Roman" panose="02020603050405020304" pitchFamily="18" charset="0"/>
                <a:cs typeface="Times New Roman" panose="02020603050405020304" pitchFamily="18" charset="0"/>
              </a:rPr>
              <a:t> Actual Result and Status (Pass/Fail)</a:t>
            </a:r>
          </a:p>
        </p:txBody>
      </p:sp>
      <p:pic>
        <p:nvPicPr>
          <p:cNvPr id="5" name="Picture 4"/>
          <p:cNvPicPr>
            <a:picLocks noChangeAspect="1"/>
          </p:cNvPicPr>
          <p:nvPr/>
        </p:nvPicPr>
        <p:blipFill rotWithShape="1">
          <a:blip r:embed="rId2"/>
          <a:srcRect l="1864" r="5759" b="4773"/>
          <a:stretch/>
        </p:blipFill>
        <p:spPr>
          <a:xfrm>
            <a:off x="631766" y="4463935"/>
            <a:ext cx="11072553" cy="1770610"/>
          </a:xfrm>
          <a:prstGeom prst="rect">
            <a:avLst/>
          </a:prstGeom>
        </p:spPr>
      </p:pic>
    </p:spTree>
    <p:extLst>
      <p:ext uri="{BB962C8B-B14F-4D97-AF65-F5344CB8AC3E}">
        <p14:creationId xmlns:p14="http://schemas.microsoft.com/office/powerpoint/2010/main" val="1509101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3. Defect Logging</a:t>
            </a:r>
          </a:p>
        </p:txBody>
      </p:sp>
      <p:sp>
        <p:nvSpPr>
          <p:cNvPr id="3" name="Content Placeholder 2"/>
          <p:cNvSpPr>
            <a:spLocks noGrp="1"/>
          </p:cNvSpPr>
          <p:nvPr>
            <p:ph idx="1"/>
          </p:nvPr>
        </p:nvSpPr>
        <p:spPr>
          <a:xfrm>
            <a:off x="715193" y="2286000"/>
            <a:ext cx="4179639" cy="3433156"/>
          </a:xfrm>
        </p:spPr>
        <p:txBody>
          <a:bodyPr>
            <a:normAutofit/>
          </a:bodyPr>
          <a:lstStyle/>
          <a:p>
            <a:r>
              <a:rPr lang="en-US" sz="2800" dirty="0">
                <a:latin typeface="Times New Roman" panose="02020603050405020304" pitchFamily="18" charset="0"/>
                <a:cs typeface="Times New Roman" panose="02020603050405020304" pitchFamily="18" charset="0"/>
              </a:rPr>
              <a:t>Objective: When a test fails, log the bug with full detail</a:t>
            </a:r>
            <a:r>
              <a:rPr lang="en-US"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Practical Defect Example (if login accepts wrong password):</a:t>
            </a:r>
          </a:p>
        </p:txBody>
      </p:sp>
      <p:pic>
        <p:nvPicPr>
          <p:cNvPr id="5" name="Picture 4"/>
          <p:cNvPicPr>
            <a:picLocks noChangeAspect="1"/>
          </p:cNvPicPr>
          <p:nvPr/>
        </p:nvPicPr>
        <p:blipFill>
          <a:blip r:embed="rId2"/>
          <a:stretch>
            <a:fillRect/>
          </a:stretch>
        </p:blipFill>
        <p:spPr>
          <a:xfrm>
            <a:off x="4894832" y="2084832"/>
            <a:ext cx="7297168" cy="4182059"/>
          </a:xfrm>
          <a:prstGeom prst="rect">
            <a:avLst/>
          </a:prstGeom>
        </p:spPr>
      </p:pic>
    </p:spTree>
    <p:extLst>
      <p:ext uri="{BB962C8B-B14F-4D97-AF65-F5344CB8AC3E}">
        <p14:creationId xmlns:p14="http://schemas.microsoft.com/office/powerpoint/2010/main" val="2994857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4. Test Reporting</a:t>
            </a:r>
          </a:p>
        </p:txBody>
      </p:sp>
      <p:sp>
        <p:nvSpPr>
          <p:cNvPr id="3" name="Content Placeholder 2"/>
          <p:cNvSpPr>
            <a:spLocks noGrp="1"/>
          </p:cNvSpPr>
          <p:nvPr>
            <p:ph idx="1"/>
          </p:nvPr>
        </p:nvSpPr>
        <p:spPr>
          <a:xfrm>
            <a:off x="1024129" y="2286000"/>
            <a:ext cx="5027536" cy="4572000"/>
          </a:xfrm>
        </p:spPr>
        <p:txBody>
          <a:bodyPr>
            <a:normAutofit/>
          </a:bodyPr>
          <a:lstStyle/>
          <a:p>
            <a:r>
              <a:rPr lang="en-US" sz="2400" dirty="0">
                <a:latin typeface="Times New Roman" panose="02020603050405020304" pitchFamily="18" charset="0"/>
                <a:cs typeface="Times New Roman" panose="02020603050405020304" pitchFamily="18" charset="0"/>
              </a:rPr>
              <a:t>Objective: Report testing results to stakeholders</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What to include</a:t>
            </a:r>
            <a:r>
              <a:rPr lang="en-US" sz="24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Total </a:t>
            </a:r>
            <a:r>
              <a:rPr lang="en-US" sz="2400" dirty="0">
                <a:latin typeface="Times New Roman" panose="02020603050405020304" pitchFamily="18" charset="0"/>
                <a:cs typeface="Times New Roman" panose="02020603050405020304" pitchFamily="18" charset="0"/>
              </a:rPr>
              <a:t>Test </a:t>
            </a:r>
            <a:r>
              <a:rPr lang="en-US" sz="2400" dirty="0" smtClean="0">
                <a:latin typeface="Times New Roman" panose="02020603050405020304" pitchFamily="18" charset="0"/>
                <a:cs typeface="Times New Roman" panose="02020603050405020304" pitchFamily="18" charset="0"/>
              </a:rPr>
              <a:t>Cases</a:t>
            </a:r>
          </a:p>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Pass/Fail Summary</a:t>
            </a:r>
          </a:p>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Bugs Raised</a:t>
            </a:r>
          </a:p>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Screenshots/Logs</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267090" y="2286000"/>
            <a:ext cx="5674713" cy="3930264"/>
          </a:xfrm>
          <a:prstGeom prst="rect">
            <a:avLst/>
          </a:prstGeom>
        </p:spPr>
      </p:pic>
    </p:spTree>
    <p:extLst>
      <p:ext uri="{BB962C8B-B14F-4D97-AF65-F5344CB8AC3E}">
        <p14:creationId xmlns:p14="http://schemas.microsoft.com/office/powerpoint/2010/main" val="3446265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Manual Testing</a:t>
            </a:r>
            <a:endParaRPr lang="en-US" dirty="0"/>
          </a:p>
        </p:txBody>
      </p:sp>
      <p:sp>
        <p:nvSpPr>
          <p:cNvPr id="3" name="Content Placeholder 2"/>
          <p:cNvSpPr>
            <a:spLocks noGrp="1"/>
          </p:cNvSpPr>
          <p:nvPr>
            <p:ph idx="1"/>
          </p:nvPr>
        </p:nvSpPr>
        <p:spPr>
          <a:xfrm>
            <a:off x="693697" y="2267712"/>
            <a:ext cx="10380934" cy="4023360"/>
          </a:xfrm>
        </p:spPr>
        <p:txBody>
          <a:bodyPr>
            <a:normAutofit/>
          </a:bodyPr>
          <a:lstStyle/>
          <a:p>
            <a:pPr algn="just">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Manual testing </a:t>
            </a:r>
            <a:r>
              <a:rPr lang="en-US" sz="2800" dirty="0">
                <a:latin typeface="Times New Roman" panose="02020603050405020304" pitchFamily="18" charset="0"/>
                <a:cs typeface="Times New Roman" panose="02020603050405020304" pitchFamily="18" charset="0"/>
              </a:rPr>
              <a:t>is a technique to test the software that is carried out using the functions and features of an application</a:t>
            </a:r>
            <a:r>
              <a:rPr lang="en-US" sz="2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In manual software testing, a tester tests the software by following predefined test cases</a:t>
            </a:r>
            <a:r>
              <a:rPr lang="en-US" sz="2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In this testing, testers make test cases for the codes, test the software, and give the final report about that software</a:t>
            </a:r>
            <a:r>
              <a:rPr lang="en-US" sz="2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Every new application must be manually tested before its testing can be automated</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1488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7503" y="773084"/>
            <a:ext cx="9720073" cy="2186247"/>
          </a:xfrm>
        </p:spPr>
        <p:txBody>
          <a:bodyPr>
            <a:normAutofit/>
          </a:bodyPr>
          <a:lstStyle/>
          <a:p>
            <a:pPr>
              <a:buFont typeface="Arial" panose="020B0604020202020204" pitchFamily="34" charset="0"/>
              <a:buChar char="•"/>
            </a:pPr>
            <a:r>
              <a:rPr lang="en-US" sz="3000" dirty="0" smtClean="0">
                <a:latin typeface="Times New Roman" panose="02020603050405020304" pitchFamily="18" charset="0"/>
                <a:cs typeface="Times New Roman" panose="02020603050405020304" pitchFamily="18" charset="0"/>
              </a:rPr>
              <a:t> Manual </a:t>
            </a:r>
            <a:r>
              <a:rPr lang="en-US" sz="3000" dirty="0">
                <a:latin typeface="Times New Roman" panose="02020603050405020304" pitchFamily="18" charset="0"/>
                <a:cs typeface="Times New Roman" panose="02020603050405020304" pitchFamily="18" charset="0"/>
              </a:rPr>
              <a:t>Testing requires more effort than automation testing but is necessary to check automation feasibility. </a:t>
            </a:r>
            <a:endParaRPr lang="en-US" sz="30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000" dirty="0" smtClean="0">
                <a:latin typeface="Times New Roman" panose="02020603050405020304" pitchFamily="18" charset="0"/>
                <a:cs typeface="Times New Roman" panose="02020603050405020304" pitchFamily="18" charset="0"/>
              </a:rPr>
              <a:t> manual </a:t>
            </a:r>
            <a:r>
              <a:rPr lang="en-US" sz="3000" dirty="0">
                <a:latin typeface="Times New Roman" panose="02020603050405020304" pitchFamily="18" charset="0"/>
                <a:cs typeface="Times New Roman" panose="02020603050405020304" pitchFamily="18" charset="0"/>
              </a:rPr>
              <a:t>testing relies on predefined test cases and can be time-consuming and prone to human error.</a:t>
            </a:r>
          </a:p>
        </p:txBody>
      </p:sp>
      <p:pic>
        <p:nvPicPr>
          <p:cNvPr id="4098" name="Picture 2" descr="Manual Testing Template for PowerPoint and Google Slides - PPT Slides"/>
          <p:cNvPicPr>
            <a:picLocks noChangeAspect="1" noChangeArrowheads="1"/>
          </p:cNvPicPr>
          <p:nvPr/>
        </p:nvPicPr>
        <p:blipFill rotWithShape="1">
          <a:blip r:embed="rId2">
            <a:extLst>
              <a:ext uri="{28A0092B-C50C-407E-A947-70E740481C1C}">
                <a14:useLocalDpi xmlns:a14="http://schemas.microsoft.com/office/drawing/2010/main" val="0"/>
              </a:ext>
            </a:extLst>
          </a:blip>
          <a:srcRect l="21026" t="9656" r="9338" b="8242"/>
          <a:stretch/>
        </p:blipFill>
        <p:spPr bwMode="auto">
          <a:xfrm>
            <a:off x="6434051" y="2635134"/>
            <a:ext cx="6367550" cy="4222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908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Manual Testing</a:t>
            </a:r>
            <a:endParaRPr lang="en-US" dirty="0"/>
          </a:p>
        </p:txBody>
      </p:sp>
      <p:pic>
        <p:nvPicPr>
          <p:cNvPr id="1026" name="Picture 2" descr="Types of Manual Test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225" y="2084832"/>
            <a:ext cx="9044252" cy="452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275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Box Testing</a:t>
            </a:r>
            <a:endParaRPr lang="en-US" dirty="0"/>
          </a:p>
        </p:txBody>
      </p:sp>
      <p:pic>
        <p:nvPicPr>
          <p:cNvPr id="8" name="Picture 7"/>
          <p:cNvPicPr>
            <a:picLocks noChangeAspect="1"/>
          </p:cNvPicPr>
          <p:nvPr/>
        </p:nvPicPr>
        <p:blipFill>
          <a:blip r:embed="rId2"/>
          <a:stretch>
            <a:fillRect/>
          </a:stretch>
        </p:blipFill>
        <p:spPr>
          <a:xfrm>
            <a:off x="3145416" y="1745673"/>
            <a:ext cx="8608780" cy="4447309"/>
          </a:xfrm>
          <a:prstGeom prst="rect">
            <a:avLst/>
          </a:prstGeom>
        </p:spPr>
      </p:pic>
    </p:spTree>
    <p:extLst>
      <p:ext uri="{BB962C8B-B14F-4D97-AF65-F5344CB8AC3E}">
        <p14:creationId xmlns:p14="http://schemas.microsoft.com/office/powerpoint/2010/main" val="3536211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Box Testing</a:t>
            </a:r>
            <a:endParaRPr lang="en-US" dirty="0"/>
          </a:p>
        </p:txBody>
      </p:sp>
      <p:sp>
        <p:nvSpPr>
          <p:cNvPr id="3" name="Content Placeholder 2"/>
          <p:cNvSpPr>
            <a:spLocks noGrp="1"/>
          </p:cNvSpPr>
          <p:nvPr>
            <p:ph idx="1"/>
          </p:nvPr>
        </p:nvSpPr>
        <p:spPr>
          <a:xfrm>
            <a:off x="415636" y="1862052"/>
            <a:ext cx="11388437" cy="5311832"/>
          </a:xfrm>
        </p:spPr>
        <p:txBody>
          <a:bodyPr>
            <a:noAutofit/>
          </a:bodyPr>
          <a:lstStyle/>
          <a:p>
            <a:pPr algn="just"/>
            <a:r>
              <a:rPr lang="en-US" sz="2800" dirty="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hlinkClick r:id="rId2"/>
              </a:rPr>
              <a:t>Black Box Testing</a:t>
            </a:r>
            <a:r>
              <a:rPr lang="en-US" sz="2800" dirty="0">
                <a:latin typeface="Times New Roman" panose="02020603050405020304" pitchFamily="18" charset="0"/>
                <a:cs typeface="Times New Roman" panose="02020603050405020304" pitchFamily="18" charset="0"/>
              </a:rPr>
              <a:t> technique, the tester or the QA analyst will only check the functionality of the particular module or particular method or sometimes the entire application by providing the different test cases manually. </a:t>
            </a:r>
            <a:endParaRPr lang="en-US" sz="2800" dirty="0" smtClean="0">
              <a:latin typeface="Times New Roman" panose="02020603050405020304" pitchFamily="18" charset="0"/>
              <a:cs typeface="Times New Roman" panose="02020603050405020304" pitchFamily="18" charset="0"/>
            </a:endParaRPr>
          </a:p>
          <a:p>
            <a:pPr lvl="1" algn="just"/>
            <a:r>
              <a:rPr lang="en-US" sz="2800" dirty="0">
                <a:latin typeface="Times New Roman" panose="02020603050405020304" pitchFamily="18" charset="0"/>
                <a:cs typeface="Times New Roman" panose="02020603050405020304" pitchFamily="18" charset="0"/>
                <a:hlinkClick r:id="rId3"/>
              </a:rPr>
              <a:t>Functional testing</a:t>
            </a:r>
            <a:r>
              <a:rPr lang="en-US" sz="2800" dirty="0">
                <a:latin typeface="Times New Roman" panose="02020603050405020304" pitchFamily="18" charset="0"/>
                <a:cs typeface="Times New Roman" panose="02020603050405020304" pitchFamily="18" charset="0"/>
              </a:rPr>
              <a:t>: In this testing Test engineer checks whether the features of the application work according to the specified requirements</a:t>
            </a:r>
            <a:r>
              <a:rPr lang="en-US" sz="2800" dirty="0" smtClean="0">
                <a:latin typeface="Times New Roman" panose="02020603050405020304" pitchFamily="18" charset="0"/>
                <a:cs typeface="Times New Roman" panose="02020603050405020304" pitchFamily="18" charset="0"/>
              </a:rPr>
              <a:t>.</a:t>
            </a:r>
          </a:p>
          <a:p>
            <a:pPr lvl="1" algn="just"/>
            <a:r>
              <a:rPr lang="en-US" sz="2800" dirty="0">
                <a:latin typeface="Times New Roman" panose="02020603050405020304" pitchFamily="18" charset="0"/>
                <a:cs typeface="Times New Roman" panose="02020603050405020304" pitchFamily="18" charset="0"/>
                <a:hlinkClick r:id="rId4"/>
              </a:rPr>
              <a:t>Non-functional testing</a:t>
            </a:r>
            <a:r>
              <a:rPr lang="en-US" sz="2800" dirty="0">
                <a:latin typeface="Times New Roman" panose="02020603050405020304" pitchFamily="18" charset="0"/>
                <a:cs typeface="Times New Roman" panose="02020603050405020304" pitchFamily="18" charset="0"/>
              </a:rPr>
              <a:t>: It will focuses on the software all start to end performance, usability, and other quality aspects that do not directly relate to specific </a:t>
            </a:r>
            <a:r>
              <a:rPr lang="en-US" sz="2800" dirty="0" smtClean="0">
                <a:latin typeface="Times New Roman" panose="02020603050405020304" pitchFamily="18" charset="0"/>
                <a:cs typeface="Times New Roman" panose="02020603050405020304" pitchFamily="18" charset="0"/>
              </a:rPr>
              <a:t>functions</a:t>
            </a:r>
          </a:p>
          <a:p>
            <a:pPr lvl="1" algn="just"/>
            <a:r>
              <a:rPr lang="en-US" sz="2800" dirty="0">
                <a:latin typeface="Times New Roman" panose="02020603050405020304" pitchFamily="18" charset="0"/>
                <a:cs typeface="Times New Roman" panose="02020603050405020304" pitchFamily="18" charset="0"/>
                <a:hlinkClick r:id="rId5"/>
              </a:rPr>
              <a:t>Regression testing</a:t>
            </a:r>
            <a:r>
              <a:rPr lang="en-US" sz="2800" dirty="0">
                <a:latin typeface="Times New Roman" panose="02020603050405020304" pitchFamily="18" charset="0"/>
                <a:cs typeface="Times New Roman" panose="02020603050405020304" pitchFamily="18" charset="0"/>
              </a:rPr>
              <a:t>: This testing is done after any code changes, updates, or bug fixes to verify that the new code does not have negatively impact the existing features of the software which are already working fine.</a:t>
            </a:r>
          </a:p>
        </p:txBody>
      </p:sp>
    </p:spTree>
    <p:extLst>
      <p:ext uri="{BB962C8B-B14F-4D97-AF65-F5344CB8AC3E}">
        <p14:creationId xmlns:p14="http://schemas.microsoft.com/office/powerpoint/2010/main" val="2209860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 White Box Testing</a:t>
            </a:r>
          </a:p>
        </p:txBody>
      </p:sp>
      <p:sp>
        <p:nvSpPr>
          <p:cNvPr id="3" name="Content Placeholder 2"/>
          <p:cNvSpPr>
            <a:spLocks noGrp="1"/>
          </p:cNvSpPr>
          <p:nvPr>
            <p:ph idx="1"/>
          </p:nvPr>
        </p:nvSpPr>
        <p:spPr>
          <a:xfrm>
            <a:off x="591866" y="2252749"/>
            <a:ext cx="6579651" cy="4023360"/>
          </a:xfrm>
        </p:spPr>
        <p:txBody>
          <a:bodyPr>
            <a:noAutofit/>
          </a:bodyPr>
          <a:lstStyle/>
          <a:p>
            <a:pPr algn="just"/>
            <a:r>
              <a:rPr lang="en-US" sz="2400" dirty="0">
                <a:latin typeface="Times New Roman" panose="02020603050405020304" pitchFamily="18" charset="0"/>
                <a:cs typeface="Times New Roman" panose="02020603050405020304" pitchFamily="18" charset="0"/>
              </a:rPr>
              <a:t>In </a:t>
            </a:r>
            <a:r>
              <a:rPr lang="en-US" sz="2400" b="1" u="sng" dirty="0">
                <a:latin typeface="Times New Roman" panose="02020603050405020304" pitchFamily="18" charset="0"/>
                <a:cs typeface="Times New Roman" panose="02020603050405020304" pitchFamily="18" charset="0"/>
                <a:hlinkClick r:id="rId2"/>
              </a:rPr>
              <a:t>White Box Testing</a:t>
            </a:r>
            <a:r>
              <a:rPr lang="en-US" sz="2400" dirty="0">
                <a:latin typeface="Times New Roman" panose="02020603050405020304" pitchFamily="18" charset="0"/>
                <a:cs typeface="Times New Roman" panose="02020603050405020304" pitchFamily="18" charset="0"/>
              </a:rPr>
              <a:t> technique, the person will check the internal structure of the system like designs, coding, etc., manually</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development team will review the entire coding part line by line to ensure the correctness of the code</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the process is entirely carried out manually and the process is efficient since the checking code or design is manually checked by humans.</a:t>
            </a:r>
          </a:p>
        </p:txBody>
      </p:sp>
      <p:pic>
        <p:nvPicPr>
          <p:cNvPr id="6146" name="Picture 2" descr="White-box Testing, White-box Testing technique,What is White-box Testing-  Happiest Min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903" y="1868702"/>
            <a:ext cx="4105275" cy="3409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375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 Box Testing</a:t>
            </a:r>
            <a:endParaRPr lang="en-US" dirty="0"/>
          </a:p>
        </p:txBody>
      </p:sp>
      <p:sp>
        <p:nvSpPr>
          <p:cNvPr id="3" name="Content Placeholder 2"/>
          <p:cNvSpPr>
            <a:spLocks noGrp="1"/>
          </p:cNvSpPr>
          <p:nvPr>
            <p:ph idx="1"/>
          </p:nvPr>
        </p:nvSpPr>
        <p:spPr>
          <a:xfrm>
            <a:off x="1024128" y="2286000"/>
            <a:ext cx="10713443" cy="4023360"/>
          </a:xfrm>
        </p:spPr>
        <p:txBody>
          <a:bodyPr>
            <a:noAutofit/>
          </a:bodyPr>
          <a:lstStyle/>
          <a:p>
            <a:pPr algn="just">
              <a:buFont typeface="Wingdings" panose="05000000000000000000" pitchFamily="2" charset="2"/>
              <a:buChar char="v"/>
            </a:pPr>
            <a:r>
              <a:rPr lang="en-US" sz="2400" u="sng" dirty="0">
                <a:latin typeface="Times New Roman" panose="02020603050405020304" pitchFamily="18" charset="0"/>
                <a:cs typeface="Times New Roman" panose="02020603050405020304" pitchFamily="18" charset="0"/>
              </a:rPr>
              <a:t>Path Testing</a:t>
            </a:r>
            <a:r>
              <a:rPr lang="en-US" sz="2400" dirty="0">
                <a:latin typeface="Times New Roman" panose="02020603050405020304" pitchFamily="18" charset="0"/>
                <a:cs typeface="Times New Roman" panose="02020603050405020304" pitchFamily="18" charset="0"/>
              </a:rPr>
              <a:t>: White box testing will be checks all possible execution paths in the program to sure about the each one of the function behaves as expected. </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400" u="sng" dirty="0">
                <a:latin typeface="Times New Roman" panose="02020603050405020304" pitchFamily="18" charset="0"/>
                <a:cs typeface="Times New Roman" panose="02020603050405020304" pitchFamily="18" charset="0"/>
              </a:rPr>
              <a:t>Input and Output Validation</a:t>
            </a:r>
            <a:r>
              <a:rPr lang="en-US" sz="2400" dirty="0">
                <a:latin typeface="Times New Roman" panose="02020603050405020304" pitchFamily="18" charset="0"/>
                <a:cs typeface="Times New Roman" panose="02020603050405020304" pitchFamily="18" charset="0"/>
              </a:rPr>
              <a:t>: By providing different inputs to a function, white box testing check the </a:t>
            </a:r>
            <a:r>
              <a:rPr lang="en-US" sz="2400" dirty="0" smtClean="0">
                <a:latin typeface="Times New Roman" panose="02020603050405020304" pitchFamily="18" charset="0"/>
                <a:cs typeface="Times New Roman" panose="02020603050405020304" pitchFamily="18" charset="0"/>
              </a:rPr>
              <a:t>function </a:t>
            </a:r>
            <a:r>
              <a:rPr lang="en-US" sz="2400" dirty="0">
                <a:latin typeface="Times New Roman" panose="02020603050405020304" pitchFamily="18" charset="0"/>
                <a:cs typeface="Times New Roman" panose="02020603050405020304" pitchFamily="18" charset="0"/>
              </a:rPr>
              <a:t>gives the correct output each of the </a:t>
            </a:r>
            <a:r>
              <a:rPr lang="en-US" sz="2400" dirty="0" smtClean="0">
                <a:latin typeface="Times New Roman" panose="02020603050405020304" pitchFamily="18" charset="0"/>
                <a:cs typeface="Times New Roman" panose="02020603050405020304" pitchFamily="18" charset="0"/>
              </a:rPr>
              <a:t>time.</a:t>
            </a:r>
          </a:p>
          <a:p>
            <a:pPr algn="just">
              <a:buFont typeface="Wingdings" panose="05000000000000000000" pitchFamily="2" charset="2"/>
              <a:buChar char="v"/>
            </a:pPr>
            <a:r>
              <a:rPr lang="en-US" sz="2400" u="sng" dirty="0">
                <a:latin typeface="Times New Roman" panose="02020603050405020304" pitchFamily="18" charset="0"/>
                <a:cs typeface="Times New Roman" panose="02020603050405020304" pitchFamily="18" charset="0"/>
              </a:rPr>
              <a:t>Security Testing</a:t>
            </a:r>
            <a:r>
              <a:rPr lang="en-US" sz="2400" dirty="0">
                <a:latin typeface="Times New Roman" panose="02020603050405020304" pitchFamily="18" charset="0"/>
                <a:cs typeface="Times New Roman" panose="02020603050405020304" pitchFamily="18" charset="0"/>
              </a:rPr>
              <a:t>: this will focuses on finding security issues in the code</a:t>
            </a:r>
            <a:r>
              <a:rPr lang="en-US" sz="24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sz="2400" u="sng" dirty="0">
                <a:latin typeface="Times New Roman" panose="02020603050405020304" pitchFamily="18" charset="0"/>
                <a:cs typeface="Times New Roman" panose="02020603050405020304" pitchFamily="18" charset="0"/>
              </a:rPr>
              <a:t>Loop testing</a:t>
            </a:r>
            <a:r>
              <a:rPr lang="en-US" sz="2400" dirty="0">
                <a:latin typeface="Times New Roman" panose="02020603050405020304" pitchFamily="18" charset="0"/>
                <a:cs typeface="Times New Roman" panose="02020603050405020304" pitchFamily="18" charset="0"/>
              </a:rPr>
              <a:t>: It will be check that loops (for or while loops) in the program operate correctly and efficiently. </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400" u="sng" dirty="0">
                <a:latin typeface="Times New Roman" panose="02020603050405020304" pitchFamily="18" charset="0"/>
                <a:cs typeface="Times New Roman" panose="02020603050405020304" pitchFamily="18" charset="0"/>
              </a:rPr>
              <a:t>Data Flow Testing</a:t>
            </a:r>
            <a:r>
              <a:rPr lang="en-US" sz="2400" dirty="0">
                <a:latin typeface="Times New Roman" panose="02020603050405020304" pitchFamily="18" charset="0"/>
                <a:cs typeface="Times New Roman" panose="02020603050405020304" pitchFamily="18" charset="0"/>
              </a:rPr>
              <a:t>: This involves tracking the flow of variables through the program. </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4737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46</TotalTime>
  <Words>311</Words>
  <Application>Microsoft Office PowerPoint</Application>
  <PresentationFormat>Widescreen</PresentationFormat>
  <Paragraphs>85</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Times New Roman</vt:lpstr>
      <vt:lpstr>Tw Cen MT</vt:lpstr>
      <vt:lpstr>Tw Cen MT Condensed</vt:lpstr>
      <vt:lpstr>Wingdings</vt:lpstr>
      <vt:lpstr>Wingdings 3</vt:lpstr>
      <vt:lpstr>Integral</vt:lpstr>
      <vt:lpstr>Manual Testing Lifecycle</vt:lpstr>
      <vt:lpstr>Manual Testing Life cycle</vt:lpstr>
      <vt:lpstr>What is Manual Testing</vt:lpstr>
      <vt:lpstr>PowerPoint Presentation</vt:lpstr>
      <vt:lpstr>Type of Manual Testing</vt:lpstr>
      <vt:lpstr>Black Box Testing</vt:lpstr>
      <vt:lpstr>Black Box Testing</vt:lpstr>
      <vt:lpstr> White Box Testing</vt:lpstr>
      <vt:lpstr>White Box Testing</vt:lpstr>
      <vt:lpstr>Gray Box Testing</vt:lpstr>
      <vt:lpstr>Steps in Manual Testing</vt:lpstr>
      <vt:lpstr>Steps of Manual testing</vt:lpstr>
      <vt:lpstr>Tools used for Manual Testing</vt:lpstr>
      <vt:lpstr>Characteristics of Manual Testing</vt:lpstr>
      <vt:lpstr>Why Need Manual Testing</vt:lpstr>
      <vt:lpstr>Advantages of Manual Testing</vt:lpstr>
      <vt:lpstr>Disadvantages of Manual Testing</vt:lpstr>
      <vt:lpstr>Practical Part</vt:lpstr>
      <vt:lpstr>1. Test Case Writing</vt:lpstr>
      <vt:lpstr>2. Test Case Execution</vt:lpstr>
      <vt:lpstr>3. Defect Logging</vt:lpstr>
      <vt:lpstr>4. Test Reporting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Testing Lifecycle</dc:title>
  <dc:creator>Microsoft account</dc:creator>
  <cp:lastModifiedBy>Microsoft account</cp:lastModifiedBy>
  <cp:revision>6</cp:revision>
  <dcterms:created xsi:type="dcterms:W3CDTF">2025-06-11T11:36:52Z</dcterms:created>
  <dcterms:modified xsi:type="dcterms:W3CDTF">2025-06-11T12:23:21Z</dcterms:modified>
</cp:coreProperties>
</file>