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18"/>
  </p:notesMasterIdLst>
  <p:sldIdLst>
    <p:sldId id="256" r:id="rId2"/>
    <p:sldId id="266" r:id="rId3"/>
    <p:sldId id="257" r:id="rId4"/>
    <p:sldId id="258" r:id="rId5"/>
    <p:sldId id="259" r:id="rId6"/>
    <p:sldId id="260" r:id="rId7"/>
    <p:sldId id="261" r:id="rId8"/>
    <p:sldId id="262" r:id="rId9"/>
    <p:sldId id="263" r:id="rId10"/>
    <p:sldId id="264" r:id="rId11"/>
    <p:sldId id="265" r:id="rId12"/>
    <p:sldId id="269" r:id="rId13"/>
    <p:sldId id="270" r:id="rId14"/>
    <p:sldId id="267" r:id="rId15"/>
    <p:sldId id="268"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FECB9F-F4D8-4817-9A92-CF3904214E50}" type="datetimeFigureOut">
              <a:rPr lang="en-US" smtClean="0"/>
              <a:t>6/16/2025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23E2C2-8F9E-400D-B7E6-340173C55C75}" type="slidenum">
              <a:rPr lang="en-US" smtClean="0"/>
              <a:t>‹#›</a:t>
            </a:fld>
            <a:endParaRPr lang="en-US"/>
          </a:p>
        </p:txBody>
      </p:sp>
    </p:spTree>
    <p:extLst>
      <p:ext uri="{BB962C8B-B14F-4D97-AF65-F5344CB8AC3E}">
        <p14:creationId xmlns:p14="http://schemas.microsoft.com/office/powerpoint/2010/main" val="330312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Coverage.py is a tool for measuring code coverage of Python programs. It monitors your program, noting which parts of the code have been executed, then analyzes the source to identify code that could have been executed but was not.</a:t>
            </a:r>
            <a:endParaRPr lang="en-US" b="1" dirty="0"/>
          </a:p>
        </p:txBody>
      </p:sp>
      <p:sp>
        <p:nvSpPr>
          <p:cNvPr id="4" name="Slide Number Placeholder 3"/>
          <p:cNvSpPr>
            <a:spLocks noGrp="1"/>
          </p:cNvSpPr>
          <p:nvPr>
            <p:ph type="sldNum" sz="quarter" idx="10"/>
          </p:nvPr>
        </p:nvSpPr>
        <p:spPr/>
        <p:txBody>
          <a:bodyPr/>
          <a:lstStyle/>
          <a:p>
            <a:fld id="{1023E2C2-8F9E-400D-B7E6-340173C55C75}" type="slidenum">
              <a:rPr lang="en-US" smtClean="0"/>
              <a:t>15</a:t>
            </a:fld>
            <a:endParaRPr lang="en-US"/>
          </a:p>
        </p:txBody>
      </p:sp>
    </p:spTree>
    <p:extLst>
      <p:ext uri="{BB962C8B-B14F-4D97-AF65-F5344CB8AC3E}">
        <p14:creationId xmlns:p14="http://schemas.microsoft.com/office/powerpoint/2010/main" val="2491379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12189558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12442455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12591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292598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59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36036802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4114780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383877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144996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E12D7D-CE73-4E9E-BF8A-9CB83210379E}" type="datetimeFigureOut">
              <a:rPr lang="en-US" smtClean="0"/>
              <a:t>6/16/2025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285351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7E12D7D-CE73-4E9E-BF8A-9CB83210379E}"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315980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7E12D7D-CE73-4E9E-BF8A-9CB83210379E}" type="datetimeFigureOut">
              <a:rPr lang="en-US" smtClean="0"/>
              <a:t>6/16/2025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2063686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7E12D7D-CE73-4E9E-BF8A-9CB83210379E}" type="datetimeFigureOut">
              <a:rPr lang="en-US" smtClean="0"/>
              <a:t>6/16/2025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22961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E12D7D-CE73-4E9E-BF8A-9CB83210379E}" type="datetimeFigureOut">
              <a:rPr lang="en-US" smtClean="0"/>
              <a:t>6/16/2025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138964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E12D7D-CE73-4E9E-BF8A-9CB83210379E}" type="datetimeFigureOut">
              <a:rPr lang="en-US" smtClean="0"/>
              <a:t>6/16/2025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CADF1-FF24-45C4-AFF8-FB31DE5B4C5E}" type="slidenum">
              <a:rPr lang="en-US" smtClean="0"/>
              <a:t>‹#›</a:t>
            </a:fld>
            <a:endParaRPr lang="en-US"/>
          </a:p>
        </p:txBody>
      </p:sp>
    </p:spTree>
    <p:extLst>
      <p:ext uri="{BB962C8B-B14F-4D97-AF65-F5344CB8AC3E}">
        <p14:creationId xmlns:p14="http://schemas.microsoft.com/office/powerpoint/2010/main" val="504271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6CADF1-FF24-45C4-AFF8-FB31DE5B4C5E}" type="slidenum">
              <a:rPr lang="en-US" smtClean="0"/>
              <a:t>‹#›</a:t>
            </a:fld>
            <a:endParaRPr lang="en-US"/>
          </a:p>
        </p:txBody>
      </p:sp>
      <p:sp>
        <p:nvSpPr>
          <p:cNvPr id="5" name="Date Placeholder 4"/>
          <p:cNvSpPr>
            <a:spLocks noGrp="1"/>
          </p:cNvSpPr>
          <p:nvPr>
            <p:ph type="dt" sz="half" idx="10"/>
          </p:nvPr>
        </p:nvSpPr>
        <p:spPr/>
        <p:txBody>
          <a:bodyPr/>
          <a:lstStyle/>
          <a:p>
            <a:fld id="{C7E12D7D-CE73-4E9E-BF8A-9CB83210379E}" type="datetimeFigureOut">
              <a:rPr lang="en-US" smtClean="0"/>
              <a:t>6/16/2025</a:t>
            </a:fld>
            <a:endParaRPr lang="en-US"/>
          </a:p>
        </p:txBody>
      </p:sp>
    </p:spTree>
    <p:extLst>
      <p:ext uri="{BB962C8B-B14F-4D97-AF65-F5344CB8AC3E}">
        <p14:creationId xmlns:p14="http://schemas.microsoft.com/office/powerpoint/2010/main" val="161342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7E12D7D-CE73-4E9E-BF8A-9CB83210379E}" type="datetimeFigureOut">
              <a:rPr lang="en-US" smtClean="0"/>
              <a:t>6/16/2025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86CADF1-FF24-45C4-AFF8-FB31DE5B4C5E}" type="slidenum">
              <a:rPr lang="en-US" smtClean="0"/>
              <a:t>‹#›</a:t>
            </a:fld>
            <a:endParaRPr lang="en-US"/>
          </a:p>
        </p:txBody>
      </p:sp>
    </p:spTree>
    <p:extLst>
      <p:ext uri="{BB962C8B-B14F-4D97-AF65-F5344CB8AC3E}">
        <p14:creationId xmlns:p14="http://schemas.microsoft.com/office/powerpoint/2010/main" val="3909056032"/>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browserstack.com/guide/what-is-test-automation" TargetMode="External"/><Relationship Id="rId2" Type="http://schemas.openxmlformats.org/officeDocument/2006/relationships/hyperlink" Target="https://www.browserstack.com/guide/what-is-ci-cd"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 </a:t>
            </a:r>
            <a:r>
              <a:rPr lang="en-US" dirty="0"/>
              <a:t>QA Metrics &amp; Reporting</a:t>
            </a:r>
          </a:p>
        </p:txBody>
      </p:sp>
      <p:sp>
        <p:nvSpPr>
          <p:cNvPr id="3" name="Subtitle 2"/>
          <p:cNvSpPr>
            <a:spLocks noGrp="1"/>
          </p:cNvSpPr>
          <p:nvPr>
            <p:ph type="subTitle" idx="1"/>
          </p:nvPr>
        </p:nvSpPr>
        <p:spPr/>
        <p:txBody>
          <a:bodyPr/>
          <a:lstStyle/>
          <a:p>
            <a:r>
              <a:rPr lang="en-US" dirty="0"/>
              <a:t>Learn about different QA Metrics and Track them efficiently</a:t>
            </a:r>
          </a:p>
        </p:txBody>
      </p:sp>
    </p:spTree>
    <p:extLst>
      <p:ext uri="{BB962C8B-B14F-4D97-AF65-F5344CB8AC3E}">
        <p14:creationId xmlns:p14="http://schemas.microsoft.com/office/powerpoint/2010/main" val="10836845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Metrics</a:t>
            </a:r>
            <a:endParaRPr lang="en-US" dirty="0"/>
          </a:p>
        </p:txBody>
      </p:sp>
      <p:sp>
        <p:nvSpPr>
          <p:cNvPr id="3" name="Content Placeholder 2"/>
          <p:cNvSpPr>
            <a:spLocks noGrp="1"/>
          </p:cNvSpPr>
          <p:nvPr>
            <p:ph idx="1"/>
          </p:nvPr>
        </p:nvSpPr>
        <p:spPr/>
        <p:txBody>
          <a:bodyPr>
            <a:normAutofit/>
          </a:bodyPr>
          <a:lstStyle/>
          <a:p>
            <a:r>
              <a:rPr lang="en-US" b="1" dirty="0" smtClean="0"/>
              <a:t>Test </a:t>
            </a:r>
            <a:r>
              <a:rPr lang="en-US" b="1" dirty="0"/>
              <a:t>Execution </a:t>
            </a:r>
            <a:r>
              <a:rPr lang="en-US" b="1" dirty="0" smtClean="0"/>
              <a:t>Progress</a:t>
            </a:r>
            <a:r>
              <a:rPr lang="en-US" b="1" dirty="0"/>
              <a:t> </a:t>
            </a:r>
            <a:r>
              <a:rPr lang="en-US" b="1" dirty="0" smtClean="0"/>
              <a:t>: </a:t>
            </a:r>
            <a:r>
              <a:rPr lang="en-US" dirty="0" smtClean="0"/>
              <a:t>Tracks </a:t>
            </a:r>
            <a:r>
              <a:rPr lang="en-US" dirty="0"/>
              <a:t>how much of the planned testing has been completed. It helps monitor project testing status and detect schedule risks early</a:t>
            </a:r>
            <a:r>
              <a:rPr lang="en-US" dirty="0" smtClean="0"/>
              <a:t>.</a:t>
            </a:r>
            <a:endParaRPr lang="en-US" dirty="0"/>
          </a:p>
          <a:p>
            <a:pPr lvl="1"/>
            <a:r>
              <a:rPr lang="en-US" b="1" dirty="0"/>
              <a:t>How to Calculate:</a:t>
            </a:r>
            <a:r>
              <a:rPr lang="en-US" dirty="0"/>
              <a:t> (Test Cases Executed ÷ Test Cases Planned) × </a:t>
            </a:r>
            <a:r>
              <a:rPr lang="en-US" dirty="0" smtClean="0"/>
              <a:t>100</a:t>
            </a:r>
            <a:endParaRPr lang="en-US" dirty="0"/>
          </a:p>
          <a:p>
            <a:r>
              <a:rPr lang="en-US" b="1" dirty="0" smtClean="0"/>
              <a:t>Time </a:t>
            </a:r>
            <a:r>
              <a:rPr lang="en-US" b="1" dirty="0"/>
              <a:t>to </a:t>
            </a:r>
            <a:r>
              <a:rPr lang="en-US" b="1" dirty="0" smtClean="0"/>
              <a:t>Market</a:t>
            </a:r>
            <a:endParaRPr lang="en-US" dirty="0"/>
          </a:p>
          <a:p>
            <a:pPr lvl="1"/>
            <a:r>
              <a:rPr lang="en-US" dirty="0"/>
              <a:t>Measures the total time taken from project start to product launch. It is critical for maintaining competitiveness and responding to market needs</a:t>
            </a:r>
            <a:r>
              <a:rPr lang="en-US" dirty="0" smtClean="0"/>
              <a:t>.</a:t>
            </a:r>
            <a:endParaRPr lang="en-US" dirty="0"/>
          </a:p>
          <a:p>
            <a:pPr lvl="1"/>
            <a:r>
              <a:rPr lang="en-US" b="1" dirty="0"/>
              <a:t>How to Calculate:</a:t>
            </a:r>
            <a:r>
              <a:rPr lang="en-US" dirty="0"/>
              <a:t> (Release Date) – (Project Start Date</a:t>
            </a:r>
            <a:r>
              <a:rPr lang="en-US" dirty="0" smtClean="0"/>
              <a:t>)</a:t>
            </a:r>
          </a:p>
          <a:p>
            <a:r>
              <a:rPr lang="en-US" b="1" dirty="0" smtClean="0"/>
              <a:t>Cost </a:t>
            </a:r>
            <a:r>
              <a:rPr lang="en-US" b="1" dirty="0"/>
              <a:t>of Quality (</a:t>
            </a:r>
            <a:r>
              <a:rPr lang="en-US" b="1" dirty="0" err="1" smtClean="0"/>
              <a:t>CoQ</a:t>
            </a:r>
            <a:r>
              <a:rPr lang="en-US" b="1" dirty="0" smtClean="0"/>
              <a:t>)</a:t>
            </a:r>
            <a:r>
              <a:rPr lang="en-US" b="1" dirty="0"/>
              <a:t> </a:t>
            </a:r>
            <a:r>
              <a:rPr lang="en-US" b="1" dirty="0" smtClean="0"/>
              <a:t>: </a:t>
            </a:r>
            <a:r>
              <a:rPr lang="en-US" dirty="0" smtClean="0"/>
              <a:t>Represents </a:t>
            </a:r>
            <a:r>
              <a:rPr lang="en-US" dirty="0"/>
              <a:t>the total investment needed to achieve and maintain product quality. It helps balance cost management with quality outcomes.</a:t>
            </a:r>
          </a:p>
          <a:p>
            <a:pPr marL="457200" lvl="1" indent="0">
              <a:buNone/>
            </a:pPr>
            <a:endParaRPr lang="en-US" dirty="0"/>
          </a:p>
          <a:p>
            <a:endParaRPr lang="en-US" dirty="0"/>
          </a:p>
        </p:txBody>
      </p:sp>
    </p:spTree>
    <p:extLst>
      <p:ext uri="{BB962C8B-B14F-4D97-AF65-F5344CB8AC3E}">
        <p14:creationId xmlns:p14="http://schemas.microsoft.com/office/powerpoint/2010/main" val="1192563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51367"/>
          </a:xfrm>
        </p:spPr>
        <p:txBody>
          <a:bodyPr/>
          <a:lstStyle/>
          <a:p>
            <a:r>
              <a:rPr lang="en-US" dirty="0" smtClean="0"/>
              <a:t>Best Practices </a:t>
            </a:r>
            <a:endParaRPr lang="en-US" dirty="0"/>
          </a:p>
        </p:txBody>
      </p:sp>
      <p:sp>
        <p:nvSpPr>
          <p:cNvPr id="3" name="Content Placeholder 2"/>
          <p:cNvSpPr>
            <a:spLocks noGrp="1"/>
          </p:cNvSpPr>
          <p:nvPr>
            <p:ph idx="1"/>
          </p:nvPr>
        </p:nvSpPr>
        <p:spPr>
          <a:xfrm>
            <a:off x="677334" y="1607696"/>
            <a:ext cx="8987662" cy="4495393"/>
          </a:xfrm>
        </p:spPr>
        <p:txBody>
          <a:bodyPr/>
          <a:lstStyle/>
          <a:p>
            <a:r>
              <a:rPr lang="en-US" b="1" dirty="0"/>
              <a:t>Define Clear Objectives</a:t>
            </a:r>
            <a:r>
              <a:rPr lang="en-US" dirty="0"/>
              <a:t>: Know what you want to measure, like defect density, test coverage, or code maintainability and why.</a:t>
            </a:r>
          </a:p>
          <a:p>
            <a:r>
              <a:rPr lang="en-US" b="1" dirty="0"/>
              <a:t>Align Metrics with Business Goals</a:t>
            </a:r>
            <a:r>
              <a:rPr lang="en-US" dirty="0"/>
              <a:t>: Ensure metrics reflect what matters most to stakeholders, such as reliability, performance, or user satisfaction.</a:t>
            </a:r>
          </a:p>
          <a:p>
            <a:r>
              <a:rPr lang="en-US" b="1" dirty="0"/>
              <a:t>Use a Balanced Set of Metrics</a:t>
            </a:r>
            <a:r>
              <a:rPr lang="en-US" dirty="0"/>
              <a:t>: Combine process, product, and people metrics for a holistic view.</a:t>
            </a:r>
          </a:p>
          <a:p>
            <a:r>
              <a:rPr lang="en-US" b="1" dirty="0"/>
              <a:t>Avoid Vanity Metrics:</a:t>
            </a:r>
            <a:r>
              <a:rPr lang="en-US" dirty="0"/>
              <a:t> Don’t rely on numbers that look good but offer little insight (for example, total test cases written without measuring pass/fail or coverage).</a:t>
            </a:r>
          </a:p>
          <a:p>
            <a:r>
              <a:rPr lang="en-US" b="1" dirty="0"/>
              <a:t>Automate Data Collection</a:t>
            </a:r>
            <a:r>
              <a:rPr lang="en-US" dirty="0"/>
              <a:t>: Leverage tools for </a:t>
            </a:r>
            <a:r>
              <a:rPr lang="en-US" u="sng" dirty="0">
                <a:hlinkClick r:id="rId2" tooltip="What is CI/CD? (Differences, Benefits, Tools, Fundamentals)"/>
              </a:rPr>
              <a:t>CI/CD</a:t>
            </a:r>
            <a:r>
              <a:rPr lang="en-US" dirty="0"/>
              <a:t>, </a:t>
            </a:r>
            <a:r>
              <a:rPr lang="en-US" u="sng" dirty="0">
                <a:hlinkClick r:id="rId3" tooltip="What is Test Automation: Benefits, Limitations, Tools, and Best Practices"/>
              </a:rPr>
              <a:t>test automation</a:t>
            </a:r>
            <a:r>
              <a:rPr lang="en-US" dirty="0"/>
              <a:t>, and code analysis to gather consistent, real-time data.</a:t>
            </a:r>
          </a:p>
        </p:txBody>
      </p:sp>
    </p:spTree>
    <p:extLst>
      <p:ext uri="{BB962C8B-B14F-4D97-AF65-F5344CB8AC3E}">
        <p14:creationId xmlns:p14="http://schemas.microsoft.com/office/powerpoint/2010/main" val="33355610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
            </a:r>
            <a:r>
              <a:rPr lang="en-US" dirty="0" smtClean="0"/>
              <a:t>ashboard </a:t>
            </a:r>
            <a:r>
              <a:rPr lang="en-US" dirty="0"/>
              <a:t>reporting and tools</a:t>
            </a:r>
          </a:p>
        </p:txBody>
      </p:sp>
      <p:pic>
        <p:nvPicPr>
          <p:cNvPr id="3074" name="Picture 2" descr="Build Quality Assurance Dashboards: Metrics, Design, and Tools | by Vincent  Ferreira | Mediu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393974" y="2094084"/>
            <a:ext cx="6446039" cy="388143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677334" y="1587978"/>
            <a:ext cx="4250575" cy="4893647"/>
          </a:xfrm>
          <a:prstGeom prst="rect">
            <a:avLst/>
          </a:prstGeom>
        </p:spPr>
        <p:txBody>
          <a:bodyPr wrap="square">
            <a:spAutoFit/>
          </a:bodyPr>
          <a:lstStyle/>
          <a:p>
            <a:pPr algn="just"/>
            <a:r>
              <a:rPr lang="en-US" sz="2400" dirty="0"/>
              <a:t>QA metrics dashboards and reporting tools provide a visual overview of software quality, tracking key performance indicators (KPIs) to monitor testing progress and identify potential issues</a:t>
            </a:r>
            <a:r>
              <a:rPr lang="en-US" sz="2400" dirty="0" smtClean="0"/>
              <a:t>.</a:t>
            </a:r>
          </a:p>
          <a:p>
            <a:pPr algn="just"/>
            <a:endParaRPr lang="en-US" sz="2400" dirty="0"/>
          </a:p>
          <a:p>
            <a:pPr algn="just"/>
            <a:r>
              <a:rPr lang="en-US" sz="2400" dirty="0"/>
              <a:t>These tools help teams make data-driven decisions, improve software quality, and streamline the development cycle. </a:t>
            </a:r>
          </a:p>
        </p:txBody>
      </p:sp>
    </p:spTree>
    <p:extLst>
      <p:ext uri="{BB962C8B-B14F-4D97-AF65-F5344CB8AC3E}">
        <p14:creationId xmlns:p14="http://schemas.microsoft.com/office/powerpoint/2010/main" val="138297147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t>
            </a:r>
            <a:endParaRPr lang="en-US" dirty="0"/>
          </a:p>
        </p:txBody>
      </p:sp>
      <p:sp>
        <p:nvSpPr>
          <p:cNvPr id="3" name="Content Placeholder 2"/>
          <p:cNvSpPr>
            <a:spLocks noGrp="1"/>
          </p:cNvSpPr>
          <p:nvPr>
            <p:ph idx="1"/>
          </p:nvPr>
        </p:nvSpPr>
        <p:spPr>
          <a:xfrm>
            <a:off x="677334" y="1503364"/>
            <a:ext cx="8596668" cy="3880773"/>
          </a:xfrm>
        </p:spPr>
        <p:txBody>
          <a:bodyPr/>
          <a:lstStyle/>
          <a:p>
            <a:r>
              <a:rPr lang="en-US" dirty="0" smtClean="0"/>
              <a:t>Manual Dashboard using Excel </a:t>
            </a:r>
          </a:p>
          <a:p>
            <a:r>
              <a:rPr lang="en-US" dirty="0"/>
              <a:t>Google Data </a:t>
            </a:r>
            <a:r>
              <a:rPr lang="en-US" dirty="0" smtClean="0"/>
              <a:t>Studio</a:t>
            </a:r>
          </a:p>
          <a:p>
            <a:r>
              <a:rPr lang="en-US" dirty="0"/>
              <a:t>JIRA Dashboard (</a:t>
            </a:r>
            <a:r>
              <a:rPr lang="en-US" dirty="0" err="1"/>
              <a:t>Atlassian</a:t>
            </a:r>
            <a:r>
              <a:rPr lang="en-US" dirty="0"/>
              <a:t> Cloud)</a:t>
            </a:r>
          </a:p>
        </p:txBody>
      </p:sp>
      <p:pic>
        <p:nvPicPr>
          <p:cNvPr id="4" name="Picture 3"/>
          <p:cNvPicPr>
            <a:picLocks noChangeAspect="1"/>
          </p:cNvPicPr>
          <p:nvPr/>
        </p:nvPicPr>
        <p:blipFill rotWithShape="1">
          <a:blip r:embed="rId2"/>
          <a:srcRect l="4666" t="6411" r="2680" b="7465"/>
          <a:stretch/>
        </p:blipFill>
        <p:spPr>
          <a:xfrm>
            <a:off x="753534" y="2908300"/>
            <a:ext cx="8295215" cy="3654602"/>
          </a:xfrm>
          <a:prstGeom prst="rect">
            <a:avLst/>
          </a:prstGeom>
        </p:spPr>
      </p:pic>
    </p:spTree>
    <p:extLst>
      <p:ext uri="{BB962C8B-B14F-4D97-AF65-F5344CB8AC3E}">
        <p14:creationId xmlns:p14="http://schemas.microsoft.com/office/powerpoint/2010/main" val="31955818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Let’s Do Something Interesting </a:t>
            </a:r>
            <a:r>
              <a:rPr lang="en-US" dirty="0"/>
              <a:t>- </a:t>
            </a:r>
            <a:r>
              <a:rPr lang="en-US" sz="2400" b="1" dirty="0"/>
              <a:t>how Test Coverage using </a:t>
            </a:r>
            <a:r>
              <a:rPr lang="en-US" sz="2400" b="1" dirty="0" err="1"/>
              <a:t>pytest</a:t>
            </a:r>
            <a:r>
              <a:rPr lang="en-US" sz="2400" b="1" dirty="0"/>
              <a:t> + coverage.py</a:t>
            </a:r>
          </a:p>
        </p:txBody>
      </p:sp>
      <p:sp>
        <p:nvSpPr>
          <p:cNvPr id="3" name="Content Placeholder 2"/>
          <p:cNvSpPr>
            <a:spLocks noGrp="1"/>
          </p:cNvSpPr>
          <p:nvPr>
            <p:ph idx="1"/>
          </p:nvPr>
        </p:nvSpPr>
        <p:spPr>
          <a:xfrm>
            <a:off x="677334" y="2160589"/>
            <a:ext cx="8596668" cy="4456342"/>
          </a:xfrm>
        </p:spPr>
        <p:txBody>
          <a:bodyPr>
            <a:normAutofit/>
          </a:bodyPr>
          <a:lstStyle/>
          <a:p>
            <a:r>
              <a:rPr lang="en-US" dirty="0"/>
              <a:t>Write a small Python app (grade.py</a:t>
            </a:r>
            <a:r>
              <a:rPr lang="en-US" dirty="0" smtClean="0"/>
              <a:t>)</a:t>
            </a:r>
          </a:p>
          <a:p>
            <a:r>
              <a:rPr lang="en-US" dirty="0" smtClean="0"/>
              <a:t>Write </a:t>
            </a:r>
            <a:r>
              <a:rPr lang="en-US" dirty="0"/>
              <a:t>unit tests (test_grade.py</a:t>
            </a:r>
            <a:r>
              <a:rPr lang="en-US" dirty="0" smtClean="0"/>
              <a:t>)</a:t>
            </a:r>
          </a:p>
          <a:p>
            <a:r>
              <a:rPr lang="en-US" dirty="0" smtClean="0"/>
              <a:t>Run </a:t>
            </a:r>
            <a:r>
              <a:rPr lang="en-US" dirty="0"/>
              <a:t>tests with </a:t>
            </a:r>
            <a:r>
              <a:rPr lang="en-US" dirty="0" err="1" smtClean="0"/>
              <a:t>pytest</a:t>
            </a:r>
            <a:endParaRPr lang="en-US" dirty="0" smtClean="0"/>
          </a:p>
          <a:p>
            <a:r>
              <a:rPr lang="en-US" dirty="0" smtClean="0"/>
              <a:t>Generate </a:t>
            </a:r>
            <a:r>
              <a:rPr lang="en-US" dirty="0"/>
              <a:t>a test coverage report (terminal + HTML)Interpret results </a:t>
            </a:r>
            <a:r>
              <a:rPr lang="en-US" dirty="0" smtClean="0"/>
              <a:t>visually</a:t>
            </a:r>
          </a:p>
          <a:p>
            <a:pPr marL="0" indent="0">
              <a:buNone/>
            </a:pPr>
            <a:r>
              <a:rPr lang="en-US" sz="2000" b="1" dirty="0" err="1" smtClean="0"/>
              <a:t>Comnands</a:t>
            </a:r>
            <a:endParaRPr lang="en-US" sz="2000" b="1" dirty="0" smtClean="0"/>
          </a:p>
          <a:p>
            <a:pPr marL="0" indent="0">
              <a:buNone/>
            </a:pPr>
            <a:r>
              <a:rPr lang="en-US" dirty="0"/>
              <a:t>Step 1: </a:t>
            </a:r>
            <a:r>
              <a:rPr lang="en-US" u="sng" dirty="0"/>
              <a:t>Install Tools </a:t>
            </a:r>
            <a:r>
              <a:rPr lang="en-US" dirty="0" smtClean="0"/>
              <a:t>`pip </a:t>
            </a:r>
            <a:r>
              <a:rPr lang="en-US" dirty="0"/>
              <a:t>install </a:t>
            </a:r>
            <a:r>
              <a:rPr lang="en-US" dirty="0" err="1"/>
              <a:t>pytest</a:t>
            </a:r>
            <a:r>
              <a:rPr lang="en-US" dirty="0"/>
              <a:t> </a:t>
            </a:r>
            <a:r>
              <a:rPr lang="en-US" dirty="0" smtClean="0"/>
              <a:t>coverage`</a:t>
            </a:r>
          </a:p>
          <a:p>
            <a:pPr marL="0" indent="0">
              <a:buNone/>
            </a:pPr>
            <a:r>
              <a:rPr lang="en-US" dirty="0"/>
              <a:t>Step 2 : </a:t>
            </a:r>
            <a:r>
              <a:rPr lang="en-US" u="sng" dirty="0"/>
              <a:t>Run Tests with </a:t>
            </a:r>
            <a:r>
              <a:rPr lang="en-US" u="sng" dirty="0" smtClean="0"/>
              <a:t>Coverage</a:t>
            </a:r>
            <a:r>
              <a:rPr lang="en-US" dirty="0"/>
              <a:t> :  `coverage run -m </a:t>
            </a:r>
            <a:r>
              <a:rPr lang="en-US" dirty="0" err="1" smtClean="0"/>
              <a:t>pytest</a:t>
            </a:r>
            <a:r>
              <a:rPr lang="en-US" dirty="0" smtClean="0"/>
              <a:t>`</a:t>
            </a:r>
          </a:p>
          <a:p>
            <a:pPr marL="0" indent="0">
              <a:buNone/>
            </a:pPr>
            <a:r>
              <a:rPr lang="en-US" dirty="0" smtClean="0"/>
              <a:t>Step 3: </a:t>
            </a:r>
            <a:r>
              <a:rPr lang="en-US" u="sng" dirty="0" smtClean="0"/>
              <a:t>Show report in terminal </a:t>
            </a:r>
            <a:r>
              <a:rPr lang="en-US" b="1" u="sng" dirty="0" smtClean="0"/>
              <a:t>: </a:t>
            </a:r>
            <a:r>
              <a:rPr lang="en-US" dirty="0"/>
              <a:t>  `coverage report </a:t>
            </a:r>
            <a:r>
              <a:rPr lang="en-US" dirty="0" smtClean="0"/>
              <a:t>–m`</a:t>
            </a:r>
          </a:p>
          <a:p>
            <a:pPr marL="0" indent="0">
              <a:buNone/>
            </a:pPr>
            <a:r>
              <a:rPr lang="en-US" dirty="0" smtClean="0"/>
              <a:t>Step 4: </a:t>
            </a:r>
            <a:r>
              <a:rPr lang="en-US" u="sng" dirty="0" smtClean="0"/>
              <a:t>Generate Visual Report</a:t>
            </a:r>
            <a:r>
              <a:rPr lang="en-US" dirty="0"/>
              <a:t> : `coverage </a:t>
            </a:r>
            <a:r>
              <a:rPr lang="en-US" dirty="0" smtClean="0"/>
              <a:t>html`</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07560909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we have done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4988342"/>
              </p:ext>
            </p:extLst>
          </p:nvPr>
        </p:nvGraphicFramePr>
        <p:xfrm>
          <a:off x="677690" y="2268349"/>
          <a:ext cx="8596312" cy="2103120"/>
        </p:xfrm>
        <a:graphic>
          <a:graphicData uri="http://schemas.openxmlformats.org/drawingml/2006/table">
            <a:tbl>
              <a:tblPr/>
              <a:tblGrid>
                <a:gridCol w="4298156"/>
                <a:gridCol w="4298156"/>
              </a:tblGrid>
              <a:tr h="0">
                <a:tc>
                  <a:txBody>
                    <a:bodyPr/>
                    <a:lstStyle/>
                    <a:p>
                      <a:r>
                        <a:rPr lang="en-US"/>
                        <a:t>Concept</a:t>
                      </a:r>
                    </a:p>
                  </a:txBody>
                  <a:tcPr anchor="ctr">
                    <a:lnL>
                      <a:noFill/>
                    </a:lnL>
                    <a:lnR>
                      <a:noFill/>
                    </a:lnR>
                    <a:lnT>
                      <a:noFill/>
                    </a:lnT>
                    <a:lnB>
                      <a:noFill/>
                    </a:lnB>
                  </a:tcPr>
                </a:tc>
                <a:tc>
                  <a:txBody>
                    <a:bodyPr/>
                    <a:lstStyle/>
                    <a:p>
                      <a:r>
                        <a:rPr lang="en-US"/>
                        <a:t>Explanation</a:t>
                      </a:r>
                    </a:p>
                  </a:txBody>
                  <a:tcPr anchor="ctr">
                    <a:lnL>
                      <a:noFill/>
                    </a:lnL>
                    <a:lnR>
                      <a:noFill/>
                    </a:lnR>
                    <a:lnT>
                      <a:noFill/>
                    </a:lnT>
                    <a:lnB>
                      <a:noFill/>
                    </a:lnB>
                  </a:tcPr>
                </a:tc>
              </a:tr>
              <a:tr h="0">
                <a:tc>
                  <a:txBody>
                    <a:bodyPr/>
                    <a:lstStyle/>
                    <a:p>
                      <a:r>
                        <a:rPr lang="en-US"/>
                        <a:t>Test Coverage</a:t>
                      </a:r>
                    </a:p>
                  </a:txBody>
                  <a:tcPr anchor="ctr">
                    <a:lnL>
                      <a:noFill/>
                    </a:lnL>
                    <a:lnR>
                      <a:noFill/>
                    </a:lnR>
                    <a:lnT>
                      <a:noFill/>
                    </a:lnT>
                    <a:lnB>
                      <a:noFill/>
                    </a:lnB>
                  </a:tcPr>
                </a:tc>
                <a:tc>
                  <a:txBody>
                    <a:bodyPr/>
                    <a:lstStyle/>
                    <a:p>
                      <a:r>
                        <a:rPr lang="en-US"/>
                        <a:t>How much of your code is tested</a:t>
                      </a:r>
                    </a:p>
                  </a:txBody>
                  <a:tcPr anchor="ctr">
                    <a:lnL>
                      <a:noFill/>
                    </a:lnL>
                    <a:lnR>
                      <a:noFill/>
                    </a:lnR>
                    <a:lnT>
                      <a:noFill/>
                    </a:lnT>
                    <a:lnB>
                      <a:noFill/>
                    </a:lnB>
                  </a:tcPr>
                </a:tc>
              </a:tr>
              <a:tr h="0">
                <a:tc>
                  <a:txBody>
                    <a:bodyPr/>
                    <a:lstStyle/>
                    <a:p>
                      <a:r>
                        <a:rPr lang="en-US"/>
                        <a:t>coverage.py</a:t>
                      </a:r>
                    </a:p>
                  </a:txBody>
                  <a:tcPr anchor="ctr">
                    <a:lnL>
                      <a:noFill/>
                    </a:lnL>
                    <a:lnR>
                      <a:noFill/>
                    </a:lnR>
                    <a:lnT>
                      <a:noFill/>
                    </a:lnT>
                    <a:lnB>
                      <a:noFill/>
                    </a:lnB>
                  </a:tcPr>
                </a:tc>
                <a:tc>
                  <a:txBody>
                    <a:bodyPr/>
                    <a:lstStyle/>
                    <a:p>
                      <a:r>
                        <a:rPr lang="en-US"/>
                        <a:t>Measures coverage while tests run</a:t>
                      </a:r>
                    </a:p>
                  </a:txBody>
                  <a:tcPr anchor="ctr">
                    <a:lnL>
                      <a:noFill/>
                    </a:lnL>
                    <a:lnR>
                      <a:noFill/>
                    </a:lnR>
                    <a:lnT>
                      <a:noFill/>
                    </a:lnT>
                    <a:lnB>
                      <a:noFill/>
                    </a:lnB>
                  </a:tcPr>
                </a:tc>
              </a:tr>
              <a:tr h="0">
                <a:tc>
                  <a:txBody>
                    <a:bodyPr/>
                    <a:lstStyle/>
                    <a:p>
                      <a:r>
                        <a:rPr lang="en-US"/>
                        <a:t>HTML Report</a:t>
                      </a:r>
                    </a:p>
                  </a:txBody>
                  <a:tcPr anchor="ctr">
                    <a:lnL>
                      <a:noFill/>
                    </a:lnL>
                    <a:lnR>
                      <a:noFill/>
                    </a:lnR>
                    <a:lnT>
                      <a:noFill/>
                    </a:lnT>
                    <a:lnB>
                      <a:noFill/>
                    </a:lnB>
                  </a:tcPr>
                </a:tc>
                <a:tc>
                  <a:txBody>
                    <a:bodyPr/>
                    <a:lstStyle/>
                    <a:p>
                      <a:r>
                        <a:rPr lang="en-US"/>
                        <a:t>Easy-to-read visual result</a:t>
                      </a:r>
                    </a:p>
                  </a:txBody>
                  <a:tcPr anchor="ctr">
                    <a:lnL>
                      <a:noFill/>
                    </a:lnL>
                    <a:lnR>
                      <a:noFill/>
                    </a:lnR>
                    <a:lnT>
                      <a:noFill/>
                    </a:lnT>
                    <a:lnB>
                      <a:noFill/>
                    </a:lnB>
                  </a:tcPr>
                </a:tc>
              </a:tr>
              <a:tr h="0">
                <a:tc>
                  <a:txBody>
                    <a:bodyPr/>
                    <a:lstStyle/>
                    <a:p>
                      <a:r>
                        <a:rPr lang="en-US"/>
                        <a:t>Pytest + Coverage</a:t>
                      </a:r>
                    </a:p>
                  </a:txBody>
                  <a:tcPr anchor="ctr">
                    <a:lnL>
                      <a:noFill/>
                    </a:lnL>
                    <a:lnR>
                      <a:noFill/>
                    </a:lnR>
                    <a:lnT>
                      <a:noFill/>
                    </a:lnT>
                    <a:lnB>
                      <a:noFill/>
                    </a:lnB>
                  </a:tcPr>
                </a:tc>
                <a:tc>
                  <a:txBody>
                    <a:bodyPr/>
                    <a:lstStyle/>
                    <a:p>
                      <a:r>
                        <a:rPr lang="en-US" dirty="0"/>
                        <a:t>Combo for modern QA/testing workflows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2633806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Dashboards or Reporting Tools Demo</a:t>
            </a:r>
            <a:endParaRPr lang="en-US" dirty="0"/>
          </a:p>
        </p:txBody>
      </p:sp>
      <p:sp>
        <p:nvSpPr>
          <p:cNvPr id="3" name="Content Placeholder 2"/>
          <p:cNvSpPr>
            <a:spLocks noGrp="1"/>
          </p:cNvSpPr>
          <p:nvPr>
            <p:ph idx="1"/>
          </p:nvPr>
        </p:nvSpPr>
        <p:spPr/>
        <p:txBody>
          <a:bodyPr/>
          <a:lstStyle/>
          <a:p>
            <a:r>
              <a:rPr lang="en-US" dirty="0"/>
              <a:t>how </a:t>
            </a:r>
            <a:r>
              <a:rPr lang="en-US" dirty="0" err="1"/>
              <a:t>how</a:t>
            </a:r>
            <a:r>
              <a:rPr lang="en-US" dirty="0"/>
              <a:t> to </a:t>
            </a:r>
            <a:r>
              <a:rPr lang="en-US" b="1" dirty="0"/>
              <a:t>track, visualize, and report testing progress</a:t>
            </a:r>
            <a:r>
              <a:rPr lang="en-US" dirty="0"/>
              <a:t> using simple but effective dashboards</a:t>
            </a:r>
            <a:r>
              <a:rPr lang="en-US" dirty="0" smtClean="0"/>
              <a:t>.</a:t>
            </a:r>
          </a:p>
          <a:p>
            <a:endParaRPr lang="en-US" dirty="0"/>
          </a:p>
          <a:p>
            <a:r>
              <a:rPr lang="en-US" dirty="0"/>
              <a:t>Creating a manual test execution dashboard in Excel/Google </a:t>
            </a:r>
            <a:r>
              <a:rPr lang="en-US" dirty="0" smtClean="0"/>
              <a:t>Sheets</a:t>
            </a:r>
          </a:p>
          <a:p>
            <a:r>
              <a:rPr lang="en-US" dirty="0" smtClean="0"/>
              <a:t>Showing </a:t>
            </a:r>
            <a:r>
              <a:rPr lang="en-US" dirty="0"/>
              <a:t>real metrics like</a:t>
            </a:r>
            <a:r>
              <a:rPr lang="en-US" dirty="0" smtClean="0"/>
              <a:t>:</a:t>
            </a:r>
          </a:p>
          <a:p>
            <a:pPr lvl="1"/>
            <a:r>
              <a:rPr lang="en-US" dirty="0" smtClean="0"/>
              <a:t>Test </a:t>
            </a:r>
            <a:r>
              <a:rPr lang="en-US" dirty="0"/>
              <a:t>case pass/fail </a:t>
            </a:r>
            <a:r>
              <a:rPr lang="en-US" dirty="0" smtClean="0"/>
              <a:t>rate</a:t>
            </a:r>
          </a:p>
          <a:p>
            <a:pPr lvl="1"/>
            <a:r>
              <a:rPr lang="en-US" dirty="0" smtClean="0"/>
              <a:t>Execution </a:t>
            </a:r>
            <a:r>
              <a:rPr lang="en-US" dirty="0"/>
              <a:t>progress </a:t>
            </a:r>
            <a:r>
              <a:rPr lang="en-US" dirty="0" smtClean="0"/>
              <a:t>%</a:t>
            </a:r>
          </a:p>
          <a:p>
            <a:pPr lvl="1"/>
            <a:r>
              <a:rPr lang="en-US" dirty="0" smtClean="0"/>
              <a:t>Defect summary</a:t>
            </a:r>
          </a:p>
          <a:p>
            <a:pPr lvl="1"/>
            <a:r>
              <a:rPr lang="en-US" dirty="0" smtClean="0"/>
              <a:t>Tester-wise productivity</a:t>
            </a:r>
            <a:endParaRPr lang="en-US" dirty="0"/>
          </a:p>
        </p:txBody>
      </p:sp>
    </p:spTree>
    <p:extLst>
      <p:ext uri="{BB962C8B-B14F-4D97-AF65-F5344CB8AC3E}">
        <p14:creationId xmlns:p14="http://schemas.microsoft.com/office/powerpoint/2010/main" val="3437580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QA Metrics</a:t>
            </a:r>
            <a:endParaRPr lang="en-US" dirty="0"/>
          </a:p>
        </p:txBody>
      </p:sp>
      <p:sp>
        <p:nvSpPr>
          <p:cNvPr id="3" name="Content Placeholder 2"/>
          <p:cNvSpPr>
            <a:spLocks noGrp="1"/>
          </p:cNvSpPr>
          <p:nvPr>
            <p:ph idx="1"/>
          </p:nvPr>
        </p:nvSpPr>
        <p:spPr/>
        <p:txBody>
          <a:bodyPr/>
          <a:lstStyle/>
          <a:p>
            <a:r>
              <a:rPr lang="en-US" dirty="0"/>
              <a:t>QA Metrics are </a:t>
            </a:r>
            <a:r>
              <a:rPr lang="en-US" b="1" dirty="0"/>
              <a:t>quantitative indicators</a:t>
            </a:r>
            <a:r>
              <a:rPr lang="en-US" dirty="0"/>
              <a:t> used to measure:</a:t>
            </a:r>
          </a:p>
          <a:p>
            <a:r>
              <a:rPr lang="en-US" dirty="0"/>
              <a:t>The quality of your product</a:t>
            </a:r>
          </a:p>
          <a:p>
            <a:r>
              <a:rPr lang="en-US" dirty="0"/>
              <a:t>The efficiency of your testing</a:t>
            </a:r>
          </a:p>
          <a:p>
            <a:r>
              <a:rPr lang="en-US" dirty="0"/>
              <a:t>The status of bugs and defects</a:t>
            </a:r>
          </a:p>
          <a:p>
            <a:r>
              <a:rPr lang="en-US" dirty="0"/>
              <a:t>Overall testing productivity</a:t>
            </a:r>
          </a:p>
        </p:txBody>
      </p:sp>
    </p:spTree>
    <p:extLst>
      <p:ext uri="{BB962C8B-B14F-4D97-AF65-F5344CB8AC3E}">
        <p14:creationId xmlns:p14="http://schemas.microsoft.com/office/powerpoint/2010/main" val="3488519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Essential Metrics for the QA process</a:t>
            </a:r>
            <a:endParaRPr lang="en-US" dirty="0"/>
          </a:p>
        </p:txBody>
      </p:sp>
      <p:sp>
        <p:nvSpPr>
          <p:cNvPr id="3" name="Content Placeholder 2"/>
          <p:cNvSpPr>
            <a:spLocks noGrp="1"/>
          </p:cNvSpPr>
          <p:nvPr>
            <p:ph idx="1"/>
          </p:nvPr>
        </p:nvSpPr>
        <p:spPr/>
        <p:txBody>
          <a:bodyPr>
            <a:normAutofit/>
          </a:bodyPr>
          <a:lstStyle/>
          <a:p>
            <a:r>
              <a:rPr lang="en-US" sz="2400" dirty="0" smtClean="0"/>
              <a:t>QA </a:t>
            </a:r>
            <a:r>
              <a:rPr lang="en-US" sz="2400" dirty="0"/>
              <a:t>metrics are measurable standards used to track and assess the quality of software during the development </a:t>
            </a:r>
            <a:r>
              <a:rPr lang="en-US" sz="2400" dirty="0" smtClean="0"/>
              <a:t>process.</a:t>
            </a:r>
          </a:p>
          <a:p>
            <a:r>
              <a:rPr lang="en-US" sz="2400" dirty="0"/>
              <a:t>metrics give teams the clarity to spot risks early, improve workflows, and deliver higher-quality software with confidence</a:t>
            </a:r>
            <a:r>
              <a:rPr lang="en-US" sz="2400" dirty="0" smtClean="0"/>
              <a:t>.</a:t>
            </a:r>
          </a:p>
          <a:p>
            <a:r>
              <a:rPr lang="en-US" sz="2400" dirty="0"/>
              <a:t>provide data-driven insights into the effectiveness of testing efforts, identify areas for improvement, and help ensure the final product meets quality standards</a:t>
            </a:r>
          </a:p>
        </p:txBody>
      </p:sp>
    </p:spTree>
    <p:extLst>
      <p:ext uri="{BB962C8B-B14F-4D97-AF65-F5344CB8AC3E}">
        <p14:creationId xmlns:p14="http://schemas.microsoft.com/office/powerpoint/2010/main" val="7126962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999" y="447188"/>
            <a:ext cx="10852611" cy="970450"/>
          </a:xfrm>
        </p:spPr>
        <p:txBody>
          <a:bodyPr/>
          <a:lstStyle/>
          <a:p>
            <a:r>
              <a:rPr lang="en-US" dirty="0"/>
              <a:t>Why are Software Quality Metrics </a:t>
            </a:r>
            <a:r>
              <a:rPr lang="en-US" dirty="0" smtClean="0"/>
              <a:t>important</a:t>
            </a:r>
            <a:endParaRPr lang="en-US" dirty="0"/>
          </a:p>
        </p:txBody>
      </p:sp>
      <p:sp>
        <p:nvSpPr>
          <p:cNvPr id="3" name="Content Placeholder 2"/>
          <p:cNvSpPr>
            <a:spLocks noGrp="1"/>
          </p:cNvSpPr>
          <p:nvPr>
            <p:ph idx="1"/>
          </p:nvPr>
        </p:nvSpPr>
        <p:spPr>
          <a:xfrm>
            <a:off x="425307" y="1584333"/>
            <a:ext cx="9335381" cy="4451229"/>
          </a:xfrm>
        </p:spPr>
        <p:txBody>
          <a:bodyPr>
            <a:normAutofit/>
          </a:bodyPr>
          <a:lstStyle/>
          <a:p>
            <a:r>
              <a:rPr lang="en-US" b="1" dirty="0"/>
              <a:t>Ensure Product Quality</a:t>
            </a:r>
            <a:r>
              <a:rPr lang="en-US" dirty="0"/>
              <a:t>: They help verify that the software meets functional and non-functional requirements.</a:t>
            </a:r>
          </a:p>
          <a:p>
            <a:r>
              <a:rPr lang="en-US" b="1" dirty="0"/>
              <a:t>Drive Continuous Improvement</a:t>
            </a:r>
            <a:r>
              <a:rPr lang="en-US" dirty="0"/>
              <a:t>: Metrics highlight inefficiencies and areas requiring attention, enabling ongoing process optimization.</a:t>
            </a:r>
          </a:p>
          <a:p>
            <a:r>
              <a:rPr lang="en-US" b="1" dirty="0"/>
              <a:t>Enable Data-Driven Decisions</a:t>
            </a:r>
            <a:r>
              <a:rPr lang="en-US" dirty="0"/>
              <a:t>: Teams can make informed choices instead of relying on intuition or guesswork.</a:t>
            </a:r>
          </a:p>
          <a:p>
            <a:r>
              <a:rPr lang="en-US" b="1" dirty="0"/>
              <a:t>Track Progress &amp; Performance</a:t>
            </a:r>
            <a:r>
              <a:rPr lang="en-US" dirty="0"/>
              <a:t>: Monitor project health, team productivity, and testing effectiveness over time</a:t>
            </a:r>
            <a:r>
              <a:rPr lang="en-US" dirty="0" smtClean="0"/>
              <a:t>.</a:t>
            </a:r>
          </a:p>
          <a:p>
            <a:r>
              <a:rPr lang="en-US" dirty="0" smtClean="0"/>
              <a:t>While others are </a:t>
            </a:r>
          </a:p>
          <a:p>
            <a:pPr lvl="1"/>
            <a:r>
              <a:rPr lang="en-US" dirty="0" smtClean="0"/>
              <a:t>Detect Issues Early </a:t>
            </a:r>
          </a:p>
          <a:p>
            <a:pPr lvl="1"/>
            <a:r>
              <a:rPr lang="en-US" dirty="0" smtClean="0"/>
              <a:t>Support compliance &amp; standards</a:t>
            </a:r>
          </a:p>
          <a:p>
            <a:pPr lvl="1"/>
            <a:r>
              <a:rPr lang="en-US" dirty="0" smtClean="0"/>
              <a:t>Improve customer satisfaction</a:t>
            </a:r>
            <a:endParaRPr lang="en-US" dirty="0"/>
          </a:p>
        </p:txBody>
      </p:sp>
    </p:spTree>
    <p:extLst>
      <p:ext uri="{BB962C8B-B14F-4D97-AF65-F5344CB8AC3E}">
        <p14:creationId xmlns:p14="http://schemas.microsoft.com/office/powerpoint/2010/main" val="266920868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Of Metrics </a:t>
            </a:r>
            <a:endParaRPr lang="en-US" dirty="0"/>
          </a:p>
        </p:txBody>
      </p:sp>
      <p:sp>
        <p:nvSpPr>
          <p:cNvPr id="3" name="Content Placeholder 2"/>
          <p:cNvSpPr>
            <a:spLocks noGrp="1"/>
          </p:cNvSpPr>
          <p:nvPr>
            <p:ph idx="1"/>
          </p:nvPr>
        </p:nvSpPr>
        <p:spPr>
          <a:xfrm>
            <a:off x="350879" y="1552435"/>
            <a:ext cx="9229056" cy="4387060"/>
          </a:xfrm>
        </p:spPr>
        <p:txBody>
          <a:bodyPr>
            <a:normAutofit/>
          </a:bodyPr>
          <a:lstStyle/>
          <a:p>
            <a:r>
              <a:rPr lang="en-US" sz="2400" dirty="0"/>
              <a:t>metrics are identified as </a:t>
            </a:r>
            <a:r>
              <a:rPr lang="en-US" sz="2400" b="1" dirty="0"/>
              <a:t>absolute (quantitative)</a:t>
            </a:r>
            <a:r>
              <a:rPr lang="en-US" sz="2400" dirty="0"/>
              <a:t> or </a:t>
            </a:r>
            <a:r>
              <a:rPr lang="en-US" sz="2400" b="1" dirty="0"/>
              <a:t>derived (qualitative)</a:t>
            </a:r>
            <a:r>
              <a:rPr lang="en-US" sz="2400" dirty="0"/>
              <a:t>, they are further classified based on what aspect they </a:t>
            </a:r>
            <a:r>
              <a:rPr lang="en-US" sz="2400" dirty="0" smtClean="0"/>
              <a:t>measure.</a:t>
            </a:r>
          </a:p>
          <a:p>
            <a:pPr lvl="1"/>
            <a:r>
              <a:rPr lang="en-US" sz="2000" b="1" dirty="0"/>
              <a:t>Product Metrics</a:t>
            </a:r>
            <a:r>
              <a:rPr lang="en-US" sz="2000" dirty="0"/>
              <a:t>: Measure the quality and characteristics of the software product itself (for example, defect density, customer-reported defects).</a:t>
            </a:r>
          </a:p>
          <a:p>
            <a:pPr lvl="1"/>
            <a:r>
              <a:rPr lang="en-US" sz="2000" b="1" dirty="0"/>
              <a:t>Process Metrics</a:t>
            </a:r>
            <a:r>
              <a:rPr lang="en-US" sz="2000" dirty="0"/>
              <a:t>: Measure the effectiveness and efficiency of the QA and development processes (for example, mean time to repair, bug reopen rate).</a:t>
            </a:r>
          </a:p>
          <a:p>
            <a:pPr lvl="1"/>
            <a:r>
              <a:rPr lang="en-US" sz="2000" b="1" dirty="0"/>
              <a:t>Project Metrics</a:t>
            </a:r>
            <a:r>
              <a:rPr lang="en-US" sz="2000" dirty="0"/>
              <a:t>: Measure project progress, timelines, resource usage, and costs (for example, time to market, cost of quality</a:t>
            </a:r>
            <a:r>
              <a:rPr lang="en-US" sz="2000" dirty="0" smtClean="0"/>
              <a:t>).</a:t>
            </a:r>
            <a:endParaRPr lang="en-US" sz="2000" dirty="0"/>
          </a:p>
        </p:txBody>
      </p:sp>
    </p:spTree>
    <p:extLst>
      <p:ext uri="{BB962C8B-B14F-4D97-AF65-F5344CB8AC3E}">
        <p14:creationId xmlns:p14="http://schemas.microsoft.com/office/powerpoint/2010/main" val="42027901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 Metrics – Product Quality</a:t>
            </a:r>
            <a:endParaRPr lang="en-US" dirty="0"/>
          </a:p>
        </p:txBody>
      </p:sp>
      <p:sp>
        <p:nvSpPr>
          <p:cNvPr id="3" name="Content Placeholder 2"/>
          <p:cNvSpPr>
            <a:spLocks noGrp="1"/>
          </p:cNvSpPr>
          <p:nvPr>
            <p:ph idx="1"/>
          </p:nvPr>
        </p:nvSpPr>
        <p:spPr>
          <a:xfrm>
            <a:off x="677334" y="2160589"/>
            <a:ext cx="10380526" cy="4101988"/>
          </a:xfrm>
        </p:spPr>
        <p:txBody>
          <a:bodyPr>
            <a:normAutofit/>
          </a:bodyPr>
          <a:lstStyle/>
          <a:p>
            <a:r>
              <a:rPr lang="en-US" b="1" dirty="0"/>
              <a:t>1. Defect </a:t>
            </a:r>
            <a:r>
              <a:rPr lang="en-US" b="1" dirty="0" smtClean="0"/>
              <a:t>Density</a:t>
            </a:r>
            <a:r>
              <a:rPr lang="en-US" b="1" dirty="0"/>
              <a:t> </a:t>
            </a:r>
            <a:r>
              <a:rPr lang="en-US" b="1" dirty="0" smtClean="0"/>
              <a:t>: </a:t>
            </a:r>
            <a:r>
              <a:rPr lang="en-US" dirty="0" smtClean="0"/>
              <a:t>Measures </a:t>
            </a:r>
            <a:r>
              <a:rPr lang="en-US" dirty="0"/>
              <a:t>how many defects are found in a given size of software. It helps assess overall code quality and </a:t>
            </a:r>
            <a:r>
              <a:rPr lang="en-US" dirty="0" smtClean="0"/>
              <a:t>maintainability.</a:t>
            </a:r>
          </a:p>
          <a:p>
            <a:pPr lvl="1"/>
            <a:r>
              <a:rPr lang="en-US" b="1" dirty="0" smtClean="0"/>
              <a:t>How </a:t>
            </a:r>
            <a:r>
              <a:rPr lang="en-US" b="1" dirty="0"/>
              <a:t>to Calculate:</a:t>
            </a:r>
            <a:r>
              <a:rPr lang="en-US" dirty="0"/>
              <a:t> (Total Defects) ÷ (Size of Software, e.g., Lines of Code or Function Points)</a:t>
            </a:r>
          </a:p>
          <a:p>
            <a:r>
              <a:rPr lang="en-US" b="1" dirty="0"/>
              <a:t>2. Defect </a:t>
            </a:r>
            <a:r>
              <a:rPr lang="en-US" b="1" dirty="0" smtClean="0"/>
              <a:t>Leakage</a:t>
            </a:r>
            <a:r>
              <a:rPr lang="en-US" dirty="0" smtClean="0"/>
              <a:t>: Tracks </a:t>
            </a:r>
            <a:r>
              <a:rPr lang="en-US" dirty="0"/>
              <a:t>how many defects escape into production after testing. It helps evaluate the effectiveness of testing </a:t>
            </a:r>
            <a:r>
              <a:rPr lang="en-US" dirty="0" smtClean="0"/>
              <a:t>efforts.</a:t>
            </a:r>
            <a:endParaRPr lang="en-US" dirty="0"/>
          </a:p>
          <a:p>
            <a:pPr lvl="1"/>
            <a:r>
              <a:rPr lang="en-US" b="1" dirty="0" smtClean="0"/>
              <a:t>How </a:t>
            </a:r>
            <a:r>
              <a:rPr lang="en-US" b="1" dirty="0"/>
              <a:t>to Calculate:</a:t>
            </a:r>
            <a:r>
              <a:rPr lang="en-US" dirty="0"/>
              <a:t> (Defects after release ÷ Total defects found during testing) × </a:t>
            </a:r>
            <a:r>
              <a:rPr lang="en-US" dirty="0" smtClean="0"/>
              <a:t>100</a:t>
            </a:r>
          </a:p>
          <a:p>
            <a:r>
              <a:rPr lang="en-US" b="1" dirty="0" smtClean="0"/>
              <a:t>3. Test Coverage</a:t>
            </a:r>
            <a:r>
              <a:rPr lang="en-US" b="1" dirty="0"/>
              <a:t> </a:t>
            </a:r>
            <a:r>
              <a:rPr lang="en-US" b="1" dirty="0" smtClean="0"/>
              <a:t>: </a:t>
            </a:r>
            <a:r>
              <a:rPr lang="en-US" dirty="0" smtClean="0"/>
              <a:t>Measures </a:t>
            </a:r>
            <a:r>
              <a:rPr lang="en-US" dirty="0"/>
              <a:t>how much of the codebase or functionality has been tested. It helps ensure comprehensive validation of features and reduces </a:t>
            </a:r>
            <a:r>
              <a:rPr lang="en-US" dirty="0" smtClean="0"/>
              <a:t>risk.</a:t>
            </a:r>
            <a:endParaRPr lang="en-US" dirty="0"/>
          </a:p>
          <a:p>
            <a:pPr lvl="1"/>
            <a:r>
              <a:rPr lang="en-US" b="1" dirty="0" smtClean="0"/>
              <a:t>How </a:t>
            </a:r>
            <a:r>
              <a:rPr lang="en-US" b="1" dirty="0"/>
              <a:t>to Calculate:</a:t>
            </a:r>
            <a:r>
              <a:rPr lang="en-US" dirty="0"/>
              <a:t> (Number of items tested ÷ Total number of items) × 100</a:t>
            </a:r>
          </a:p>
          <a:p>
            <a:pPr marL="457200" lvl="1" indent="0">
              <a:buNone/>
            </a:pPr>
            <a:endParaRPr lang="en-US" dirty="0"/>
          </a:p>
          <a:p>
            <a:pPr lvl="1"/>
            <a:endParaRPr lang="en-US" dirty="0" smtClean="0"/>
          </a:p>
          <a:p>
            <a:pPr lvl="1"/>
            <a:endParaRPr lang="en-US" dirty="0"/>
          </a:p>
          <a:p>
            <a:pPr lvl="1"/>
            <a:endParaRPr lang="en-US" dirty="0"/>
          </a:p>
        </p:txBody>
      </p:sp>
    </p:spTree>
    <p:extLst>
      <p:ext uri="{BB962C8B-B14F-4D97-AF65-F5344CB8AC3E}">
        <p14:creationId xmlns:p14="http://schemas.microsoft.com/office/powerpoint/2010/main" val="4133094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Requirements </a:t>
            </a:r>
            <a:r>
              <a:rPr lang="en-US" b="1" dirty="0" smtClean="0"/>
              <a:t>Coverage</a:t>
            </a:r>
          </a:p>
          <a:p>
            <a:r>
              <a:rPr lang="en-US" b="1" dirty="0"/>
              <a:t>Severity </a:t>
            </a:r>
            <a:r>
              <a:rPr lang="en-US" b="1" dirty="0" smtClean="0"/>
              <a:t>Index</a:t>
            </a:r>
          </a:p>
          <a:p>
            <a:r>
              <a:rPr lang="en-US" b="1" dirty="0"/>
              <a:t>Priority </a:t>
            </a:r>
            <a:r>
              <a:rPr lang="en-US" b="1" dirty="0" smtClean="0"/>
              <a:t>Index</a:t>
            </a:r>
          </a:p>
          <a:p>
            <a:r>
              <a:rPr lang="en-US" b="1" dirty="0"/>
              <a:t>Escaped Defects</a:t>
            </a:r>
            <a:endParaRPr lang="en-US" dirty="0"/>
          </a:p>
        </p:txBody>
      </p:sp>
    </p:spTree>
    <p:extLst>
      <p:ext uri="{BB962C8B-B14F-4D97-AF65-F5344CB8AC3E}">
        <p14:creationId xmlns:p14="http://schemas.microsoft.com/office/powerpoint/2010/main" val="19173998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503275"/>
            <a:ext cx="8596668" cy="857692"/>
          </a:xfrm>
        </p:spPr>
        <p:txBody>
          <a:bodyPr/>
          <a:lstStyle/>
          <a:p>
            <a:r>
              <a:rPr lang="en-US" dirty="0" smtClean="0"/>
              <a:t>Process Quality Metrics</a:t>
            </a:r>
            <a:endParaRPr lang="en-US" dirty="0"/>
          </a:p>
        </p:txBody>
      </p:sp>
      <p:sp>
        <p:nvSpPr>
          <p:cNvPr id="3" name="Content Placeholder 2"/>
          <p:cNvSpPr>
            <a:spLocks noGrp="1"/>
          </p:cNvSpPr>
          <p:nvPr>
            <p:ph idx="1"/>
          </p:nvPr>
        </p:nvSpPr>
        <p:spPr>
          <a:xfrm>
            <a:off x="677333" y="1650226"/>
            <a:ext cx="9519289" cy="4357169"/>
          </a:xfrm>
        </p:spPr>
        <p:txBody>
          <a:bodyPr>
            <a:normAutofit/>
          </a:bodyPr>
          <a:lstStyle/>
          <a:p>
            <a:r>
              <a:rPr lang="en-US" b="1" dirty="0" smtClean="0"/>
              <a:t>1. Test </a:t>
            </a:r>
            <a:r>
              <a:rPr lang="en-US" b="1" dirty="0"/>
              <a:t>Case Pass </a:t>
            </a:r>
            <a:r>
              <a:rPr lang="en-US" b="1" dirty="0" smtClean="0"/>
              <a:t>Rate</a:t>
            </a:r>
            <a:r>
              <a:rPr lang="en-US" dirty="0"/>
              <a:t> </a:t>
            </a:r>
            <a:r>
              <a:rPr lang="en-US" dirty="0" smtClean="0"/>
              <a:t>: Indicates </a:t>
            </a:r>
            <a:r>
              <a:rPr lang="en-US" dirty="0"/>
              <a:t>the percentage of test cases that pass successfully. It helps gauge the stability of the application at a given time.</a:t>
            </a:r>
          </a:p>
          <a:p>
            <a:pPr lvl="1"/>
            <a:r>
              <a:rPr lang="en-US" b="1" dirty="0"/>
              <a:t>How to Calculate:</a:t>
            </a:r>
            <a:r>
              <a:rPr lang="en-US" dirty="0"/>
              <a:t> (Test Cases Passed ÷ Total Test Cases Executed) × 100</a:t>
            </a:r>
          </a:p>
          <a:p>
            <a:r>
              <a:rPr lang="en-US" b="1" dirty="0"/>
              <a:t>2</a:t>
            </a:r>
            <a:r>
              <a:rPr lang="en-US" b="1" dirty="0" smtClean="0"/>
              <a:t>. </a:t>
            </a:r>
            <a:r>
              <a:rPr lang="en-US" b="1" dirty="0"/>
              <a:t>First-Time Pass </a:t>
            </a:r>
            <a:r>
              <a:rPr lang="en-US" b="1" dirty="0" smtClean="0"/>
              <a:t>Rate</a:t>
            </a:r>
            <a:r>
              <a:rPr lang="en-US" dirty="0" smtClean="0"/>
              <a:t>: Shows </a:t>
            </a:r>
            <a:r>
              <a:rPr lang="en-US" dirty="0"/>
              <a:t>the percentage of test cases that pass in their first execution. It reflects the readiness and quality of the software </a:t>
            </a:r>
            <a:r>
              <a:rPr lang="en-US" dirty="0" smtClean="0"/>
              <a:t>build.</a:t>
            </a:r>
          </a:p>
          <a:p>
            <a:pPr lvl="1"/>
            <a:r>
              <a:rPr lang="en-US" b="1" dirty="0" smtClean="0"/>
              <a:t>How </a:t>
            </a:r>
            <a:r>
              <a:rPr lang="en-US" b="1" dirty="0"/>
              <a:t>to Calculate:</a:t>
            </a:r>
            <a:r>
              <a:rPr lang="en-US" dirty="0"/>
              <a:t> (Test Cases Passed First Attempt ÷ Total Test Cases Executed) × </a:t>
            </a:r>
            <a:r>
              <a:rPr lang="en-US" dirty="0" smtClean="0"/>
              <a:t>100</a:t>
            </a:r>
            <a:endParaRPr lang="en-US" dirty="0"/>
          </a:p>
          <a:p>
            <a:r>
              <a:rPr lang="en-US" b="1" dirty="0"/>
              <a:t>3</a:t>
            </a:r>
            <a:r>
              <a:rPr lang="en-US" b="1" dirty="0" smtClean="0"/>
              <a:t>. </a:t>
            </a:r>
            <a:r>
              <a:rPr lang="en-US" b="1" dirty="0"/>
              <a:t>Automation </a:t>
            </a:r>
            <a:r>
              <a:rPr lang="en-US" b="1" dirty="0" smtClean="0"/>
              <a:t>Coverage: </a:t>
            </a:r>
            <a:r>
              <a:rPr lang="en-US" dirty="0" smtClean="0"/>
              <a:t>Tracks </a:t>
            </a:r>
            <a:r>
              <a:rPr lang="en-US" dirty="0"/>
              <a:t>the proportion of test cases that are automated. It helps measure test efficiency, repeatability, and scalability.</a:t>
            </a:r>
          </a:p>
          <a:p>
            <a:pPr lvl="1"/>
            <a:r>
              <a:rPr lang="en-US" b="1" dirty="0"/>
              <a:t>How to Calculate:</a:t>
            </a:r>
            <a:r>
              <a:rPr lang="en-US" dirty="0"/>
              <a:t> (Automated Test Cases ÷ Total Test Cases) × 100</a:t>
            </a:r>
          </a:p>
          <a:p>
            <a:pPr marL="457200" lvl="1" indent="0">
              <a:buNone/>
            </a:pPr>
            <a:endParaRPr lang="en-US" dirty="0" smtClean="0"/>
          </a:p>
        </p:txBody>
      </p:sp>
    </p:spTree>
    <p:extLst>
      <p:ext uri="{BB962C8B-B14F-4D97-AF65-F5344CB8AC3E}">
        <p14:creationId xmlns:p14="http://schemas.microsoft.com/office/powerpoint/2010/main" val="3654720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Continue</a:t>
            </a:r>
            <a:endParaRPr lang="en-US" dirty="0"/>
          </a:p>
        </p:txBody>
      </p:sp>
      <p:sp>
        <p:nvSpPr>
          <p:cNvPr id="3" name="Content Placeholder 2"/>
          <p:cNvSpPr>
            <a:spLocks noGrp="1"/>
          </p:cNvSpPr>
          <p:nvPr>
            <p:ph idx="1"/>
          </p:nvPr>
        </p:nvSpPr>
        <p:spPr/>
        <p:txBody>
          <a:bodyPr/>
          <a:lstStyle/>
          <a:p>
            <a:r>
              <a:rPr lang="en-US" b="1" dirty="0"/>
              <a:t>13. Bug Reopen </a:t>
            </a:r>
            <a:r>
              <a:rPr lang="en-US" b="1" dirty="0" smtClean="0"/>
              <a:t>Rate</a:t>
            </a:r>
            <a:r>
              <a:rPr lang="en-US" b="1" dirty="0"/>
              <a:t> </a:t>
            </a:r>
            <a:r>
              <a:rPr lang="en-US" b="1" dirty="0" smtClean="0"/>
              <a:t>: </a:t>
            </a:r>
            <a:r>
              <a:rPr lang="en-US" dirty="0" smtClean="0"/>
              <a:t>Measures </a:t>
            </a:r>
            <a:r>
              <a:rPr lang="en-US" dirty="0"/>
              <a:t>how often bugs thought to be fixed are reopened. It helps assess the quality of fixes and the reliability of defect resolution</a:t>
            </a:r>
            <a:r>
              <a:rPr lang="en-US" dirty="0" smtClean="0"/>
              <a:t>.</a:t>
            </a:r>
            <a:r>
              <a:rPr lang="en-US" b="1" dirty="0"/>
              <a:t> </a:t>
            </a:r>
            <a:endParaRPr lang="en-US" b="1" dirty="0" smtClean="0"/>
          </a:p>
          <a:p>
            <a:r>
              <a:rPr lang="en-US" b="1" dirty="0" smtClean="0"/>
              <a:t>14</a:t>
            </a:r>
            <a:r>
              <a:rPr lang="en-US" b="1" dirty="0"/>
              <a:t>. Mean Time to Detect (</a:t>
            </a:r>
            <a:r>
              <a:rPr lang="en-US" b="1" dirty="0" smtClean="0"/>
              <a:t>MTTD): </a:t>
            </a:r>
            <a:r>
              <a:rPr lang="en-US" dirty="0" smtClean="0"/>
              <a:t>Shows </a:t>
            </a:r>
            <a:r>
              <a:rPr lang="en-US" dirty="0"/>
              <a:t>how quickly defects are detected after introduction. It helps minimize the time defects remain hidden and reduces potential damage.</a:t>
            </a:r>
          </a:p>
          <a:p>
            <a:r>
              <a:rPr lang="en-US" dirty="0" smtClean="0"/>
              <a:t>While others are</a:t>
            </a:r>
          </a:p>
          <a:p>
            <a:pPr lvl="1"/>
            <a:r>
              <a:rPr lang="en-US" b="1" dirty="0"/>
              <a:t>Mean Time to Repair (MTTR</a:t>
            </a:r>
            <a:r>
              <a:rPr lang="en-US" b="1" dirty="0" smtClean="0"/>
              <a:t>)</a:t>
            </a:r>
          </a:p>
          <a:p>
            <a:pPr lvl="1"/>
            <a:r>
              <a:rPr lang="en-US" b="1" dirty="0"/>
              <a:t>Test Design </a:t>
            </a:r>
            <a:r>
              <a:rPr lang="en-US" b="1" dirty="0" smtClean="0"/>
              <a:t>Efficiency</a:t>
            </a:r>
          </a:p>
          <a:p>
            <a:pPr lvl="1"/>
            <a:r>
              <a:rPr lang="en-US" b="1" dirty="0"/>
              <a:t>Build Failure Rate</a:t>
            </a:r>
            <a:r>
              <a:rPr lang="en-US" dirty="0"/>
              <a:t/>
            </a:r>
            <a:br>
              <a:rPr lang="en-US" dirty="0"/>
            </a:br>
            <a:endParaRPr lang="en-US" dirty="0"/>
          </a:p>
        </p:txBody>
      </p:sp>
    </p:spTree>
    <p:extLst>
      <p:ext uri="{BB962C8B-B14F-4D97-AF65-F5344CB8AC3E}">
        <p14:creationId xmlns:p14="http://schemas.microsoft.com/office/powerpoint/2010/main" val="240635138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149</TotalTime>
  <Words>697</Words>
  <Application>Microsoft Office PowerPoint</Application>
  <PresentationFormat>Widescreen</PresentationFormat>
  <Paragraphs>109</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Trebuchet MS</vt:lpstr>
      <vt:lpstr>Wingdings 3</vt:lpstr>
      <vt:lpstr>Facet</vt:lpstr>
      <vt:lpstr> QA Metrics &amp; Reporting</vt:lpstr>
      <vt:lpstr>What are QA Metrics</vt:lpstr>
      <vt:lpstr>Essential Metrics for the QA process</vt:lpstr>
      <vt:lpstr>Why are Software Quality Metrics important</vt:lpstr>
      <vt:lpstr>Classification Of Metrics </vt:lpstr>
      <vt:lpstr>Top Metrics – Product Quality</vt:lpstr>
      <vt:lpstr>Continue</vt:lpstr>
      <vt:lpstr>Process Quality Metrics</vt:lpstr>
      <vt:lpstr>Continue</vt:lpstr>
      <vt:lpstr>Project Metrics</vt:lpstr>
      <vt:lpstr>Best Practices </vt:lpstr>
      <vt:lpstr>Dashboard reporting and tools</vt:lpstr>
      <vt:lpstr>Tools </vt:lpstr>
      <vt:lpstr>Let’s Do Something Interesting - how Test Coverage using pytest + coverage.py</vt:lpstr>
      <vt:lpstr>What we have done </vt:lpstr>
      <vt:lpstr>Dashboards or Reporting Tools Demo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QA Metrics &amp; Reporting</dc:title>
  <dc:creator>Microsoft account</dc:creator>
  <cp:lastModifiedBy>Microsoft account</cp:lastModifiedBy>
  <cp:revision>11</cp:revision>
  <dcterms:created xsi:type="dcterms:W3CDTF">2025-06-16T08:51:38Z</dcterms:created>
  <dcterms:modified xsi:type="dcterms:W3CDTF">2025-06-16T16:00:03Z</dcterms:modified>
</cp:coreProperties>
</file>