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71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2" r:id="rId18"/>
    <p:sldId id="274" r:id="rId19"/>
    <p:sldId id="273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71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98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524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05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1787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9917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172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9000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7012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21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704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63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2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657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5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816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60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14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CA30E-A105-4D7D-A421-0DF7656888CE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FFB03E-9D15-47C3-B64C-722F057ECD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0245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ffectLst/>
              </a:rPr>
              <a:t>Methodologies &amp; Closing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Week 6 Project Management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138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50185128"/>
              </p:ext>
            </p:extLst>
          </p:nvPr>
        </p:nvGraphicFramePr>
        <p:xfrm>
          <a:off x="2788719" y="1728412"/>
          <a:ext cx="8915400" cy="256032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Scenario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chemeClr val="bg1"/>
                          </a:solidFill>
                        </a:rPr>
                        <a:t>Change Mgmt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Config</a:t>
                      </a: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="1" dirty="0" err="1">
                          <a:solidFill>
                            <a:schemeClr val="bg1"/>
                          </a:solidFill>
                        </a:rPr>
                        <a:t>Mgmt</a:t>
                      </a:r>
                      <a:endParaRPr lang="en-U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User wants to add search bar in restaurant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Create new JIRA issue, review &amp; approve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new branch in </a:t>
                      </a:r>
                      <a:r>
                        <a:rPr lang="en-US" dirty="0" err="1"/>
                        <a:t>Git</a:t>
                      </a:r>
                      <a:r>
                        <a:rPr lang="en-US" dirty="0"/>
                        <a:t>, tag release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Found bug in checkout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Log bug in JIRA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Fix code in repo and link commit to JIRA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Deployment failed due to config mismatch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 environment version tracking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.</a:t>
                      </a:r>
                      <a:r>
                        <a:rPr lang="en-US" dirty="0" err="1"/>
                        <a:t>env</a:t>
                      </a:r>
                      <a:r>
                        <a:rPr lang="en-US" dirty="0"/>
                        <a:t> in </a:t>
                      </a:r>
                      <a:r>
                        <a:rPr lang="en-US" dirty="0" err="1"/>
                        <a:t>Git</a:t>
                      </a:r>
                      <a:r>
                        <a:rPr lang="en-US" dirty="0"/>
                        <a:t> with proper versioning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2517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656640"/>
            <a:ext cx="8911687" cy="1280890"/>
          </a:xfrm>
        </p:spPr>
        <p:txBody>
          <a:bodyPr/>
          <a:lstStyle/>
          <a:p>
            <a:r>
              <a:rPr lang="en-US" dirty="0" smtClean="0"/>
              <a:t>Tools &amp; Linking 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319150438"/>
              </p:ext>
            </p:extLst>
          </p:nvPr>
        </p:nvGraphicFramePr>
        <p:xfrm>
          <a:off x="752101" y="1863020"/>
          <a:ext cx="4343480" cy="4389120"/>
        </p:xfrm>
        <a:graphic>
          <a:graphicData uri="http://schemas.openxmlformats.org/drawingml/2006/table">
            <a:tbl>
              <a:tblPr/>
              <a:tblGrid>
                <a:gridCol w="909293"/>
                <a:gridCol w="3434187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 marL="64001" marR="64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</a:t>
                      </a:r>
                    </a:p>
                  </a:txBody>
                  <a:tcPr marL="64001" marR="64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JIRA</a:t>
                      </a:r>
                      <a:endParaRPr lang="en-US"/>
                    </a:p>
                  </a:txBody>
                  <a:tcPr marL="64001" marR="64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Track feature/bug change requests</a:t>
                      </a:r>
                    </a:p>
                  </a:txBody>
                  <a:tcPr marL="64001" marR="64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Git + GitHub</a:t>
                      </a:r>
                      <a:endParaRPr lang="en-US"/>
                    </a:p>
                  </a:txBody>
                  <a:tcPr marL="64001" marR="64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Code version control</a:t>
                      </a:r>
                    </a:p>
                  </a:txBody>
                  <a:tcPr marL="64001" marR="64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GitHub Actions</a:t>
                      </a:r>
                      <a:endParaRPr lang="en-US"/>
                    </a:p>
                  </a:txBody>
                  <a:tcPr marL="64001" marR="64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Automate testing, build, deployment</a:t>
                      </a:r>
                    </a:p>
                  </a:txBody>
                  <a:tcPr marL="64001" marR="64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Git Tags</a:t>
                      </a:r>
                      <a:endParaRPr lang="en-US"/>
                    </a:p>
                  </a:txBody>
                  <a:tcPr marL="64001" marR="64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Mark versions/releases</a:t>
                      </a:r>
                    </a:p>
                  </a:txBody>
                  <a:tcPr marL="64001" marR="64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Branches</a:t>
                      </a:r>
                      <a:endParaRPr lang="en-US" dirty="0"/>
                    </a:p>
                  </a:txBody>
                  <a:tcPr marL="64001" marR="64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Separate dev/test/main code flows</a:t>
                      </a:r>
                    </a:p>
                  </a:txBody>
                  <a:tcPr marL="64001" marR="640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8098" y="2272595"/>
            <a:ext cx="580153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0771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&amp; Stakeholder Engagement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shifts the focus from </a:t>
            </a:r>
            <a:r>
              <a:rPr lang="en-US" b="1" dirty="0"/>
              <a:t>tasks and tools</a:t>
            </a:r>
            <a:r>
              <a:rPr lang="en-US" dirty="0"/>
              <a:t> to </a:t>
            </a:r>
            <a:r>
              <a:rPr lang="en-US" b="1" dirty="0"/>
              <a:t>people and communication</a:t>
            </a:r>
            <a:r>
              <a:rPr lang="en-US" dirty="0"/>
              <a:t>, which is where true project success lies</a:t>
            </a:r>
            <a:r>
              <a:rPr lang="en-US" dirty="0" smtClean="0"/>
              <a:t>.</a:t>
            </a:r>
          </a:p>
          <a:p>
            <a:r>
              <a:rPr lang="en-US" b="1" u="sng" dirty="0">
                <a:solidFill>
                  <a:schemeClr val="tx1"/>
                </a:solidFill>
              </a:rPr>
              <a:t>Lead your team, resolve issues, and keep stakeholders updated &amp; confident</a:t>
            </a:r>
            <a:r>
              <a:rPr lang="en-US" b="1" u="sng" dirty="0" smtClean="0">
                <a:solidFill>
                  <a:schemeClr val="tx1"/>
                </a:solidFill>
              </a:rPr>
              <a:t>.</a:t>
            </a:r>
          </a:p>
          <a:p>
            <a:endParaRPr lang="en-US" b="1" u="sng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9936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Leadership?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92925" y="1875905"/>
            <a:ext cx="9214861" cy="4982095"/>
          </a:xfrm>
        </p:spPr>
        <p:txBody>
          <a:bodyPr>
            <a:normAutofit/>
          </a:bodyPr>
          <a:lstStyle/>
          <a:p>
            <a:r>
              <a:rPr lang="en-US" sz="2000" dirty="0"/>
              <a:t>Leadership in project management means </a:t>
            </a:r>
            <a:r>
              <a:rPr lang="en-US" sz="2000" b="1" dirty="0"/>
              <a:t>inspiring your team</a:t>
            </a:r>
            <a:r>
              <a:rPr lang="en-US" sz="2000" dirty="0"/>
              <a:t>, solving conflicts, making decisions, and creating a healthy delivery environment</a:t>
            </a:r>
            <a:r>
              <a:rPr lang="en-US" sz="2000" dirty="0" smtClean="0"/>
              <a:t>.</a:t>
            </a:r>
          </a:p>
          <a:p>
            <a:r>
              <a:rPr lang="en-US" sz="2000" b="1" dirty="0"/>
              <a:t>As a PM, you must:</a:t>
            </a:r>
          </a:p>
          <a:p>
            <a:pPr lvl="1"/>
            <a:r>
              <a:rPr lang="en-US" sz="1800" dirty="0"/>
              <a:t>Motivate your team members</a:t>
            </a:r>
          </a:p>
          <a:p>
            <a:pPr lvl="1"/>
            <a:r>
              <a:rPr lang="en-US" sz="1800" dirty="0"/>
              <a:t>Set clear goals and priorities</a:t>
            </a:r>
          </a:p>
          <a:p>
            <a:pPr lvl="1"/>
            <a:r>
              <a:rPr lang="en-US" sz="1800" dirty="0"/>
              <a:t>Unblock issues and prevent delays</a:t>
            </a:r>
          </a:p>
          <a:p>
            <a:pPr lvl="1"/>
            <a:r>
              <a:rPr lang="en-US" sz="1800" dirty="0"/>
              <a:t>Encourage collaboration and respect</a:t>
            </a:r>
          </a:p>
          <a:p>
            <a:r>
              <a:rPr lang="en-US" sz="2000" dirty="0"/>
              <a:t>🎯 </a:t>
            </a:r>
            <a:r>
              <a:rPr lang="en-US" sz="2000" b="1" dirty="0"/>
              <a:t>Example (Food App):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/>
              <a:t>Ali (backend dev) and Fatima (UI) disagree on the design layout.</a:t>
            </a:r>
            <a:br>
              <a:rPr lang="en-US" sz="2000" dirty="0"/>
            </a:br>
            <a:r>
              <a:rPr lang="en-US" sz="2000" dirty="0"/>
              <a:t>☑️ You jump in, align both on priorities, and facilitate compromise.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95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Management Best Practices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63488"/>
              </p:ext>
            </p:extLst>
          </p:nvPr>
        </p:nvGraphicFramePr>
        <p:xfrm>
          <a:off x="2589212" y="1905000"/>
          <a:ext cx="8915400" cy="274320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Skill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Clear Communication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Daily standups, well-written tickets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Delegation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Assign tasks based on skill, not just availability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Empathy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Check-in when someone is stuck or stressed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Conflict Resolution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1:1 chats, not public blame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Feedback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Give constructive, timely feedback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3666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Stakeholder Engagement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Stakeholders = anyone who has interest or influence in the project (client, customer, manager, investor, etc</a:t>
            </a:r>
            <a:r>
              <a:rPr lang="en-US" dirty="0" smtClean="0"/>
              <a:t>.)</a:t>
            </a:r>
          </a:p>
          <a:p>
            <a:r>
              <a:rPr lang="en-US" dirty="0" smtClean="0"/>
              <a:t>🎯 </a:t>
            </a:r>
            <a:r>
              <a:rPr lang="en-US" dirty="0"/>
              <a:t>Your goal: Keep them informed, involved, and confident — without overwhelming them.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830391"/>
              </p:ext>
            </p:extLst>
          </p:nvPr>
        </p:nvGraphicFramePr>
        <p:xfrm>
          <a:off x="2589212" y="3815542"/>
          <a:ext cx="8915400" cy="292608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Method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What It Shows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📈 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JIRA 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Progress of Sprints, Tasks, Bugs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📬 Weekly Report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Google Doc / Notion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What’s done, what’s next, blockers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📣 Email Update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Email/Slack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Key decisions, releases, risks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🔔 Notifications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JIRA Automation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 emails when task status changes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6960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Tools </a:t>
            </a:r>
            <a:r>
              <a:rPr lang="en-US" dirty="0"/>
              <a:t>don’t lead projects. People do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525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38300" y="2895600"/>
            <a:ext cx="10353761" cy="1326321"/>
          </a:xfrm>
        </p:spPr>
        <p:txBody>
          <a:bodyPr>
            <a:noAutofit/>
          </a:bodyPr>
          <a:lstStyle/>
          <a:p>
            <a:pPr algn="l"/>
            <a:r>
              <a:rPr lang="en-US" sz="4800" b="0" dirty="0">
                <a:effectLst/>
              </a:rPr>
              <a:t>Simulated Project Delivery &amp; </a:t>
            </a:r>
            <a:r>
              <a:rPr lang="en-US" sz="4800" b="0" dirty="0" smtClean="0">
                <a:effectLst/>
              </a:rPr>
              <a:t>Retrospective</a:t>
            </a:r>
            <a:r>
              <a:rPr lang="en-US" sz="4800" dirty="0"/>
              <a:t/>
            </a:r>
            <a:br>
              <a:rPr lang="en-US" sz="4800" dirty="0"/>
            </a:br>
            <a:endParaRPr lang="en-US" sz="4800" dirty="0"/>
          </a:p>
        </p:txBody>
      </p:sp>
      <p:sp>
        <p:nvSpPr>
          <p:cNvPr id="8" name="Rectangle 7"/>
          <p:cNvSpPr/>
          <p:nvPr/>
        </p:nvSpPr>
        <p:spPr>
          <a:xfrm>
            <a:off x="1638300" y="4221921"/>
            <a:ext cx="1013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Objective: Deliver your MVP, review the sprint, and evaluate your team’s performance — just like in a real agile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0826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Sprint Review?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Sprint Review</a:t>
            </a:r>
            <a:r>
              <a:rPr lang="en-US" dirty="0"/>
              <a:t> is a live demo where the team shows the stakeholders what features were completed — and gets feedback.</a:t>
            </a:r>
          </a:p>
        </p:txBody>
      </p:sp>
    </p:spTree>
    <p:extLst>
      <p:ext uri="{BB962C8B-B14F-4D97-AF65-F5344CB8AC3E}">
        <p14:creationId xmlns:p14="http://schemas.microsoft.com/office/powerpoint/2010/main" val="5000248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cap="none" dirty="0">
                <a:effectLst/>
                <a:latin typeface="Arial" panose="020B0604020202020204" pitchFamily="34" charset="0"/>
              </a:rPr>
              <a:t>What is a Sprint Retrospective</a:t>
            </a:r>
            <a:r>
              <a:rPr lang="en-US" altLang="en-US" sz="3600" cap="none" dirty="0" smtClean="0">
                <a:effectLst/>
                <a:latin typeface="Arial" panose="020B0604020202020204" pitchFamily="34" charset="0"/>
              </a:rPr>
              <a:t>?</a:t>
            </a:r>
            <a:endParaRPr lang="en-US" dirty="0"/>
          </a:p>
        </p:txBody>
      </p:sp>
      <p:sp>
        <p:nvSpPr>
          <p:cNvPr id="5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23345" y="2252568"/>
            <a:ext cx="589937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 dirty="0">
                <a:effectLst/>
                <a:latin typeface="Arial" panose="020B0604020202020204" pitchFamily="34" charset="0"/>
              </a:rPr>
              <a:t>A </a:t>
            </a:r>
            <a:r>
              <a:rPr lang="en-US" altLang="en-US" sz="1800" b="1" dirty="0">
                <a:effectLst/>
                <a:latin typeface="Arial" panose="020B0604020202020204" pitchFamily="34" charset="0"/>
              </a:rPr>
              <a:t>Retrospective</a:t>
            </a:r>
            <a:r>
              <a:rPr lang="en-US" altLang="en-US" sz="1800" dirty="0">
                <a:effectLst/>
                <a:latin typeface="Arial" panose="020B0604020202020204" pitchFamily="34" charset="0"/>
              </a:rPr>
              <a:t> is a team meeting where you reflect on: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 smtClean="0">
                <a:effectLst/>
                <a:latin typeface="Arial" panose="020B0604020202020204" pitchFamily="34" charset="0"/>
              </a:rPr>
              <a:t>What </a:t>
            </a:r>
            <a:r>
              <a:rPr lang="en-US" altLang="en-US" sz="1800" dirty="0">
                <a:effectLst/>
                <a:latin typeface="Arial" panose="020B0604020202020204" pitchFamily="34" charset="0"/>
              </a:rPr>
              <a:t>went well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 smtClean="0">
                <a:effectLst/>
                <a:latin typeface="Arial" panose="020B0604020202020204" pitchFamily="34" charset="0"/>
              </a:rPr>
              <a:t>What </a:t>
            </a:r>
            <a:r>
              <a:rPr lang="en-US" altLang="en-US" sz="1800" dirty="0">
                <a:effectLst/>
                <a:latin typeface="Arial" panose="020B0604020202020204" pitchFamily="34" charset="0"/>
              </a:rPr>
              <a:t>could have gone better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1800" dirty="0" smtClean="0">
                <a:effectLst/>
                <a:latin typeface="Arial" panose="020B0604020202020204" pitchFamily="34" charset="0"/>
              </a:rPr>
              <a:t>What </a:t>
            </a:r>
            <a:r>
              <a:rPr lang="en-US" altLang="en-US" sz="1800" dirty="0">
                <a:effectLst/>
                <a:latin typeface="Arial" panose="020B0604020202020204" pitchFamily="34" charset="0"/>
              </a:rPr>
              <a:t>should be </a:t>
            </a:r>
            <a:r>
              <a:rPr lang="en-US" altLang="en-US" sz="1800" dirty="0" smtClean="0">
                <a:effectLst/>
                <a:latin typeface="Arial" panose="020B0604020202020204" pitchFamily="34" charset="0"/>
              </a:rPr>
              <a:t>improved</a:t>
            </a:r>
            <a:endParaRPr lang="en-US" altLang="en-US" sz="1800" dirty="0"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5430708"/>
              </p:ext>
            </p:extLst>
          </p:nvPr>
        </p:nvGraphicFramePr>
        <p:xfrm>
          <a:off x="1123345" y="4189095"/>
          <a:ext cx="10353675" cy="1737360"/>
        </p:xfrm>
        <a:graphic>
          <a:graphicData uri="http://schemas.openxmlformats.org/drawingml/2006/table">
            <a:tbl>
              <a:tblPr/>
              <a:tblGrid>
                <a:gridCol w="3451225"/>
                <a:gridCol w="3451225"/>
                <a:gridCol w="3451225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Went Well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Didn't Go Well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Improvements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Fast UI delivery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Delays in API 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More buffer time for testing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Clear communication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Missed a daily standup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 JIRA reminders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Smooth Git workflow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Rework due to unclear stories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Better user story detail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252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420966" y="5982393"/>
            <a:ext cx="3674023" cy="600142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Muhammad Fahad Bashir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2011678"/>
            <a:ext cx="12192000" cy="273921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200" dirty="0" smtClean="0"/>
              <a:t>Agenda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Agile &amp; Scrum Fundamentals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Kanban &amp; Lean Project Management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Change &amp; Configuration Management</a:t>
            </a:r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 smtClean="0"/>
              <a:t>Leadership &amp; Stakeholder Engagement </a:t>
            </a:r>
            <a:endParaRPr lang="en-US" sz="2800" dirty="0"/>
          </a:p>
          <a:p>
            <a:pPr marL="571500" indent="-571500">
              <a:buFont typeface="Wingdings" panose="05000000000000000000" pitchFamily="2" charset="2"/>
              <a:buChar char="v"/>
            </a:pPr>
            <a:r>
              <a:rPr lang="en-US" sz="2800" dirty="0"/>
              <a:t> Simulated Project Delivery &amp; Retrospective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415646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Performance Reports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to Reports → Generate:</a:t>
            </a:r>
          </a:p>
          <a:p>
            <a:pPr lvl="1"/>
            <a:r>
              <a:rPr lang="en-US" b="1" dirty="0"/>
              <a:t>Sprint Report</a:t>
            </a:r>
            <a:r>
              <a:rPr lang="en-US" dirty="0"/>
              <a:t>: What was planned vs. done</a:t>
            </a:r>
          </a:p>
          <a:p>
            <a:pPr lvl="1"/>
            <a:r>
              <a:rPr lang="en-US" b="1" dirty="0"/>
              <a:t>Velocity Chart</a:t>
            </a:r>
            <a:r>
              <a:rPr lang="en-US" dirty="0"/>
              <a:t>: Measure story points completed per sprint</a:t>
            </a:r>
          </a:p>
          <a:p>
            <a:pPr lvl="1"/>
            <a:r>
              <a:rPr lang="en-US" b="1" dirty="0"/>
              <a:t>Burndown Chart</a:t>
            </a:r>
            <a:r>
              <a:rPr lang="en-US" dirty="0"/>
              <a:t>: Visualize progress over time</a:t>
            </a:r>
          </a:p>
          <a:p>
            <a:r>
              <a:rPr lang="en-US" dirty="0"/>
              <a:t>Export or present screenshots of:</a:t>
            </a:r>
          </a:p>
          <a:p>
            <a:pPr lvl="1"/>
            <a:r>
              <a:rPr lang="en-US" dirty="0"/>
              <a:t>Tasks done vs. remaining</a:t>
            </a:r>
          </a:p>
          <a:p>
            <a:pPr lvl="1"/>
            <a:r>
              <a:rPr lang="en-US" dirty="0"/>
              <a:t>Bugs found vs. resolved</a:t>
            </a:r>
          </a:p>
          <a:p>
            <a:pPr lvl="1"/>
            <a:r>
              <a:rPr lang="en-US" dirty="0"/>
              <a:t>Completion rate</a:t>
            </a:r>
          </a:p>
        </p:txBody>
      </p:sp>
    </p:spTree>
    <p:extLst>
      <p:ext uri="{BB962C8B-B14F-4D97-AF65-F5344CB8AC3E}">
        <p14:creationId xmlns:p14="http://schemas.microsoft.com/office/powerpoint/2010/main" val="1601911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“Delivery is not just pushing code — it’s about showing value, learning from what went wrong, and preparing smarter for what’s next.”</a:t>
            </a:r>
          </a:p>
        </p:txBody>
      </p:sp>
    </p:spTree>
    <p:extLst>
      <p:ext uri="{BB962C8B-B14F-4D97-AF65-F5344CB8AC3E}">
        <p14:creationId xmlns:p14="http://schemas.microsoft.com/office/powerpoint/2010/main" val="3407881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&amp; Scrum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Scrum is an </a:t>
            </a:r>
            <a:r>
              <a:rPr lang="en-US" b="1" dirty="0"/>
              <a:t>Agile methodology</a:t>
            </a:r>
            <a:r>
              <a:rPr lang="en-US" dirty="0"/>
              <a:t> that breaks down the work into </a:t>
            </a:r>
            <a:r>
              <a:rPr lang="en-US" b="1" dirty="0" err="1"/>
              <a:t>timeboxed</a:t>
            </a:r>
            <a:r>
              <a:rPr lang="en-US" b="1" dirty="0"/>
              <a:t> sprints (e.g., 1–2 weeks)</a:t>
            </a:r>
            <a:r>
              <a:rPr lang="en-US" dirty="0"/>
              <a:t> with structured meetings and team roles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Scrum Roles</a:t>
            </a:r>
          </a:p>
          <a:p>
            <a:pPr lvl="1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129449"/>
              </p:ext>
            </p:extLst>
          </p:nvPr>
        </p:nvGraphicFramePr>
        <p:xfrm>
          <a:off x="2898962" y="3458095"/>
          <a:ext cx="8295900" cy="2011680"/>
        </p:xfrm>
        <a:graphic>
          <a:graphicData uri="http://schemas.openxmlformats.org/drawingml/2006/table">
            <a:tbl>
              <a:tblPr/>
              <a:tblGrid>
                <a:gridCol w="4147950"/>
                <a:gridCol w="4147950"/>
              </a:tblGrid>
              <a:tr h="348114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Responsibility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</a:tr>
              <a:tr h="348114">
                <a:tc>
                  <a:txBody>
                    <a:bodyPr/>
                    <a:lstStyle/>
                    <a:p>
                      <a:r>
                        <a:rPr lang="en-US" b="1" dirty="0"/>
                        <a:t>Product Owner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Manages product vision &amp; backlog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609199">
                <a:tc>
                  <a:txBody>
                    <a:bodyPr/>
                    <a:lstStyle/>
                    <a:p>
                      <a:r>
                        <a:rPr lang="en-US" b="1"/>
                        <a:t>Scrum Master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Facilitates the process and removes blockers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48114">
                <a:tc>
                  <a:txBody>
                    <a:bodyPr/>
                    <a:lstStyle/>
                    <a:p>
                      <a:r>
                        <a:rPr lang="en-US" b="1"/>
                        <a:t>Development Team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Builds the product increment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856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Scrum Ceremonies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316293"/>
              </p:ext>
            </p:extLst>
          </p:nvPr>
        </p:nvGraphicFramePr>
        <p:xfrm>
          <a:off x="2589212" y="1740882"/>
          <a:ext cx="8915400" cy="210312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Ceremony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Sprint Planning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Plan what to do in the sprint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Daily Standup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15-min team check-in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Sprint Review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Demo the work 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Retrospective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 what went well, what to improve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01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Task  (Food Delivery ) 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9434806"/>
              </p:ext>
            </p:extLst>
          </p:nvPr>
        </p:nvGraphicFramePr>
        <p:xfrm>
          <a:off x="2589213" y="2376805"/>
          <a:ext cx="8915400" cy="3291840"/>
        </p:xfrm>
        <a:graphic>
          <a:graphicData uri="http://schemas.openxmlformats.org/drawingml/2006/table">
            <a:tbl>
              <a:tblPr/>
              <a:tblGrid>
                <a:gridCol w="4457700"/>
                <a:gridCol w="4457700"/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Step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Task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</a:t>
                      </a:r>
                      <a:r>
                        <a:rPr lang="en-US" dirty="0"/>
                        <a:t>Scrum 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JIRA → Create Project → Scrum Template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Add </a:t>
                      </a:r>
                      <a:r>
                        <a:rPr lang="en-US" dirty="0"/>
                        <a:t>Epics → Stories → Tasks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Use login, browse restaurants, place order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</a:t>
                      </a:r>
                      <a:r>
                        <a:rPr lang="en-US" dirty="0"/>
                        <a:t>Sprint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Drag stories to Sprint and 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Track </a:t>
                      </a:r>
                      <a:r>
                        <a:rPr lang="en-US" dirty="0"/>
                        <a:t>progress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Move tasks across To Do → In Progress → 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Hold </a:t>
                      </a:r>
                      <a:r>
                        <a:rPr lang="en-US" dirty="0"/>
                        <a:t>mock standup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Ask “What did you do? What’s next? Any blockers?”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086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Kanban &amp; Lean Project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Kanban focuses on continuous delivery with a visual board and WIP (Work-In-Progress) limits. No fixed sprints, no estimates — just smooth </a:t>
            </a:r>
            <a:r>
              <a:rPr lang="en-US" dirty="0" err="1" smtClean="0"/>
              <a:t>flow.</a:t>
            </a:r>
            <a:r>
              <a:rPr lang="en-US" dirty="0" err="1"/>
              <a:t>Kanban</a:t>
            </a:r>
            <a:r>
              <a:rPr lang="en-US" dirty="0"/>
              <a:t> focuses on continuous delivery with a visual board and WIP (Work-In-Progress) limits. No fixed sprints, no estimates — just smooth flow.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3159252"/>
              </p:ext>
            </p:extLst>
          </p:nvPr>
        </p:nvGraphicFramePr>
        <p:xfrm>
          <a:off x="2805344" y="4139046"/>
          <a:ext cx="8915400" cy="2468880"/>
        </p:xfrm>
        <a:graphic>
          <a:graphicData uri="http://schemas.openxmlformats.org/drawingml/2006/table">
            <a:tbl>
              <a:tblPr/>
              <a:tblGrid>
                <a:gridCol w="2971800"/>
                <a:gridCol w="2971800"/>
                <a:gridCol w="2971800"/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Scrum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Kanban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Timeboxed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Yes (Sprints)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 (Continuous)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Roles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Flexible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WIP Limits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Required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Estimation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Story points / hours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Optional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Delivery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At end of sprint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Anytime when task is done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540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When to use which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"Scrum helps you deliver structured, sprint-based </a:t>
            </a:r>
            <a:r>
              <a:rPr lang="en-US" dirty="0" err="1"/>
              <a:t>progress.Kanban</a:t>
            </a:r>
            <a:r>
              <a:rPr lang="en-US" dirty="0"/>
              <a:t> helps you stay lean and flow-driven with fast delivery</a:t>
            </a:r>
            <a:r>
              <a:rPr lang="en-US" dirty="0" smtClean="0"/>
              <a:t>.“</a:t>
            </a:r>
          </a:p>
          <a:p>
            <a:r>
              <a:rPr lang="en-US" dirty="0" smtClean="0"/>
              <a:t> </a:t>
            </a:r>
            <a:r>
              <a:rPr lang="en-US" dirty="0"/>
              <a:t>In real projects, most teams use a mix of both depending on their needs.</a:t>
            </a:r>
          </a:p>
        </p:txBody>
      </p:sp>
    </p:spTree>
    <p:extLst>
      <p:ext uri="{BB962C8B-B14F-4D97-AF65-F5344CB8AC3E}">
        <p14:creationId xmlns:p14="http://schemas.microsoft.com/office/powerpoint/2010/main" val="701043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&amp; Configuration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Handle </a:t>
            </a:r>
            <a:r>
              <a:rPr lang="en-US" b="1" dirty="0"/>
              <a:t>changes smartly. Keep everything versioned, traceable, and under control</a:t>
            </a:r>
            <a:r>
              <a:rPr lang="en-US" b="1" dirty="0" smtClean="0"/>
              <a:t>.</a:t>
            </a:r>
          </a:p>
          <a:p>
            <a:r>
              <a:rPr lang="en-US" dirty="0"/>
              <a:t>Change Management is the process of </a:t>
            </a:r>
            <a:r>
              <a:rPr lang="en-US" b="1" dirty="0"/>
              <a:t>controlling and documenting changes</a:t>
            </a:r>
            <a:r>
              <a:rPr lang="en-US" dirty="0"/>
              <a:t> to project scope, requirements, features, or files</a:t>
            </a:r>
            <a:r>
              <a:rPr lang="en-US" dirty="0" smtClean="0"/>
              <a:t>.</a:t>
            </a:r>
          </a:p>
          <a:p>
            <a:endParaRPr lang="en-US" b="1" dirty="0"/>
          </a:p>
          <a:p>
            <a:r>
              <a:rPr lang="en-US" dirty="0"/>
              <a:t>Why It Matters:</a:t>
            </a:r>
          </a:p>
          <a:p>
            <a:r>
              <a:rPr lang="en-US" dirty="0"/>
              <a:t>Keeps the team on the same page</a:t>
            </a:r>
          </a:p>
          <a:p>
            <a:r>
              <a:rPr lang="en-US" dirty="0"/>
              <a:t>Avoids surprises for developers/testers</a:t>
            </a:r>
          </a:p>
          <a:p>
            <a:r>
              <a:rPr lang="en-US" dirty="0"/>
              <a:t>Helps stakeholders approve changes formally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732047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 Management?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 ensures that all versions of project artifacts (code, docs, test cases) are tracked and reproducible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🎯 </a:t>
            </a:r>
            <a:r>
              <a:rPr lang="en-US" dirty="0"/>
              <a:t>Why It Matters</a:t>
            </a:r>
            <a:r>
              <a:rPr lang="en-US" dirty="0" smtClean="0"/>
              <a:t>:</a:t>
            </a:r>
          </a:p>
          <a:p>
            <a:pPr lvl="1"/>
            <a:r>
              <a:rPr lang="en-US" dirty="0" smtClean="0"/>
              <a:t>Avoids </a:t>
            </a:r>
            <a:r>
              <a:rPr lang="en-US" dirty="0"/>
              <a:t>“it worked on my machine” </a:t>
            </a:r>
            <a:r>
              <a:rPr lang="en-US" dirty="0" smtClean="0"/>
              <a:t>issues</a:t>
            </a:r>
          </a:p>
          <a:p>
            <a:pPr lvl="1"/>
            <a:r>
              <a:rPr lang="en-US" dirty="0" smtClean="0"/>
              <a:t>Helps </a:t>
            </a:r>
            <a:r>
              <a:rPr lang="en-US" dirty="0"/>
              <a:t>rollback to previous </a:t>
            </a:r>
            <a:r>
              <a:rPr lang="en-US" dirty="0" smtClean="0"/>
              <a:t>versions</a:t>
            </a:r>
          </a:p>
          <a:p>
            <a:pPr lvl="1"/>
            <a:r>
              <a:rPr lang="en-US" dirty="0" smtClean="0"/>
              <a:t>Enables </a:t>
            </a:r>
            <a:r>
              <a:rPr lang="en-US" dirty="0"/>
              <a:t>CI/CD and deployment automation</a:t>
            </a:r>
          </a:p>
        </p:txBody>
      </p:sp>
    </p:spTree>
    <p:extLst>
      <p:ext uri="{BB962C8B-B14F-4D97-AF65-F5344CB8AC3E}">
        <p14:creationId xmlns:p14="http://schemas.microsoft.com/office/powerpoint/2010/main" val="40705621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34</TotalTime>
  <Words>967</Words>
  <Application>Microsoft Office PowerPoint</Application>
  <PresentationFormat>Widescreen</PresentationFormat>
  <Paragraphs>182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Bookman Old Style</vt:lpstr>
      <vt:lpstr>Rockwell</vt:lpstr>
      <vt:lpstr>Wingdings</vt:lpstr>
      <vt:lpstr>Damask</vt:lpstr>
      <vt:lpstr>Methodologies &amp; Closing</vt:lpstr>
      <vt:lpstr>PowerPoint Presentation</vt:lpstr>
      <vt:lpstr>Agile &amp; Scrum Fundamentals</vt:lpstr>
      <vt:lpstr>Scrum Ceremonies</vt:lpstr>
      <vt:lpstr>Task  (Food Delivery ) </vt:lpstr>
      <vt:lpstr>Kanban &amp; Lean Project Management</vt:lpstr>
      <vt:lpstr>When to use which ?</vt:lpstr>
      <vt:lpstr>Change &amp; Configuration Management</vt:lpstr>
      <vt:lpstr>Configuration Management?</vt:lpstr>
      <vt:lpstr>Example </vt:lpstr>
      <vt:lpstr>Tools &amp; Linking </vt:lpstr>
      <vt:lpstr>Leadership &amp; Stakeholder Engagement</vt:lpstr>
      <vt:lpstr>Project Leadership?</vt:lpstr>
      <vt:lpstr>Team Management Best Practices</vt:lpstr>
      <vt:lpstr>Stakeholder Engagement</vt:lpstr>
      <vt:lpstr>Tools don’t lead projects. People do.</vt:lpstr>
      <vt:lpstr>Simulated Project Delivery &amp; Retrospective </vt:lpstr>
      <vt:lpstr>What is a Sprint Review?</vt:lpstr>
      <vt:lpstr>What is a Sprint Retrospective?</vt:lpstr>
      <vt:lpstr>Generate Performance Reports</vt:lpstr>
      <vt:lpstr>“Delivery is not just pushing code — it’s about showing value, learning from what went wrong, and preparing smarter for what’s next.”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Agenda Agile &amp; Scrum Fundamentals Kanban &amp; Lean Project Management</dc:title>
  <dc:creator>Microsoft account</dc:creator>
  <cp:lastModifiedBy>Microsoft account</cp:lastModifiedBy>
  <cp:revision>6</cp:revision>
  <dcterms:created xsi:type="dcterms:W3CDTF">2025-06-26T07:39:19Z</dcterms:created>
  <dcterms:modified xsi:type="dcterms:W3CDTF">2025-06-27T06:58:40Z</dcterms:modified>
</cp:coreProperties>
</file>