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59" autoAdjust="0"/>
  </p:normalViewPr>
  <p:slideViewPr>
    <p:cSldViewPr snapToGrid="0">
      <p:cViewPr>
        <p:scale>
          <a:sx n="66" d="100"/>
          <a:sy n="66" d="100"/>
        </p:scale>
        <p:origin x="-581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85AC5-9444-47CE-B4A7-C93CECD16D4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C5266-F235-4FA9-A8D2-949197319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6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Change Control </a:t>
            </a:r>
            <a:r>
              <a:rPr lang="en-US" smtClean="0"/>
              <a:t>When </a:t>
            </a:r>
            <a:r>
              <a:rPr lang="en-US" dirty="0" smtClean="0"/>
              <a:t>something </a:t>
            </a:r>
            <a:r>
              <a:rPr lang="en-US" b="1" dirty="0" smtClean="0"/>
              <a:t>new</a:t>
            </a:r>
            <a:r>
              <a:rPr lang="en-US" dirty="0" smtClean="0"/>
              <a:t> is requested mid-project. </a:t>
            </a:r>
          </a:p>
          <a:p>
            <a:r>
              <a:rPr lang="en-US" b="1" dirty="0" smtClean="0"/>
              <a:t>Requirements </a:t>
            </a:r>
            <a:r>
              <a:rPr lang="en-US" b="1" dirty="0" err="1" smtClean="0"/>
              <a:t>Tracking</a:t>
            </a:r>
            <a:r>
              <a:rPr lang="en-US" dirty="0" err="1" smtClean="0"/>
              <a:t>Keeping</a:t>
            </a:r>
            <a:r>
              <a:rPr lang="en-US" dirty="0" smtClean="0"/>
              <a:t> track of all </a:t>
            </a:r>
            <a:r>
              <a:rPr lang="en-US" b="1" dirty="0" smtClean="0"/>
              <a:t>existing and new</a:t>
            </a:r>
            <a:r>
              <a:rPr lang="en-US" dirty="0" smtClean="0"/>
              <a:t> requirements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5266-F235-4FA9-A8D2-949197319A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45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WBS Is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5266-F235-4FA9-A8D2-949197319A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8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8C5266-F235-4FA9-A8D2-949197319A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1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0263-7560-47CE-B80E-21DCF995AFA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B4C1-7BC9-4F3E-BAFA-4CF4FD2982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85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0263-7560-47CE-B80E-21DCF995AFA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B4C1-7BC9-4F3E-BAFA-4CF4FD29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4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0263-7560-47CE-B80E-21DCF995AFA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B4C1-7BC9-4F3E-BAFA-4CF4FD29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0263-7560-47CE-B80E-21DCF995AFA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B4C1-7BC9-4F3E-BAFA-4CF4FD29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7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0263-7560-47CE-B80E-21DCF995AFA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B4C1-7BC9-4F3E-BAFA-4CF4FD2982B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559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0263-7560-47CE-B80E-21DCF995AFA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B4C1-7BC9-4F3E-BAFA-4CF4FD29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0263-7560-47CE-B80E-21DCF995AFA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B4C1-7BC9-4F3E-BAFA-4CF4FD29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7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0263-7560-47CE-B80E-21DCF995AFA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B4C1-7BC9-4F3E-BAFA-4CF4FD29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3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0263-7560-47CE-B80E-21DCF995AFA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B4C1-7BC9-4F3E-BAFA-4CF4FD29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6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2A0263-7560-47CE-B80E-21DCF995AFA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C7B4C1-7BC9-4F3E-BAFA-4CF4FD29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7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0263-7560-47CE-B80E-21DCF995AFA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7B4C1-7BC9-4F3E-BAFA-4CF4FD298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2A0263-7560-47CE-B80E-21DCF995AFA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C7B4C1-7BC9-4F3E-BAFA-4CF4FD2982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60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chart.com/" TargetMode="External"/><Relationship Id="rId2" Type="http://schemas.openxmlformats.org/officeDocument/2006/relationships/hyperlink" Target="https://draw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ely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&amp; Requirements Management / UML Design </a:t>
            </a:r>
          </a:p>
        </p:txBody>
      </p:sp>
    </p:spTree>
    <p:extLst>
      <p:ext uri="{BB962C8B-B14F-4D97-AF65-F5344CB8AC3E}">
        <p14:creationId xmlns:p14="http://schemas.microsoft.com/office/powerpoint/2010/main" val="375642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either manual or tools (JIRA )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2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UML (Unified Modeling Language)</a:t>
            </a:r>
            <a:r>
              <a:rPr lang="en-US" dirty="0"/>
              <a:t> is a standardized way to visually represent the </a:t>
            </a:r>
            <a:r>
              <a:rPr lang="en-US" b="1" dirty="0"/>
              <a:t>structure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 of a software system</a:t>
            </a:r>
            <a:r>
              <a:rPr lang="en-US" dirty="0" smtClean="0"/>
              <a:t>.</a:t>
            </a:r>
          </a:p>
          <a:p>
            <a:r>
              <a:rPr lang="en-US" dirty="0"/>
              <a:t>Think of UML as a </a:t>
            </a:r>
            <a:r>
              <a:rPr lang="en-US" b="1" dirty="0"/>
              <a:t>blueprint</a:t>
            </a:r>
            <a:r>
              <a:rPr lang="en-US" dirty="0"/>
              <a:t> that helps:</a:t>
            </a:r>
          </a:p>
          <a:p>
            <a:pPr lvl="1"/>
            <a:r>
              <a:rPr lang="en-US" dirty="0"/>
              <a:t>Developers understand the system before coding</a:t>
            </a:r>
          </a:p>
          <a:p>
            <a:pPr lvl="1"/>
            <a:r>
              <a:rPr lang="en-US" dirty="0"/>
              <a:t>Testers understand the logic before writing test cases</a:t>
            </a:r>
          </a:p>
          <a:p>
            <a:pPr lvl="1"/>
            <a:r>
              <a:rPr lang="en-US" dirty="0"/>
              <a:t>Project managers explain the system to stakeholder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28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6963" y="1937385"/>
          <a:ext cx="10058400" cy="3840480"/>
        </p:xfrm>
        <a:graphic>
          <a:graphicData uri="http://schemas.openxmlformats.org/drawingml/2006/table">
            <a:tbl>
              <a:tblPr/>
              <a:tblGrid>
                <a:gridCol w="3352800"/>
                <a:gridCol w="3352800"/>
                <a:gridCol w="33528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Quiz App 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✅ </a:t>
                      </a:r>
                      <a:r>
                        <a:rPr lang="en-US" b="1"/>
                        <a:t>Use Case Diagram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Shows who interacts with the system and what they can 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Student → Take Quiz, View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✅ </a:t>
                      </a:r>
                      <a:r>
                        <a:rPr lang="en-US" b="1"/>
                        <a:t>Activity Diagram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Flow of actions in the 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Login → Take Quiz → Submit → Show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✅ </a:t>
                      </a:r>
                      <a:r>
                        <a:rPr lang="en-US" b="1"/>
                        <a:t>Class Diagram</a:t>
                      </a:r>
                      <a:r>
                        <a:rPr lang="en-US"/>
                        <a:t> (optional)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Shows system structure: classes, attributes, relationships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Class: User, Quiz, Question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✅ </a:t>
                      </a:r>
                      <a:r>
                        <a:rPr lang="en-US" b="1"/>
                        <a:t>Sequence Diagram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Order of interactions between components or actors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Student logs in → System authenticates → Dashboard shown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✅ </a:t>
                      </a:r>
                      <a:r>
                        <a:rPr lang="en-US" b="1"/>
                        <a:t>State Diagram</a:t>
                      </a:r>
                      <a:r>
                        <a:rPr lang="en-US"/>
                        <a:t> (advanced)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Represents different states of an object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Quiz status: Not Started → In Progress → Submitted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770739"/>
              </p:ext>
            </p:extLst>
          </p:nvPr>
        </p:nvGraphicFramePr>
        <p:xfrm>
          <a:off x="1220788" y="2066925"/>
          <a:ext cx="10058400" cy="1828800"/>
        </p:xfrm>
        <a:graphic>
          <a:graphicData uri="http://schemas.openxmlformats.org/drawingml/2006/table">
            <a:tbl>
              <a:tblPr/>
              <a:tblGrid>
                <a:gridCol w="5029200"/>
                <a:gridCol w="50292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draw.io / diagrams.net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2"/>
                        </a:rPr>
                        <a:t>https://draw.io</a:t>
                      </a:r>
                      <a:r>
                        <a:rPr lang="en-US"/>
                        <a:t> (free, web-based)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Lucidchart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3"/>
                        </a:rPr>
                        <a:t>https://lucidchart.com</a:t>
                      </a:r>
                      <a:r>
                        <a:rPr lang="en-US"/>
                        <a:t> (free tier available)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Creately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https://creately.com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StarUML / Visual Paradigm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Desktop tools (for advanced modeling)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56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284" y="2390031"/>
            <a:ext cx="10058400" cy="1450757"/>
          </a:xfrm>
        </p:spPr>
        <p:txBody>
          <a:bodyPr/>
          <a:lstStyle/>
          <a:p>
            <a:r>
              <a:rPr lang="en-US" dirty="0" smtClean="0"/>
              <a:t>Scheduling &amp; Work Break down Structure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5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 (WBS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214" y="1895610"/>
            <a:ext cx="10274531" cy="447193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WBS is a visual breakdown of the entire project into smaller, manageable components (modules → features → tasks</a:t>
            </a:r>
            <a:r>
              <a:rPr lang="en-US" sz="2400" dirty="0" smtClean="0"/>
              <a:t>).</a:t>
            </a:r>
            <a:endParaRPr lang="en-US" sz="2400" dirty="0"/>
          </a:p>
          <a:p>
            <a:r>
              <a:rPr lang="en-US" sz="2400" dirty="0"/>
              <a:t>Quiz </a:t>
            </a:r>
            <a:r>
              <a:rPr lang="en-US" sz="2400" dirty="0" smtClean="0"/>
              <a:t>App</a:t>
            </a:r>
            <a:endParaRPr lang="en-US" sz="2400" dirty="0"/>
          </a:p>
          <a:p>
            <a:r>
              <a:rPr lang="en-US" sz="2400" dirty="0"/>
              <a:t>├── Student Module</a:t>
            </a:r>
          </a:p>
          <a:p>
            <a:r>
              <a:rPr lang="en-US" sz="2400" dirty="0"/>
              <a:t>│   ├── Login</a:t>
            </a:r>
          </a:p>
          <a:p>
            <a:r>
              <a:rPr lang="en-US" sz="2400" dirty="0"/>
              <a:t>│   ├── Take Quiz</a:t>
            </a:r>
          </a:p>
          <a:p>
            <a:r>
              <a:rPr lang="en-US" sz="2400" dirty="0"/>
              <a:t>│   └── See </a:t>
            </a:r>
            <a:r>
              <a:rPr lang="en-US" sz="2400" dirty="0" smtClean="0"/>
              <a:t>Score</a:t>
            </a:r>
            <a:endParaRPr lang="en-US" sz="2400" dirty="0"/>
          </a:p>
          <a:p>
            <a:r>
              <a:rPr lang="en-US" sz="2400" dirty="0"/>
              <a:t>├── Admin Module</a:t>
            </a:r>
          </a:p>
          <a:p>
            <a:r>
              <a:rPr lang="en-US" sz="2400" dirty="0"/>
              <a:t>│   ├── Add Questions</a:t>
            </a:r>
          </a:p>
          <a:p>
            <a:r>
              <a:rPr lang="en-US" sz="2400" dirty="0"/>
              <a:t>│   └── View Results</a:t>
            </a:r>
          </a:p>
        </p:txBody>
      </p:sp>
    </p:spTree>
    <p:extLst>
      <p:ext uri="{BB962C8B-B14F-4D97-AF65-F5344CB8AC3E}">
        <p14:creationId xmlns:p14="http://schemas.microsoft.com/office/powerpoint/2010/main" val="42434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386663"/>
            <a:ext cx="10058400" cy="1450757"/>
          </a:xfrm>
        </p:spPr>
        <p:txBody>
          <a:bodyPr/>
          <a:lstStyle/>
          <a:p>
            <a:r>
              <a:rPr lang="en-US" dirty="0" smtClean="0"/>
              <a:t>Critical Path Method &amp;  Gantt Chart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3"/>
            <a:ext cx="10873048" cy="4471940"/>
          </a:xfrm>
        </p:spPr>
        <p:txBody>
          <a:bodyPr>
            <a:normAutofit/>
          </a:bodyPr>
          <a:lstStyle/>
          <a:p>
            <a:r>
              <a:rPr lang="en-US" sz="2400" b="1" dirty="0"/>
              <a:t>CPM</a:t>
            </a:r>
            <a:r>
              <a:rPr lang="en-US" sz="2400" dirty="0"/>
              <a:t> is a technique to identify the </a:t>
            </a:r>
            <a:r>
              <a:rPr lang="en-US" sz="2400" b="1" dirty="0"/>
              <a:t>longest path of dependent tasks</a:t>
            </a:r>
            <a:r>
              <a:rPr lang="en-US" sz="2400" dirty="0"/>
              <a:t> in a project — meaning the minimum time required to complete it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✅ If any task on the critical path is delayed, the whole project is delayed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/>
              <a:t>Gantt chart</a:t>
            </a:r>
            <a:r>
              <a:rPr lang="en-US" sz="2400" dirty="0"/>
              <a:t> is a horizontal bar chart that shows the </a:t>
            </a:r>
            <a:r>
              <a:rPr lang="en-US" sz="2400" b="1" dirty="0"/>
              <a:t>start and end dates</a:t>
            </a:r>
            <a:r>
              <a:rPr lang="en-US" sz="2400" dirty="0"/>
              <a:t> of tasks over a timeline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Use tools like: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b="1" dirty="0" err="1"/>
              <a:t>ClickUp</a:t>
            </a:r>
            <a:r>
              <a:rPr lang="en-US" sz="2200" b="1" dirty="0"/>
              <a:t> / Trello / Notion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b="1" dirty="0" err="1"/>
              <a:t>GanttProject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b="1" dirty="0"/>
              <a:t>Excel</a:t>
            </a:r>
            <a:r>
              <a:rPr lang="en-US" sz="2200" dirty="0"/>
              <a:t> or </a:t>
            </a:r>
            <a:r>
              <a:rPr lang="en-US" sz="2200" b="1" dirty="0"/>
              <a:t>Google Sheets</a:t>
            </a: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6359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It All in JIRA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an Epic → Break into </a:t>
            </a:r>
            <a:r>
              <a:rPr lang="en-US" dirty="0" smtClean="0"/>
              <a:t>Stories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Stories </a:t>
            </a:r>
            <a:r>
              <a:rPr lang="en-US" dirty="0"/>
              <a:t>→ Break into </a:t>
            </a:r>
            <a:r>
              <a:rPr lang="en-US" dirty="0" smtClean="0"/>
              <a:t>Sub-Tasks.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Assign </a:t>
            </a:r>
            <a:r>
              <a:rPr lang="en-US" dirty="0"/>
              <a:t>timelines or </a:t>
            </a:r>
            <a:r>
              <a:rPr lang="en-US" dirty="0" smtClean="0"/>
              <a:t>sprints.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Roadmap view or install Gantt chart plugin</a:t>
            </a:r>
          </a:p>
        </p:txBody>
      </p:sp>
    </p:spTree>
    <p:extLst>
      <p:ext uri="{BB962C8B-B14F-4D97-AF65-F5344CB8AC3E}">
        <p14:creationId xmlns:p14="http://schemas.microsoft.com/office/powerpoint/2010/main" val="256802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86652"/>
              </p:ext>
            </p:extLst>
          </p:nvPr>
        </p:nvGraphicFramePr>
        <p:xfrm>
          <a:off x="207266" y="54008"/>
          <a:ext cx="11838430" cy="6105488"/>
        </p:xfrm>
        <a:graphic>
          <a:graphicData uri="http://schemas.openxmlformats.org/drawingml/2006/table">
            <a:tbl>
              <a:tblPr/>
              <a:tblGrid>
                <a:gridCol w="2367686"/>
                <a:gridCol w="2367686"/>
                <a:gridCol w="2367686"/>
                <a:gridCol w="2367686"/>
                <a:gridCol w="2367686"/>
              </a:tblGrid>
              <a:tr h="443496">
                <a:tc>
                  <a:txBody>
                    <a:bodyPr/>
                    <a:lstStyle/>
                    <a:p>
                      <a:r>
                        <a:rPr lang="en-US" sz="1800" dirty="0"/>
                        <a:t>🔢 Step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🎯 Topic Area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🛠️ Practical Activity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🧰 Tool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🎓 Outcome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566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Create Epic in JIRA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Create Epic: Student Quiz Flow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JIRA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Organize work under major features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566">
                <a:tc>
                  <a:txBody>
                    <a:bodyPr/>
                    <a:lstStyle/>
                    <a:p>
                      <a:r>
                        <a:rPr lang="en-US" sz="1800"/>
                        <a:t>7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Break Epic into Stories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Add stories like Login, Take Quiz, View Score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JIRA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Trackable Agile features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5361">
                <a:tc>
                  <a:txBody>
                    <a:bodyPr/>
                    <a:lstStyle/>
                    <a:p>
                      <a:r>
                        <a:rPr lang="en-US" sz="1800"/>
                        <a:t>8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Break Stories into Tasks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Add dev/QA sub-tasks (e.g., design UI, write test case)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JIRA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Micro-level task clarity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5361">
                <a:tc>
                  <a:txBody>
                    <a:bodyPr/>
                    <a:lstStyle/>
                    <a:p>
                      <a:r>
                        <a:rPr lang="en-US" sz="1800"/>
                        <a:t>9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Build WBS Tree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Draw </a:t>
                      </a:r>
                      <a:r>
                        <a:rPr lang="en-US" sz="1800" b="1"/>
                        <a:t>Work Breakdown Structure</a:t>
                      </a:r>
                      <a:r>
                        <a:rPr lang="en-US" sz="1800"/>
                        <a:t> tree for the app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Draw.io / PowerPoint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Visual task hierarchy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927"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Create Gantt Chart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Visual timeline of all stories/tasks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Excel / ClickUp / Notion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Timeline &amp; dependencies view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5361">
                <a:tc>
                  <a:txBody>
                    <a:bodyPr/>
                    <a:lstStyle/>
                    <a:p>
                      <a:r>
                        <a:rPr lang="en-US" sz="1800"/>
                        <a:t>11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Critical Path Planning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Identify longest path in task sequence (CPM logic)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Spreadsheet / Miro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Estimate minimum project time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566">
                <a:tc>
                  <a:txBody>
                    <a:bodyPr/>
                    <a:lstStyle/>
                    <a:p>
                      <a:r>
                        <a:rPr lang="en-US" sz="1800"/>
                        <a:t>12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Assign Timelines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Add start/end dates to tasks in JIRA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JIRA Roadmap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Project scheduling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3566">
                <a:tc>
                  <a:txBody>
                    <a:bodyPr/>
                    <a:lstStyle/>
                    <a:p>
                      <a:r>
                        <a:rPr lang="en-US" sz="1800"/>
                        <a:t>13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Track Time (Optional)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Track working hours using Hubstaff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Hubstaff / Clockify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Time-based performance tracking</a:t>
                      </a:r>
                    </a:p>
                  </a:txBody>
                  <a:tcPr marL="27553" marR="27553" marT="13776" marB="137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35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Scope Management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Requirement Writing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UML Diagrams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JIRA Demo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7055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Scope is a clearly defined outline of all the work, features, functions, and deliverables that a project will include — as well as what it will not include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helps the team and client agree on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will be built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won’t be built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goals are </a:t>
            </a:r>
            <a:r>
              <a:rPr lang="en-US" dirty="0" smtClean="0"/>
              <a:t>expected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the project boundaries are</a:t>
            </a:r>
          </a:p>
        </p:txBody>
      </p:sp>
    </p:spTree>
    <p:extLst>
      <p:ext uri="{BB962C8B-B14F-4D97-AF65-F5344CB8AC3E}">
        <p14:creationId xmlns:p14="http://schemas.microsoft.com/office/powerpoint/2010/main" val="340670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063184"/>
              </p:ext>
            </p:extLst>
          </p:nvPr>
        </p:nvGraphicFramePr>
        <p:xfrm>
          <a:off x="560832" y="1737360"/>
          <a:ext cx="11131295" cy="4275663"/>
        </p:xfrm>
        <a:graphic>
          <a:graphicData uri="http://schemas.openxmlformats.org/drawingml/2006/table">
            <a:tbl>
              <a:tblPr/>
              <a:tblGrid>
                <a:gridCol w="938782"/>
                <a:gridCol w="2304288"/>
                <a:gridCol w="3435707"/>
                <a:gridCol w="1916581"/>
                <a:gridCol w="2535937"/>
              </a:tblGrid>
              <a:tr h="44696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Step</a:t>
                      </a:r>
                      <a:endParaRPr lang="en-US" sz="2000" dirty="0"/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🎯 Topic Area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🛠️ Practical Activity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🧰 Tool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🎓 Outcome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086">
                <a:tc>
                  <a:txBody>
                    <a:bodyPr/>
                    <a:lstStyle/>
                    <a:p>
                      <a:r>
                        <a:rPr lang="en-US" sz="2000"/>
                        <a:t>1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Project Scope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Write a </a:t>
                      </a:r>
                      <a:r>
                        <a:rPr lang="en-US" sz="2000" b="1"/>
                        <a:t>Scope Statement</a:t>
                      </a:r>
                      <a:r>
                        <a:rPr lang="en-US" sz="2000"/>
                        <a:t> for Quiz App (In-scope, Out-of-scope)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Google Docs / Word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Understand project boundaries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528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Requirements Writing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Create 5–8 </a:t>
                      </a:r>
                      <a:r>
                        <a:rPr lang="en-US" sz="2000" b="1"/>
                        <a:t>User Stories</a:t>
                      </a:r>
                      <a:r>
                        <a:rPr lang="en-US" sz="2000"/>
                        <a:t> using Agile format (As a user...)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 Sheets / JIRA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Capture real user needs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086">
                <a:tc>
                  <a:txBody>
                    <a:bodyPr/>
                    <a:lstStyle/>
                    <a:p>
                      <a:r>
                        <a:rPr lang="en-US" sz="2000"/>
                        <a:t>3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Acceptance Criteria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 </a:t>
                      </a:r>
                      <a:r>
                        <a:rPr lang="en-US" sz="2000" b="1" dirty="0"/>
                        <a:t>acceptance criteria</a:t>
                      </a:r>
                      <a:r>
                        <a:rPr lang="en-US" sz="2000" dirty="0"/>
                        <a:t> for 2–3 stories using Given-When-Then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JIRA / Trello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QA-ready stories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528"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UML – Use Case Diagram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Draw system interactions (Student, Admin)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Draw.io / Lucidchart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Visualize user roles + actions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8528">
                <a:tc>
                  <a:txBody>
                    <a:bodyPr/>
                    <a:lstStyle/>
                    <a:p>
                      <a:r>
                        <a:rPr lang="en-US" sz="2000"/>
                        <a:t>5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UML – Activity Diagram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Draw quiz flow: Login → Attempt → Submit → Score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Draw.io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Understand process flow</a:t>
                      </a:r>
                    </a:p>
                  </a:txBody>
                  <a:tcPr marL="63853" marR="63853" marT="31926" marB="319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02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Important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Prevents scope creep (uncontrolled feature addition</a:t>
            </a:r>
            <a:r>
              <a:rPr lang="en-US" dirty="0" smtClean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Sets </a:t>
            </a:r>
            <a:r>
              <a:rPr lang="en-US" dirty="0"/>
              <a:t>realistic expectations for the </a:t>
            </a:r>
            <a:r>
              <a:rPr lang="en-US" dirty="0" smtClean="0"/>
              <a:t>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Helps </a:t>
            </a:r>
            <a:r>
              <a:rPr lang="en-US" dirty="0"/>
              <a:t>QA and Dev teams stay </a:t>
            </a:r>
            <a:r>
              <a:rPr lang="en-US" dirty="0" smtClean="0"/>
              <a:t>aligned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Makes </a:t>
            </a:r>
            <a:r>
              <a:rPr lang="en-US" dirty="0"/>
              <a:t>planning, estimating, and delivering much easier</a:t>
            </a:r>
          </a:p>
        </p:txBody>
      </p:sp>
    </p:spTree>
    <p:extLst>
      <p:ext uri="{BB962C8B-B14F-4D97-AF65-F5344CB8AC3E}">
        <p14:creationId xmlns:p14="http://schemas.microsoft.com/office/powerpoint/2010/main" val="97292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(Quiz App)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Project Scope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3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Change Control</a:t>
            </a:r>
            <a:r>
              <a:rPr lang="en-US" sz="4400" dirty="0"/>
              <a:t> and </a:t>
            </a:r>
            <a:r>
              <a:rPr lang="en-US" sz="4400" b="1" dirty="0"/>
              <a:t>Requirements Tracking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Change Control </a:t>
            </a:r>
            <a:r>
              <a:rPr lang="en-US" dirty="0"/>
              <a:t>is the process of handling any proposed changes to the project requirements, scope, or features — after the project has already started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simple words:</a:t>
            </a:r>
            <a:br>
              <a:rPr lang="en-US" dirty="0"/>
            </a:br>
            <a:r>
              <a:rPr lang="en-US" dirty="0"/>
              <a:t>👉 “What do we do when the client says: </a:t>
            </a:r>
            <a:r>
              <a:rPr lang="en-US" i="1" dirty="0"/>
              <a:t>‘Actually, we want to add a timer in the quiz now</a:t>
            </a:r>
            <a:r>
              <a:rPr lang="en-US" i="1" dirty="0" smtClean="0"/>
              <a:t>.’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----</a:t>
            </a:r>
          </a:p>
          <a:p>
            <a:r>
              <a:rPr lang="en-US" b="1" u="sng" dirty="0"/>
              <a:t>Requirements Tracking </a:t>
            </a:r>
            <a:r>
              <a:rPr lang="en-US" dirty="0"/>
              <a:t>means monitoring and updating your project’s user stories, features, and tasks throughout the development lifecycle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answers: "Which </a:t>
            </a:r>
            <a:r>
              <a:rPr lang="en-US" dirty="0"/>
              <a:t>features are complete? Which are still in progress? Were they tested?”</a:t>
            </a:r>
          </a:p>
        </p:txBody>
      </p:sp>
    </p:spTree>
    <p:extLst>
      <p:ext uri="{BB962C8B-B14F-4D97-AF65-F5344CB8AC3E}">
        <p14:creationId xmlns:p14="http://schemas.microsoft.com/office/powerpoint/2010/main" val="305760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user story</a:t>
            </a:r>
            <a:r>
              <a:rPr lang="en-US" dirty="0"/>
              <a:t> is a short, simple description of a </a:t>
            </a:r>
            <a:r>
              <a:rPr lang="en-US" b="1" dirty="0"/>
              <a:t>feature</a:t>
            </a:r>
            <a:r>
              <a:rPr lang="en-US" dirty="0"/>
              <a:t> told from the </a:t>
            </a:r>
            <a:r>
              <a:rPr lang="en-US" b="1" dirty="0"/>
              <a:t>user's point of view</a:t>
            </a:r>
            <a:r>
              <a:rPr lang="en-US" dirty="0"/>
              <a:t>, that explains what they want and why they want it</a:t>
            </a:r>
            <a:r>
              <a:rPr lang="en-US" dirty="0" smtClean="0"/>
              <a:t>.</a:t>
            </a:r>
          </a:p>
          <a:p>
            <a:r>
              <a:rPr lang="en-US" dirty="0"/>
              <a:t>Format (Agile Style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As </a:t>
            </a:r>
            <a:r>
              <a:rPr lang="en-US" dirty="0"/>
              <a:t>a [user role</a:t>
            </a:r>
            <a:r>
              <a:rPr lang="en-US" dirty="0" smtClean="0"/>
              <a:t>],</a:t>
            </a:r>
          </a:p>
          <a:p>
            <a:r>
              <a:rPr lang="en-US" dirty="0" smtClean="0"/>
              <a:t>I </a:t>
            </a:r>
            <a:r>
              <a:rPr lang="en-US" dirty="0"/>
              <a:t>want [what they want</a:t>
            </a:r>
            <a:r>
              <a:rPr lang="en-US" dirty="0" smtClean="0"/>
              <a:t>],</a:t>
            </a:r>
          </a:p>
          <a:p>
            <a:r>
              <a:rPr lang="en-US" dirty="0" smtClean="0"/>
              <a:t>So </a:t>
            </a:r>
            <a:r>
              <a:rPr lang="en-US" dirty="0"/>
              <a:t>that [why they want it</a:t>
            </a:r>
            <a:r>
              <a:rPr lang="en-US" dirty="0" smtClean="0"/>
              <a:t>].</a:t>
            </a:r>
          </a:p>
          <a:p>
            <a:r>
              <a:rPr lang="en-US" dirty="0" smtClean="0"/>
              <a:t>Example: As </a:t>
            </a:r>
            <a:r>
              <a:rPr lang="en-US" dirty="0"/>
              <a:t>a </a:t>
            </a:r>
            <a:r>
              <a:rPr lang="en-US" dirty="0" smtClean="0"/>
              <a:t>student, I </a:t>
            </a:r>
            <a:r>
              <a:rPr lang="en-US" dirty="0"/>
              <a:t>want to submit a </a:t>
            </a:r>
            <a:r>
              <a:rPr lang="en-US" dirty="0" smtClean="0"/>
              <a:t>quiz, So </a:t>
            </a:r>
            <a:r>
              <a:rPr lang="en-US" dirty="0"/>
              <a:t>that I can see my score.</a:t>
            </a:r>
          </a:p>
        </p:txBody>
      </p:sp>
    </p:spTree>
    <p:extLst>
      <p:ext uri="{BB962C8B-B14F-4D97-AF65-F5344CB8AC3E}">
        <p14:creationId xmlns:p14="http://schemas.microsoft.com/office/powerpoint/2010/main" val="259632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&amp; Why we need ?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372039"/>
              </p:ext>
            </p:extLst>
          </p:nvPr>
        </p:nvGraphicFramePr>
        <p:xfrm>
          <a:off x="1097280" y="1990725"/>
          <a:ext cx="10058400" cy="2743200"/>
        </p:xfrm>
        <a:graphic>
          <a:graphicData uri="http://schemas.openxmlformats.org/drawingml/2006/table">
            <a:tbl>
              <a:tblPr/>
              <a:tblGrid>
                <a:gridCol w="5029200"/>
                <a:gridCol w="50292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Goal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Why It Matters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✅ Understand the 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Focuses on what the </a:t>
                      </a:r>
                      <a:r>
                        <a:rPr lang="en-US" b="1"/>
                        <a:t>user actually needs</a:t>
                      </a:r>
                      <a:r>
                        <a:rPr lang="en-US"/>
                        <a:t>, not just what the dev wants to build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✅ Keep requirements clear and human-friendly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Easier to read than technical specs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✅ Plan development tasks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Stories are broken into subtasks for dev, QA, 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✅ Improve collaboration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Helps </a:t>
                      </a:r>
                      <a:r>
                        <a:rPr lang="en-US" b="1"/>
                        <a:t>PM, Dev, QA, Designer</a:t>
                      </a:r>
                      <a:r>
                        <a:rPr lang="en-US"/>
                        <a:t> stay aligned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✅ Connect with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reminds the team </a:t>
                      </a:r>
                      <a:r>
                        <a:rPr lang="en-US" b="1" dirty="0"/>
                        <a:t>why</a:t>
                      </a:r>
                      <a:r>
                        <a:rPr lang="en-US" dirty="0"/>
                        <a:t> something is being built (value-driven development)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63955" y="4905375"/>
            <a:ext cx="5143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we need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Avoid Miscommunication</a:t>
            </a:r>
          </a:p>
          <a:p>
            <a:pPr marL="342900" indent="-342900">
              <a:buAutoNum type="arabicPeriod"/>
            </a:pPr>
            <a:r>
              <a:rPr lang="en-US" dirty="0"/>
              <a:t>Make QA Testing </a:t>
            </a:r>
            <a:r>
              <a:rPr lang="en-US" dirty="0" smtClean="0"/>
              <a:t>Easier</a:t>
            </a:r>
          </a:p>
          <a:p>
            <a:pPr marL="342900" indent="-342900">
              <a:buAutoNum type="arabicPeriod"/>
            </a:pPr>
            <a:r>
              <a:rPr lang="en-US" dirty="0"/>
              <a:t>Enable Agile Development</a:t>
            </a:r>
          </a:p>
        </p:txBody>
      </p:sp>
    </p:spTree>
    <p:extLst>
      <p:ext uri="{BB962C8B-B14F-4D97-AF65-F5344CB8AC3E}">
        <p14:creationId xmlns:p14="http://schemas.microsoft.com/office/powerpoint/2010/main" val="15647026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1025</Words>
  <Application>Microsoft Office PowerPoint</Application>
  <PresentationFormat>Widescreen</PresentationFormat>
  <Paragraphs>196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Retrospect</vt:lpstr>
      <vt:lpstr>Scope &amp; Requirements Management / UML Design </vt:lpstr>
      <vt:lpstr>Agenda</vt:lpstr>
      <vt:lpstr>Project Scope</vt:lpstr>
      <vt:lpstr>Practical </vt:lpstr>
      <vt:lpstr>Why Important </vt:lpstr>
      <vt:lpstr>Example - (Quiz App)</vt:lpstr>
      <vt:lpstr>Change Control and Requirements Tracking</vt:lpstr>
      <vt:lpstr>User story</vt:lpstr>
      <vt:lpstr>Purpose &amp; Why we need ? </vt:lpstr>
      <vt:lpstr>User Story </vt:lpstr>
      <vt:lpstr>Use Case Diagrams </vt:lpstr>
      <vt:lpstr>Use Case Diagram</vt:lpstr>
      <vt:lpstr>Tools </vt:lpstr>
      <vt:lpstr>Scheduling &amp; Work Break down Structure </vt:lpstr>
      <vt:lpstr>Work Breakdown Structure (WBS)</vt:lpstr>
      <vt:lpstr>Critical Path Method &amp;  Gantt Chart </vt:lpstr>
      <vt:lpstr>Connecting It All in JIRA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 &amp; Requirements Management / UML Design </dc:title>
  <dc:creator>Microsoft account</dc:creator>
  <cp:lastModifiedBy>Microsoft account</cp:lastModifiedBy>
  <cp:revision>15</cp:revision>
  <dcterms:created xsi:type="dcterms:W3CDTF">2025-06-23T07:51:59Z</dcterms:created>
  <dcterms:modified xsi:type="dcterms:W3CDTF">2025-06-23T11:50:00Z</dcterms:modified>
</cp:coreProperties>
</file>