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B689-DBE4-49EF-8C6A-6C973D8C511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8B6AC-919B-4BE3-9AA4-2A4695451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“With an integrated plan, we can now move confidently into </a:t>
            </a:r>
            <a:r>
              <a:rPr lang="en-US" b="1" dirty="0" smtClean="0"/>
              <a:t>execution</a:t>
            </a:r>
            <a:r>
              <a:rPr lang="en-US" dirty="0" smtClean="0"/>
              <a:t>. All tasks, timelines, and owners are defined — ensuring smooth delivery from start to finish.”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B6AC-919B-4BE3-9AA4-2A4695451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62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29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A36-CCA4-4364-95C0-5C4E43EF0A8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688C1D-FBE0-4725-87F4-EFECD4F4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676" y="1171575"/>
            <a:ext cx="8915399" cy="2262781"/>
          </a:xfrm>
        </p:spPr>
        <p:txBody>
          <a:bodyPr/>
          <a:lstStyle/>
          <a:p>
            <a:r>
              <a:rPr lang="en-US" dirty="0"/>
              <a:t>Integrated Project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7913" y="3434356"/>
            <a:ext cx="8915399" cy="1126283"/>
          </a:xfrm>
        </p:spPr>
        <p:txBody>
          <a:bodyPr/>
          <a:lstStyle/>
          <a:p>
            <a:r>
              <a:rPr lang="en-US" dirty="0" smtClean="0"/>
              <a:t>Muhammad Fahad Bashir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Cost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1905000"/>
            <a:ext cx="8915400" cy="3777622"/>
          </a:xfrm>
        </p:spPr>
        <p:txBody>
          <a:bodyPr/>
          <a:lstStyle/>
          <a:p>
            <a:r>
              <a:rPr lang="en-US" b="1" dirty="0"/>
              <a:t>Cost Management</a:t>
            </a:r>
            <a:r>
              <a:rPr lang="en-US" dirty="0"/>
              <a:t> is the process of </a:t>
            </a:r>
            <a:r>
              <a:rPr lang="en-US" b="1" dirty="0"/>
              <a:t>planning, estimating, budgeting, and controlling</a:t>
            </a:r>
            <a:r>
              <a:rPr lang="en-US" dirty="0"/>
              <a:t> project costs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49864"/>
              </p:ext>
            </p:extLst>
          </p:nvPr>
        </p:nvGraphicFramePr>
        <p:xfrm>
          <a:off x="2589212" y="2800350"/>
          <a:ext cx="8915400" cy="228600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💰 Estimating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Predicting how much each resource will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Budgeting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Allocating money across all phases/features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📉 Cost 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Monitoring if the project stays within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3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🔷 Effort Estimation Techniques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83657"/>
              </p:ext>
            </p:extLst>
          </p:nvPr>
        </p:nvGraphicFramePr>
        <p:xfrm>
          <a:off x="2589212" y="2081530"/>
          <a:ext cx="8915400" cy="237744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Technique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Expert </a:t>
                      </a:r>
                      <a:r>
                        <a:rPr lang="en-US" dirty="0"/>
                        <a:t>Judgment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Ask experienced devs for time estimates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Story </a:t>
                      </a:r>
                      <a:r>
                        <a:rPr lang="en-US" dirty="0"/>
                        <a:t>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method to measure task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Three-Point </a:t>
                      </a:r>
                      <a:r>
                        <a:rPr lang="en-US" dirty="0"/>
                        <a:t>Estimate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(Best + Worst + Expected) /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T-Shirt </a:t>
                      </a:r>
                      <a:r>
                        <a:rPr lang="en-US" dirty="0"/>
                        <a:t>Sizing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XS–XL size to group similar efforts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9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420" y="528861"/>
            <a:ext cx="8911687" cy="1280890"/>
          </a:xfrm>
        </p:spPr>
        <p:txBody>
          <a:bodyPr/>
          <a:lstStyle/>
          <a:p>
            <a:r>
              <a:rPr lang="en-US" dirty="0" smtClean="0"/>
              <a:t>Activity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90684"/>
              </p:ext>
            </p:extLst>
          </p:nvPr>
        </p:nvGraphicFramePr>
        <p:xfrm>
          <a:off x="1666876" y="1809751"/>
          <a:ext cx="10010776" cy="3925500"/>
        </p:xfrm>
        <a:graphic>
          <a:graphicData uri="http://schemas.openxmlformats.org/drawingml/2006/table">
            <a:tbl>
              <a:tblPr/>
              <a:tblGrid>
                <a:gridCol w="742949"/>
                <a:gridCol w="5039451"/>
                <a:gridCol w="1725681"/>
                <a:gridCol w="2502695"/>
              </a:tblGrid>
              <a:tr h="272716">
                <a:tc>
                  <a:txBody>
                    <a:bodyPr/>
                    <a:lstStyle/>
                    <a:p>
                      <a:r>
                        <a:rPr lang="en-US" sz="1600" dirty="0"/>
                        <a:t>Step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Activity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Tool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Output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326">
                <a:tc>
                  <a:txBody>
                    <a:bodyPr/>
                    <a:lstStyle/>
                    <a:p>
                      <a:r>
                        <a:rPr lang="en-US" sz="1600" dirty="0"/>
                        <a:t>1️⃣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Assign tasks to team in JIRA (e.g., “Build UI”, “Write API”)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JIRA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Team member assignments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789">
                <a:tc>
                  <a:txBody>
                    <a:bodyPr/>
                    <a:lstStyle/>
                    <a:p>
                      <a:r>
                        <a:rPr lang="en-US" sz="1600"/>
                        <a:t>2️⃣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estimates to each task (e.g., 2h, 5h)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JIRA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Time tracking baseline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789">
                <a:tc>
                  <a:txBody>
                    <a:bodyPr/>
                    <a:lstStyle/>
                    <a:p>
                      <a:r>
                        <a:rPr lang="en-US" sz="1600"/>
                        <a:t>3️⃣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 Hubstaff (or demo) to log real work time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Hubstaff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Daily time report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789">
                <a:tc>
                  <a:txBody>
                    <a:bodyPr/>
                    <a:lstStyle/>
                    <a:p>
                      <a:r>
                        <a:rPr lang="en-US" sz="1600"/>
                        <a:t>4️⃣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Compare estimated vs actual time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JIRA + Hubstaff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Identify overruns or underestimates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789">
                <a:tc>
                  <a:txBody>
                    <a:bodyPr/>
                    <a:lstStyle/>
                    <a:p>
                      <a:r>
                        <a:rPr lang="en-US" sz="1600"/>
                        <a:t>5️⃣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 a simple cost table (e.g., hourly rate × time)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 / Notion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Budget overview</a:t>
                      </a:r>
                    </a:p>
                  </a:txBody>
                  <a:tcPr marL="68179" marR="68179" marT="34089" marB="34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9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Resource &amp; Cost Table (Food Delivery App)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45052"/>
              </p:ext>
            </p:extLst>
          </p:nvPr>
        </p:nvGraphicFramePr>
        <p:xfrm>
          <a:off x="2589213" y="2971165"/>
          <a:ext cx="8915400" cy="2103120"/>
        </p:xfrm>
        <a:graphic>
          <a:graphicData uri="http://schemas.openxmlformats.org/drawingml/2006/table">
            <a:tbl>
              <a:tblPr/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Assigned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Estimated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Rate/hr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UI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Fatima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 hrs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API 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hrs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Ayesha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 hrs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Total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$434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Integrated Project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3126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An Integrated Project Plan brings together all key planning elements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Scope </a:t>
            </a:r>
            <a:r>
              <a:rPr lang="en-US" sz="2000" dirty="0"/>
              <a:t>(what we will do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Schedule </a:t>
            </a:r>
            <a:r>
              <a:rPr lang="en-US" sz="2000" dirty="0"/>
              <a:t>(when we’ll do it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Resources </a:t>
            </a:r>
            <a:r>
              <a:rPr lang="en-US" sz="2000" dirty="0"/>
              <a:t>(who will do it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Tools </a:t>
            </a:r>
            <a:r>
              <a:rPr lang="en-US" sz="2000" dirty="0"/>
              <a:t>&amp; Risk (how we track &amp; manage it)</a:t>
            </a:r>
          </a:p>
        </p:txBody>
      </p:sp>
    </p:spTree>
    <p:extLst>
      <p:ext uri="{BB962C8B-B14F-4D97-AF65-F5344CB8AC3E}">
        <p14:creationId xmlns:p14="http://schemas.microsoft.com/office/powerpoint/2010/main" val="3951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Important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58909"/>
              </p:ext>
            </p:extLst>
          </p:nvPr>
        </p:nvGraphicFramePr>
        <p:xfrm>
          <a:off x="2589212" y="1728537"/>
          <a:ext cx="8915400" cy="292608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</a:t>
                      </a:r>
                      <a:r>
                        <a:rPr lang="en-US" dirty="0"/>
                        <a:t>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Combines planning into a single roadmap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/>
                        <a:t>Team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Everyone knows who’s doing what and when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/>
                        <a:t>Helps QA &amp; PM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Tracks dependencies between dev, testing,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/>
                        <a:t>JIRA compatible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story/task is mapped with owner &amp; 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Build 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004594"/>
              </p:ext>
            </p:extLst>
          </p:nvPr>
        </p:nvGraphicFramePr>
        <p:xfrm>
          <a:off x="2592925" y="1905000"/>
          <a:ext cx="8915400" cy="210312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Google Sheets / Excel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Planning table, resource chart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JIRA Roadmaps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View project flow with Epics/Stories/Sprints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ClickUp / Notion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Drag-drop Gantt charts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draw.io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WBS or dependencies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608568"/>
              </p:ext>
            </p:extLst>
          </p:nvPr>
        </p:nvGraphicFramePr>
        <p:xfrm>
          <a:off x="2282167" y="1716505"/>
          <a:ext cx="9476695" cy="3778250"/>
        </p:xfrm>
        <a:graphic>
          <a:graphicData uri="http://schemas.openxmlformats.org/drawingml/2006/table">
            <a:tbl>
              <a:tblPr/>
              <a:tblGrid>
                <a:gridCol w="847899"/>
                <a:gridCol w="3201006"/>
                <a:gridCol w="2918891"/>
                <a:gridCol w="2508899"/>
              </a:tblGrid>
              <a:tr h="351465">
                <a:tc>
                  <a:txBody>
                    <a:bodyPr/>
                    <a:lstStyle/>
                    <a:p>
                      <a:r>
                        <a:rPr lang="en-US" sz="1700" dirty="0"/>
                        <a:t>Step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Tool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Output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064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Review scope (quiz app)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Word / Google Docs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Finalized scope doc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65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Review WBS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draw.io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Tree breakdown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064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Finalize Gantt chart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Excel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Timeline for features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064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Map resources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Assign team to each task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Table in Excel or ClickUp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064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Open JIRA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Show Epics → Stories → Tasks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Sprint view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064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Show Roadmap view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Timeline view of Epics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Visual project flow</a:t>
                      </a:r>
                    </a:p>
                  </a:txBody>
                  <a:tcPr marL="87866" marR="87866" marT="43933" marB="43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4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492347"/>
              </p:ext>
            </p:extLst>
          </p:nvPr>
        </p:nvGraphicFramePr>
        <p:xfrm>
          <a:off x="1779349" y="129270"/>
          <a:ext cx="9664456" cy="6625630"/>
        </p:xfrm>
        <a:graphic>
          <a:graphicData uri="http://schemas.openxmlformats.org/drawingml/2006/table">
            <a:tbl>
              <a:tblPr/>
              <a:tblGrid>
                <a:gridCol w="2416114"/>
                <a:gridCol w="2416114"/>
                <a:gridCol w="2416114"/>
                <a:gridCol w="2416114"/>
              </a:tblGrid>
              <a:tr h="295911">
                <a:tc>
                  <a:txBody>
                    <a:bodyPr/>
                    <a:lstStyle/>
                    <a:p>
                      <a:r>
                        <a:rPr lang="en-US" sz="1100" dirty="0"/>
                        <a:t>📅 Day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🎯 Topic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💡 What You Learned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🔗 How It Was Applied (Food App Example)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6100">
                <a:tc>
                  <a:txBody>
                    <a:bodyPr/>
                    <a:lstStyle/>
                    <a:p>
                      <a:r>
                        <a:rPr lang="en-US" sz="1100" b="1" dirty="0"/>
                        <a:t>Day 16</a:t>
                      </a:r>
                      <a:endParaRPr lang="en-US" sz="1100" dirty="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Intro to PM &amp; PMBOK Framework</a:t>
                      </a:r>
                      <a:endParaRPr lang="en-US" sz="110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Learned about the 5 Process Groups (Initiation → Planning → Execution → Monitoring → Closing) and 10 Knowledge Areas. Installed &amp; explored JIRA and Hubstaff.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🔧 Created JIRA project board for Food Delivery App. 🕒 Used Hubstaff (or demo) for tracking future time logs. 🗂 Understood how planning fits in PM lifecycle.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195">
                <a:tc>
                  <a:txBody>
                    <a:bodyPr/>
                    <a:lstStyle/>
                    <a:p>
                      <a:r>
                        <a:rPr lang="en-US" sz="1100" b="1"/>
                        <a:t>Day 17</a:t>
                      </a:r>
                      <a:endParaRPr lang="en-US" sz="110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Stakeholder &amp; Communication Management</a:t>
                      </a:r>
                      <a:endParaRPr lang="en-US" sz="1100" dirty="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Identified key stakeholders (users, restaurant admin, devs, PM). Built RACI matrix to define roles. Learned how communication and responsibilities are tracked.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👥 Created a Stakeholder Map (User, Dev, QA, PM, Restaurant Owner) 📊 Built RACI table for who is Responsible, Accountable, Consulted, Informed. 📬 JIRA: Assigned issues/tasks to responsible persons.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195">
                <a:tc>
                  <a:txBody>
                    <a:bodyPr/>
                    <a:lstStyle/>
                    <a:p>
                      <a:r>
                        <a:rPr lang="en-US" sz="1100" b="1"/>
                        <a:t>Day 18</a:t>
                      </a:r>
                      <a:endParaRPr lang="en-US" sz="110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Scope &amp; Requirements Management / UML Design</a:t>
                      </a:r>
                      <a:endParaRPr lang="en-US" sz="110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Wrote the Scope Statement. Defined what's in &amp; out. Created and tracked </a:t>
                      </a:r>
                      <a:r>
                        <a:rPr lang="en-US" sz="1100" b="1"/>
                        <a:t>User Stories</a:t>
                      </a:r>
                      <a:r>
                        <a:rPr lang="en-US" sz="1100"/>
                        <a:t> in JIRA. Introduced UML diagrams to visualize the system.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📄 Scope included user login, browse menu, cart, order tracking. 🧾 Wrote 5–7 user stories in JIRA (e.g., browse restaurants, track delivery). 📊 Created UML diagrams: Use Case (User/Admin), Activity (Order Flow).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2420">
                <a:tc>
                  <a:txBody>
                    <a:bodyPr/>
                    <a:lstStyle/>
                    <a:p>
                      <a:r>
                        <a:rPr lang="en-US" sz="1100" b="1"/>
                        <a:t>Day 19</a:t>
                      </a:r>
                      <a:endParaRPr lang="en-US" sz="110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Scheduling &amp; WBS</a:t>
                      </a:r>
                      <a:endParaRPr lang="en-US" sz="110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Created Work Breakdown Structure. Drew Gantt Chart. Understood Critical Path Method. Scheduled tasks in JIRA using timeline views.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📌 WBS created with modules: User App, Admin Panel, API. 📅 Excel Gantt chart created with all task timelines. ⏳ Identified dependent tasks (e.g., UI before API). 🛠 Used JIRA to assign due dates to Epics/Stories.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2420">
                <a:tc>
                  <a:txBody>
                    <a:bodyPr/>
                    <a:lstStyle/>
                    <a:p>
                      <a:r>
                        <a:rPr lang="en-US" sz="1100" b="1"/>
                        <a:t>Day 20</a:t>
                      </a:r>
                      <a:endParaRPr lang="en-US" sz="110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Integrated Project Plan</a:t>
                      </a:r>
                      <a:endParaRPr lang="en-US" sz="1100"/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Combined Scope + Schedule + Resources into one view. Saw how to align JIRA roadmap view with planned milestones.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📋 Finalized Integrated Plan in Word: Included scope, timelines, team roles, and tasks. 🗺️ JIRA Roadmap visualized progress from planning to execution. ✅ Plan became a baseline for tracking the entire project.</a:t>
                      </a:r>
                    </a:p>
                  </a:txBody>
                  <a:tcPr marL="17019" marR="17019" marT="8510" marB="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Recap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9" y="285749"/>
            <a:ext cx="3949700" cy="5924551"/>
          </a:xfrm>
        </p:spPr>
      </p:pic>
      <p:sp>
        <p:nvSpPr>
          <p:cNvPr id="5" name="TextBox 4"/>
          <p:cNvSpPr txBox="1"/>
          <p:nvPr/>
        </p:nvSpPr>
        <p:spPr>
          <a:xfrm>
            <a:off x="2345274" y="2586304"/>
            <a:ext cx="4813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realistic food delivery app can demonstrate professional project planning — including everything from PMBOK alignment to user stories, timelines, stakeholder roles, and roadmap tracking using JIRA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Hubstaff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23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650" y="2576735"/>
            <a:ext cx="8911687" cy="1280890"/>
          </a:xfrm>
        </p:spPr>
        <p:txBody>
          <a:bodyPr/>
          <a:lstStyle/>
          <a:p>
            <a:r>
              <a:rPr lang="en-US" dirty="0"/>
              <a:t>Resource &amp; 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270669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 Management</a:t>
            </a:r>
            <a:r>
              <a:rPr lang="en-US" dirty="0"/>
              <a:t> is about assigning the </a:t>
            </a:r>
            <a:r>
              <a:rPr lang="en-US" b="1" dirty="0"/>
              <a:t>right people to the right tasks</a:t>
            </a:r>
            <a:r>
              <a:rPr lang="en-US" dirty="0"/>
              <a:t> at the right time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9764"/>
              </p:ext>
            </p:extLst>
          </p:nvPr>
        </p:nvGraphicFramePr>
        <p:xfrm>
          <a:off x="2589212" y="3183255"/>
          <a:ext cx="8915400" cy="146304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Type of 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Developer, QA, PM, Designer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💻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JIRA, Selenium, Postman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💾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Hosting, servers,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726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940</Words>
  <Application>Microsoft Office PowerPoint</Application>
  <PresentationFormat>Widescreen</PresentationFormat>
  <Paragraphs>170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Integrated Project Plan</vt:lpstr>
      <vt:lpstr>What Is an Integrated Project Plan?</vt:lpstr>
      <vt:lpstr>Why Important</vt:lpstr>
      <vt:lpstr>Tools to Build It</vt:lpstr>
      <vt:lpstr>Activity Plan</vt:lpstr>
      <vt:lpstr>PowerPoint Presentation</vt:lpstr>
      <vt:lpstr>Week 4 Recap </vt:lpstr>
      <vt:lpstr>Resource &amp; Cost Management</vt:lpstr>
      <vt:lpstr>Resource Management</vt:lpstr>
      <vt:lpstr>What is Cost Management?</vt:lpstr>
      <vt:lpstr>🔷 Effort Estimation Techniques</vt:lpstr>
      <vt:lpstr>Activity </vt:lpstr>
      <vt:lpstr>Example Resource &amp; Cost Table (Food Delivery App)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 Plan</dc:title>
  <dc:creator>Microsoft account</dc:creator>
  <cp:lastModifiedBy>Microsoft account</cp:lastModifiedBy>
  <cp:revision>7</cp:revision>
  <dcterms:created xsi:type="dcterms:W3CDTF">2025-06-24T10:39:53Z</dcterms:created>
  <dcterms:modified xsi:type="dcterms:W3CDTF">2025-06-24T11:06:13Z</dcterms:modified>
</cp:coreProperties>
</file>