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D68"/>
    <a:srgbClr val="2D9C9B"/>
    <a:srgbClr val="00A9C1"/>
    <a:srgbClr val="452E7F"/>
    <a:srgbClr val="FFFFFF"/>
    <a:srgbClr val="FBBD16"/>
    <a:srgbClr val="E6E6E6"/>
    <a:srgbClr val="96244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2841-41ED-D7B6-402D-A8C52642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F533C-6332-9CD2-4A68-91063912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711D-3BB2-5CB3-5984-B0D5B20E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5987-ED7A-9CFD-A1C5-FB0B45A1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D9A9-CD96-9B91-6525-30E0B28E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0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1F0E-D6E7-9564-E6C0-36F21851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2579A-99AB-4CF1-41C1-09641E32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A68D-0FDF-3E86-3932-A0BC0BC0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3461-FADB-D11C-05B7-D124BC09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BF2D8-C65D-DC5C-E338-6B40BB31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9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EF801-A622-4289-D289-C72C2AB3D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DA17-213B-03CB-9AB3-F5EC56D9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55F3-9235-200B-23E4-4541F86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C0E6-7D2E-E8AA-7528-F8585ABD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2A74-53E8-83AA-2377-F9828F9E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65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3F5-C258-5CA0-2F8F-869EAA60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F23A-310B-C61A-FE48-A813D09C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9F1A-3FFB-7AC1-7073-C0B0DED3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D503-2458-0B8C-C9D9-C7093DEF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3761-15E3-AFDE-8DC2-6A96927E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26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DB41-26EF-15B0-986C-626AB7D9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9FD5-582B-8337-C671-60E931BF0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3131-4975-B971-E90B-6005C0C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4F24-7D9F-B585-6DED-BEAA4CC3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12F2-93BE-B6D5-E263-F738A761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6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B613-958A-7975-D885-9DE34942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8992-AE48-5DE5-F3D3-36EDF45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2885-BEA6-9BB7-1879-1C6B00F5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2709-37B6-6A16-1035-E19597F5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8CDB1-3FE1-DA80-3112-13D63324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B98BE-188D-304A-6D46-2B42081D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4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D7A1-68F7-11FE-F638-CB1960ED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DD32-96A2-F043-D2EB-D69CA54E5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8B71B-7F85-F12D-59EF-8D41FE661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63F2-39D0-9A4B-1CA7-39F57E3B3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E96B6-68E1-51C5-0402-2F42A3D4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C8B0A-CB38-0DFD-1239-F6C57222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9C69D-7F65-97C7-A964-AE685494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6D417-6ED6-99C2-E078-72246C76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79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F2BE-0F82-7F4D-CB35-30618753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7B506-C6F4-DADB-FFC0-8BBF36BF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E6D66-2BA0-029C-6E0D-0D3BF09E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0507D-1DBF-C55E-9A85-4AB0A911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784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D15BE-47A7-F137-297D-0C6ADC4A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91E8E-6477-EAE3-C854-71A4068E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31D1-EBA0-F970-5458-1B141802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81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BF77-C895-83A8-6793-A8F6A14A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9A99-EF0A-4724-1191-81DD78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E34F9-4238-334E-B8F9-EB6C3105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F764-145E-5925-72B4-C6562ED9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C30BD-6970-FF8E-D3C3-A7D5D1BE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3405E-1DB6-2FED-66B3-4440F1C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2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F694-D304-B787-B81E-5865778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72C4A-D9BF-B8E7-B533-1779DBE61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3A70F-4D26-453B-7407-C9369CC3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B0A3-DCD1-6752-87CE-A01F8C38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03FA-D1D8-7DE2-3819-869E04E9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9E72-0D3B-9191-004E-ED028D77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703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89A2E-B460-47DD-6774-B7B22344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A331-414D-4735-18B4-7FD50346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CFC5-3006-B876-04C1-D4E96C0A0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CD7E-164C-42EA-9126-81C05D2C20E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D646-D330-82B3-C736-2F029CBAE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1E58-94AE-A3B7-4462-77B3F01E7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5D26-9C0A-4342-A9C6-2DE89815D4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406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flowchart-adalah/" TargetMode="External"/><Relationship Id="rId2" Type="http://schemas.openxmlformats.org/officeDocument/2006/relationships/hyperlink" Target="https://idcloudhost.com/flowchart-adala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dicoding.com/blog/apa-itu-um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77B04F1-360F-E4C1-0725-5E2C30B0DE4D}"/>
              </a:ext>
            </a:extLst>
          </p:cNvPr>
          <p:cNvSpPr/>
          <p:nvPr/>
        </p:nvSpPr>
        <p:spPr>
          <a:xfrm>
            <a:off x="0" y="4860324"/>
            <a:ext cx="12192000" cy="1997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910C-AD3C-C32C-CD28-1565B7A8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961" y="4989589"/>
            <a:ext cx="5198076" cy="147480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Kelompok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4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Ahmad Haziq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Mu’izzaddin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Wafiq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Muhammad Faizal</a:t>
            </a:r>
            <a:endParaRPr lang="en-ID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413A4-D8FD-F602-6D67-7EAA9C001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92" y="3054454"/>
            <a:ext cx="2325899" cy="16917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2E333A-E17F-90B9-D572-3F8CD2779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97" b="97852" l="10000" r="90000">
                        <a14:foregroundMark x1="31630" y1="34570" x2="36522" y2="33398"/>
                        <a14:foregroundMark x1="31630" y1="49609" x2="33370" y2="56445"/>
                        <a14:foregroundMark x1="49348" y1="90234" x2="48043" y2="97852"/>
                        <a14:foregroundMark x1="64239" y1="54688" x2="71087" y2="47461"/>
                        <a14:foregroundMark x1="59565" y1="56250" x2="59457" y2="46875"/>
                        <a14:foregroundMark x1="44130" y1="11523" x2="44130" y2="4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41" y="3098826"/>
            <a:ext cx="2880363" cy="16029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27D172-F8FA-9D9A-DD9C-BDA81AAE3E79}"/>
              </a:ext>
            </a:extLst>
          </p:cNvPr>
          <p:cNvSpPr txBox="1"/>
          <p:nvPr/>
        </p:nvSpPr>
        <p:spPr>
          <a:xfrm>
            <a:off x="1660312" y="1083581"/>
            <a:ext cx="88713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Arial Rounded MT Bold" panose="020F0704030504030204" pitchFamily="34" charset="0"/>
                <a:ea typeface="Verdana" panose="020B0604030504040204" pitchFamily="34" charset="0"/>
              </a:rPr>
              <a:t>PENGERTIAN FLOWCHART </a:t>
            </a:r>
          </a:p>
          <a:p>
            <a:pPr algn="ctr"/>
            <a:r>
              <a:rPr lang="en-US" sz="3400" dirty="0">
                <a:latin typeface="Arial Rounded MT Bold" panose="020F0704030504030204" pitchFamily="34" charset="0"/>
                <a:ea typeface="Verdana" panose="020B0604030504040204" pitchFamily="34" charset="0"/>
              </a:rPr>
              <a:t>dan </a:t>
            </a:r>
          </a:p>
          <a:p>
            <a:pPr algn="ctr"/>
            <a:r>
              <a:rPr lang="en-US" sz="3400" dirty="0">
                <a:latin typeface="Arial Rounded MT Bold" panose="020F0704030504030204" pitchFamily="34" charset="0"/>
                <a:ea typeface="Verdana" panose="020B0604030504040204" pitchFamily="34" charset="0"/>
              </a:rPr>
              <a:t>UML(Unified Modelling Language)</a:t>
            </a:r>
            <a:endParaRPr lang="en-ID" sz="34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905C94-E4EB-6915-BD79-D8DDAA0DA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0" y="233985"/>
            <a:ext cx="803153" cy="8970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7A102E-4B10-448D-632B-7C737B412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92" y="331956"/>
            <a:ext cx="1587518" cy="7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475D-9198-37E2-CCAC-E0BCDFD4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084"/>
            <a:ext cx="10515600" cy="4592108"/>
          </a:xfrm>
        </p:spPr>
        <p:txBody>
          <a:bodyPr>
            <a:noAutofit/>
          </a:bodyPr>
          <a:lstStyle/>
          <a:p>
            <a:pPr marL="0" indent="0" algn="just" defTabSz="27146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memberikan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bahasa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pemodelan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visual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gambar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kepada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para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pengguna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berbagai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macam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pemrograman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maupun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proses 	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umum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rekayasa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Menyatukan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informasi-informasi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terbaik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pemodelan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Memberikan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suatu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gambaran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model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bahasa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pemodelan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visual yang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ekspresif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pengembangan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just" defTabSz="27146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Tidak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hanya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menggambarkan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model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D" sz="2400" b="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software 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saja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	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namun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memodelkan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berorientasi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objek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Mempermudah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pengguna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membaca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suatu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5A1FA-C34F-89DB-CCBE-FEBB61F3A2B3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A59B85-4571-6F24-9A62-EC6059A9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FUNGSI </a:t>
            </a:r>
            <a:r>
              <a:rPr lang="en-US" sz="36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36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b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  <a:ea typeface="Verdana" panose="020B0604030504040204" pitchFamily="34" charset="0"/>
              </a:rPr>
              <a:t>(Unified Modelling Language)</a:t>
            </a:r>
            <a:endParaRPr lang="en-ID" sz="32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0EF309-43D0-063D-878C-0F388E21ED23}"/>
              </a:ext>
            </a:extLst>
          </p:cNvPr>
          <p:cNvSpPr/>
          <p:nvPr/>
        </p:nvSpPr>
        <p:spPr>
          <a:xfrm>
            <a:off x="964971" y="1506933"/>
            <a:ext cx="3141133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346ACE-39A1-583D-8BF5-1546773E9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47D79D-2965-0B49-36D5-4E0352F12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59B0C6-BA90-57D2-C89E-2FD2FF728881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710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65E4-7239-EFAB-0BCD-CACB7AA6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FUNGSI LAIN </a:t>
            </a:r>
            <a:r>
              <a:rPr lang="en-US" sz="36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36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b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  <a:ea typeface="Verdana" panose="020B0604030504040204" pitchFamily="34" charset="0"/>
              </a:rPr>
              <a:t>(Unified Modelling Language)</a:t>
            </a:r>
            <a:endParaRPr lang="en-ID" sz="32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475D-9198-37E2-CCAC-E0BCDFD4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084"/>
            <a:ext cx="10515600" cy="4592108"/>
          </a:xfrm>
        </p:spPr>
        <p:txBody>
          <a:bodyPr>
            <a:noAutofit/>
          </a:bodyPr>
          <a:lstStyle/>
          <a:p>
            <a:pPr marL="0" indent="0" algn="just" defTabSz="271463">
              <a:lnSpc>
                <a:spcPct val="100000"/>
              </a:lnSpc>
              <a:spcBef>
                <a:spcPts val="0"/>
              </a:spcBef>
              <a:buNone/>
              <a:tabLst>
                <a:tab pos="355600" algn="l"/>
                <a:tab pos="1981200" algn="l"/>
              </a:tabLst>
            </a:pPr>
            <a:r>
              <a:rPr lang="en-US" sz="24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24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24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juga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alat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transfer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ilmu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tentang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dikembangkan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developer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satu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developer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lainnya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UML sangat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penting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bagi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sebagian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orang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karena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UML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berfungsi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bridge 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jembatan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penerjemah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antara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pengembang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pengguna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sinilah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pengguna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memahami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nantinya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dikembangkan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Perlu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kamu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tahu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bahwa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sebenarnya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UML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mudah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dipelajari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lo,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hanya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developer,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tetapi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juga para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pebisnis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just" defTabSz="271463">
              <a:lnSpc>
                <a:spcPct val="10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b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D" sz="24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428452-EEBE-53E8-B3FD-C28417E9B488}"/>
              </a:ext>
            </a:extLst>
          </p:cNvPr>
          <p:cNvSpPr/>
          <p:nvPr/>
        </p:nvSpPr>
        <p:spPr>
          <a:xfrm>
            <a:off x="956733" y="1666875"/>
            <a:ext cx="3141133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2D990-A542-3026-A2BF-20ADD5B06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18" y="4688698"/>
            <a:ext cx="1900682" cy="1882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202B5-AF20-CD4C-9A3E-40E07933B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F9A56-88C5-F086-D9A6-B135F7774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1B22F9-8C7E-7C3B-0218-3B480F6A07BE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9A2D3-899B-497B-7119-FCDCD5ADC0D1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D5BE0A-62A1-A089-AB8F-E27FF19D03F3}"/>
              </a:ext>
            </a:extLst>
          </p:cNvPr>
          <p:cNvSpPr txBox="1">
            <a:spLocks/>
          </p:cNvSpPr>
          <p:nvPr/>
        </p:nvSpPr>
        <p:spPr>
          <a:xfrm>
            <a:off x="838200" y="249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FUNGSI LAINNYA </a:t>
            </a:r>
            <a:r>
              <a:rPr lang="en-US" sz="36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36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b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  <a:ea typeface="Verdana" panose="020B0604030504040204" pitchFamily="34" charset="0"/>
              </a:rPr>
              <a:t>(Unified Modelling Language)</a:t>
            </a:r>
            <a:endParaRPr lang="en-ID" sz="32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B7169C-3D03-DBED-3A54-715479B40DE4}"/>
              </a:ext>
            </a:extLst>
          </p:cNvPr>
          <p:cNvSpPr/>
          <p:nvPr/>
        </p:nvSpPr>
        <p:spPr>
          <a:xfrm>
            <a:off x="964971" y="1506933"/>
            <a:ext cx="3141133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737007-F911-E08F-060F-CC51DC821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36" y="385591"/>
            <a:ext cx="711552" cy="794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22ACAA-1D70-030C-CD03-5E56F5816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92" y="484356"/>
            <a:ext cx="1384259" cy="69674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B07A25-5138-1438-4263-D53E2B1E1289}"/>
              </a:ext>
            </a:extLst>
          </p:cNvPr>
          <p:cNvSpPr/>
          <p:nvPr/>
        </p:nvSpPr>
        <p:spPr>
          <a:xfrm rot="5400000">
            <a:off x="10039143" y="8090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882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65E4-7239-EFAB-0BCD-CACB7AA6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CONTOH DIAGRAM </a:t>
            </a:r>
            <a:r>
              <a:rPr lang="en-US" sz="36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36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b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  <a:ea typeface="Verdana" panose="020B0604030504040204" pitchFamily="34" charset="0"/>
              </a:rPr>
              <a:t>(Unified Modelling Language)</a:t>
            </a:r>
            <a:endParaRPr lang="en-ID" sz="32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428452-EEBE-53E8-B3FD-C28417E9B488}"/>
              </a:ext>
            </a:extLst>
          </p:cNvPr>
          <p:cNvSpPr/>
          <p:nvPr/>
        </p:nvSpPr>
        <p:spPr>
          <a:xfrm>
            <a:off x="956733" y="1666875"/>
            <a:ext cx="3141133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55456BD-2EED-05A9-9A64-B1422A68C43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28" y="1980688"/>
            <a:ext cx="6486544" cy="4400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9006C-4431-3745-5B7E-379CA4E34E80}"/>
              </a:ext>
            </a:extLst>
          </p:cNvPr>
          <p:cNvSpPr txBox="1"/>
          <p:nvPr/>
        </p:nvSpPr>
        <p:spPr>
          <a:xfrm>
            <a:off x="3047999" y="6381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0" i="0" dirty="0">
                <a:solidFill>
                  <a:srgbClr val="787878"/>
                </a:solidFill>
                <a:effectLst/>
                <a:latin typeface="Source Sans Pro" panose="020B0503030403020204" pitchFamily="34" charset="0"/>
              </a:rPr>
              <a:t>Gambar Activity Diagram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858838-16D6-B278-982D-142287902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56649-17CC-0F16-08A0-EEB3CFB56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9B1C8-148B-BF59-43E3-C10062A6A3A7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04688A-CBA3-70D4-D059-E6503F40F4E1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4DA554-BB9C-9353-2053-606AEB30FF45}"/>
              </a:ext>
            </a:extLst>
          </p:cNvPr>
          <p:cNvSpPr txBox="1">
            <a:spLocks/>
          </p:cNvSpPr>
          <p:nvPr/>
        </p:nvSpPr>
        <p:spPr>
          <a:xfrm>
            <a:off x="838200" y="249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CONTOH DIAGRAM </a:t>
            </a:r>
            <a:r>
              <a:rPr lang="en-US" sz="36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36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b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  <a:ea typeface="Verdana" panose="020B0604030504040204" pitchFamily="34" charset="0"/>
              </a:rPr>
              <a:t>(Unified Modelling Language)</a:t>
            </a:r>
            <a:endParaRPr lang="en-ID" sz="32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CE479C-3D3F-CDF6-1320-6146E15AB226}"/>
              </a:ext>
            </a:extLst>
          </p:cNvPr>
          <p:cNvSpPr/>
          <p:nvPr/>
        </p:nvSpPr>
        <p:spPr>
          <a:xfrm>
            <a:off x="964971" y="1506933"/>
            <a:ext cx="3141133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7302AB-08AF-70D1-FFC2-29619F729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36" y="385591"/>
            <a:ext cx="711552" cy="7947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765A09-2600-BB37-5F5F-1C0B496A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92" y="484356"/>
            <a:ext cx="1384259" cy="69674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445932-A8D5-31F5-B5FB-0B5F6E677095}"/>
              </a:ext>
            </a:extLst>
          </p:cNvPr>
          <p:cNvSpPr/>
          <p:nvPr/>
        </p:nvSpPr>
        <p:spPr>
          <a:xfrm rot="5400000">
            <a:off x="10039143" y="8090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65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FAB79E-B135-201F-87A4-C89C46060DCB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6659-891D-1C0C-F509-3FC9C961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Referensi</a:t>
            </a:r>
            <a:endParaRPr lang="en-ID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F18E-3202-EB2A-24A3-4343091E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>
                <a:hlinkClick r:id="rId2"/>
              </a:rPr>
              <a:t>https://idcloudhost.com/flowchart-adalah/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/>
              </a:rPr>
              <a:t>https://www.dicoding.com/blog/flowchart-adalah/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4"/>
              </a:rPr>
              <a:t>https://www.dicoding.com/blog/apa-itu-uml/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2D5F1-9C3B-487C-1893-62AF65982748}"/>
              </a:ext>
            </a:extLst>
          </p:cNvPr>
          <p:cNvSpPr/>
          <p:nvPr/>
        </p:nvSpPr>
        <p:spPr>
          <a:xfrm>
            <a:off x="923925" y="1328737"/>
            <a:ext cx="1123950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837A0-66BF-F77A-393A-D1636B4AD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1A4C5-47DB-52BD-0EBD-3B063D795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3FA552-636C-68DC-E6F6-9ADA01699DD2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65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AA05595-25DD-5D70-FBA5-2BE39FF5EB53}"/>
              </a:ext>
            </a:extLst>
          </p:cNvPr>
          <p:cNvSpPr/>
          <p:nvPr/>
        </p:nvSpPr>
        <p:spPr>
          <a:xfrm>
            <a:off x="4210050" y="2152411"/>
            <a:ext cx="3581400" cy="3486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93503-471F-9FE3-2067-1192F17266ED}"/>
              </a:ext>
            </a:extLst>
          </p:cNvPr>
          <p:cNvSpPr txBox="1"/>
          <p:nvPr/>
        </p:nvSpPr>
        <p:spPr>
          <a:xfrm>
            <a:off x="4467224" y="3433821"/>
            <a:ext cx="3933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gency FB" panose="020B0503020202020204" pitchFamily="34" charset="0"/>
                <a:ea typeface="Source Sans Pro" panose="020B0503030403020204" pitchFamily="34" charset="0"/>
              </a:rPr>
              <a:t>TERIMA KASIH</a:t>
            </a:r>
            <a:endParaRPr lang="en-ID" sz="5400" dirty="0">
              <a:latin typeface="Agency FB" panose="020B0503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6F5901-172D-FCB9-3738-8FCF67E0BC18}"/>
              </a:ext>
            </a:extLst>
          </p:cNvPr>
          <p:cNvSpPr/>
          <p:nvPr/>
        </p:nvSpPr>
        <p:spPr>
          <a:xfrm>
            <a:off x="6638925" y="2201301"/>
            <a:ext cx="804863" cy="7835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27AA6-4393-050A-10C9-519A720C9F78}"/>
              </a:ext>
            </a:extLst>
          </p:cNvPr>
          <p:cNvSpPr/>
          <p:nvPr/>
        </p:nvSpPr>
        <p:spPr>
          <a:xfrm>
            <a:off x="7477125" y="2201301"/>
            <a:ext cx="347662" cy="3429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DE7F24-7651-84D9-7A97-785251F8FA24}"/>
              </a:ext>
            </a:extLst>
          </p:cNvPr>
          <p:cNvSpPr/>
          <p:nvPr/>
        </p:nvSpPr>
        <p:spPr>
          <a:xfrm>
            <a:off x="7186613" y="1828560"/>
            <a:ext cx="280987" cy="2571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3AD95-6BF9-9548-208A-80A6A7ABDFCC}"/>
              </a:ext>
            </a:extLst>
          </p:cNvPr>
          <p:cNvSpPr/>
          <p:nvPr/>
        </p:nvSpPr>
        <p:spPr>
          <a:xfrm>
            <a:off x="0" y="-39604"/>
            <a:ext cx="12192000" cy="1419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4ADF51-08C1-629D-9D28-B3D0032C6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0" y="233985"/>
            <a:ext cx="803153" cy="897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944FD7-7DAB-E2E6-5EDC-4E4B9D83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92" y="331956"/>
            <a:ext cx="1587518" cy="7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64CA4D-F94D-760F-F8D3-52F75415B066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F0600-C43E-6C36-412A-72371327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APA ITU 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en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E9ED-FDAC-07DF-07F6-EF78CBDBA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9541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sz="24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endParaRPr lang="en-ID" sz="24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ID" b="0" i="0" dirty="0">
                <a:solidFill>
                  <a:srgbClr val="4472C4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bagan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alur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diagram yang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menampilkan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langkah-langkah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dan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keputusan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melakukan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proses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suatu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program.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Setiap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langkah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digambarkan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bentuk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diagram dan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dihubungkan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garis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panah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94BE74-0ADE-4EE3-F5B0-296A8295A2C7}"/>
              </a:ext>
            </a:extLst>
          </p:cNvPr>
          <p:cNvSpPr/>
          <p:nvPr/>
        </p:nvSpPr>
        <p:spPr>
          <a:xfrm>
            <a:off x="923925" y="1328737"/>
            <a:ext cx="1123950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6C8C6-537D-759A-F42B-673A389C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7" b="97852" l="10000" r="90000">
                        <a14:foregroundMark x1="31630" y1="34570" x2="36522" y2="33398"/>
                        <a14:foregroundMark x1="31630" y1="49609" x2="33370" y2="56445"/>
                        <a14:foregroundMark x1="49348" y1="90234" x2="48043" y2="97852"/>
                        <a14:foregroundMark x1="64239" y1="54688" x2="71087" y2="47461"/>
                        <a14:foregroundMark x1="59565" y1="56250" x2="59457" y2="46875"/>
                        <a14:foregroundMark x1="44130" y1="11523" x2="44130" y2="4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06" y="1955972"/>
            <a:ext cx="3019786" cy="1913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E889F-B506-52CF-A79B-E8406B94C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605FB-E707-90B9-6AAA-87056FD77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694F2-5C2C-54F7-FD0A-7254104FF7F0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83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41C4E9-001A-96C5-95C3-D5BC950C0FB7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54FF1-6207-F5F1-921C-807EFB09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FUNGSI </a:t>
            </a:r>
            <a:r>
              <a:rPr lang="en-US" sz="3600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endParaRPr lang="en-ID" sz="3200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D92F-4747-2761-2168-E5AD018F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195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Fungsi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utama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>
                <a:solidFill>
                  <a:srgbClr val="4472C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memberi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gambaran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jalannya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program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satu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proses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proses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lainnya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Sehingga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alur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program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menjadi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mudah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dipahami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oleh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orang.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Selain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itu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fungsi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lain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flowchart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menyederhanakan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rangkaian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prosedur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agar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memudahkan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pemahaman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terhadap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informasi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tersebut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36E0D-F502-B707-3675-C78A9997D5A4}"/>
              </a:ext>
            </a:extLst>
          </p:cNvPr>
          <p:cNvSpPr/>
          <p:nvPr/>
        </p:nvSpPr>
        <p:spPr>
          <a:xfrm>
            <a:off x="923925" y="1328737"/>
            <a:ext cx="1123950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B0CC0-CDC7-D149-9882-1B03788E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94922" l="9961" r="89844">
                        <a14:foregroundMark x1="20508" y1="10156" x2="39258" y2="16406"/>
                        <a14:foregroundMark x1="32617" y1="7813" x2="39844" y2="9570"/>
                        <a14:foregroundMark x1="30469" y1="88086" x2="43750" y2="90430"/>
                        <a14:foregroundMark x1="29102" y1="94922" x2="29102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3986212"/>
            <a:ext cx="236220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4490-BC95-2BDE-2171-28DEC6A57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6BB5C-3133-48DE-3189-6E9393ADC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A700A7-1249-8E45-E622-F166F2C1784D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84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B26822-50B0-1D8A-FFCD-F0515CD21C8A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BA388-F004-95A5-FC5C-889E8C1B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MANFAAT </a:t>
            </a:r>
            <a:r>
              <a:rPr lang="en-US" sz="3600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endParaRPr lang="en-ID" sz="3200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32F2-ADBA-F127-CE54-2742CF7F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Dokumentasi</a:t>
            </a:r>
            <a:r>
              <a:rPr lang="en-ID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ID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efektif</a:t>
            </a:r>
            <a:endParaRPr lang="en-ID" sz="2400" i="0" dirty="0">
              <a:solidFill>
                <a:srgbClr val="64686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Kejelasan</a:t>
            </a:r>
            <a:r>
              <a:rPr lang="en-ID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proses</a:t>
            </a:r>
            <a:endParaRPr lang="en-ID" sz="2400" i="0" dirty="0">
              <a:solidFill>
                <a:srgbClr val="64686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Meningkatkan</a:t>
            </a:r>
            <a:r>
              <a:rPr lang="en-ID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pemecahan</a:t>
            </a:r>
            <a:r>
              <a:rPr lang="en-ID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masalah</a:t>
            </a:r>
            <a:endParaRPr lang="en-ID" sz="2400" i="0" dirty="0">
              <a:solidFill>
                <a:srgbClr val="64686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Komunikasi</a:t>
            </a:r>
            <a:r>
              <a:rPr lang="en-ID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dan </a:t>
            </a: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koordinasi</a:t>
            </a:r>
            <a:r>
              <a:rPr lang="en-ID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efektif</a:t>
            </a:r>
            <a:endParaRPr lang="en-ID" sz="2400" i="0" dirty="0">
              <a:solidFill>
                <a:srgbClr val="64686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Analisis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dan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Peningkatan</a:t>
            </a: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82379-D3EF-9A79-7EDA-8A206B793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3583">
                        <a14:foregroundMark x1="66000" y1="71270" x2="70417" y2="71905"/>
                        <a14:foregroundMark x1="77833" y1="69683" x2="80083" y2="69683"/>
                        <a14:foregroundMark x1="86000" y1="69841" x2="87750" y2="68730"/>
                        <a14:foregroundMark x1="93583" y1="72222" x2="93583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26" t="18104" r="4296" b="22416"/>
          <a:stretch/>
        </p:blipFill>
        <p:spPr>
          <a:xfrm>
            <a:off x="8325293" y="4111096"/>
            <a:ext cx="3028507" cy="20658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C370CF-8274-65E1-9F70-9C83EB8F86E0}"/>
              </a:ext>
            </a:extLst>
          </p:cNvPr>
          <p:cNvSpPr/>
          <p:nvPr/>
        </p:nvSpPr>
        <p:spPr>
          <a:xfrm>
            <a:off x="923925" y="1328737"/>
            <a:ext cx="1123950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83B66-34DA-F0BF-23D9-8E0CAC038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EE319-BE10-892D-50F9-BBE02C44B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AF0C50-B5B8-C8AD-6A99-97F2F508BB41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57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B5AB9A-C222-A515-CF98-385D974E4B73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63FB7-F988-4094-4AF4-BD71027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JENIS </a:t>
            </a:r>
            <a:r>
              <a:rPr lang="en-US" sz="3600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endParaRPr lang="en-ID" sz="3200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089B-67FA-5456-9589-CFE53700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987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Beberapa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jenis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jenis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flowchart 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400" b="1" dirty="0">
                <a:latin typeface="Verdana" panose="020B0604030504040204" pitchFamily="34" charset="0"/>
                <a:ea typeface="Verdana" panose="020B0604030504040204" pitchFamily="34" charset="0"/>
              </a:rPr>
              <a:t>Flowchart </a:t>
            </a:r>
            <a:r>
              <a:rPr lang="en-ID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dokumen</a:t>
            </a:r>
            <a:endParaRPr lang="en-ID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defTabSz="442913">
              <a:lnSpc>
                <a:spcPct val="110000"/>
              </a:lnSpc>
              <a:spcBef>
                <a:spcPts val="0"/>
              </a:spcBef>
              <a:buNone/>
            </a:pP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	Flowchart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dokumen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berfungsi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menelusuri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alur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form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satu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bagian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bagian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yang lain</a:t>
            </a:r>
          </a:p>
          <a:p>
            <a:pPr marL="0" indent="0" algn="just" defTabSz="442913">
              <a:lnSpc>
                <a:spcPct val="110000"/>
              </a:lnSpc>
              <a:spcBef>
                <a:spcPts val="0"/>
              </a:spcBef>
              <a:buNone/>
            </a:pPr>
            <a:r>
              <a:rPr lang="en-ID" sz="2400" b="1" dirty="0">
                <a:latin typeface="Verdana" panose="020B0604030504040204" pitchFamily="34" charset="0"/>
                <a:ea typeface="Verdana" panose="020B0604030504040204" pitchFamily="34" charset="0"/>
              </a:rPr>
              <a:t>2.	Flowchart program</a:t>
            </a:r>
          </a:p>
          <a:p>
            <a:pPr marL="0" indent="0" algn="just" defTabSz="442913">
              <a:lnSpc>
                <a:spcPct val="110000"/>
              </a:lnSpc>
              <a:spcBef>
                <a:spcPts val="0"/>
              </a:spcBef>
              <a:buNone/>
            </a:pP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	Flowchart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menggambarkan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secara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rinci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prosedur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proses 	program.</a:t>
            </a:r>
          </a:p>
          <a:p>
            <a:pPr marL="457200" indent="-457200" algn="just" defTabSz="442913">
              <a:lnSpc>
                <a:spcPct val="110000"/>
              </a:lnSpc>
              <a:spcBef>
                <a:spcPts val="0"/>
              </a:spcBef>
              <a:buAutoNum type="arabicPeriod" startAt="3"/>
            </a:pPr>
            <a:r>
              <a:rPr lang="en-ID" sz="2400" b="1" dirty="0">
                <a:latin typeface="Verdana" panose="020B0604030504040204" pitchFamily="34" charset="0"/>
                <a:ea typeface="Verdana" panose="020B0604030504040204" pitchFamily="34" charset="0"/>
              </a:rPr>
              <a:t>Flowchart proses</a:t>
            </a:r>
          </a:p>
          <a:p>
            <a:pPr marL="0" indent="0" algn="just" defTabSz="442913">
              <a:lnSpc>
                <a:spcPct val="110000"/>
              </a:lnSpc>
              <a:spcBef>
                <a:spcPts val="0"/>
              </a:spcBef>
              <a:buNone/>
            </a:pP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	Flowchart proses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cara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penggambaran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rekayasa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	industrial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cara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merinci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70A0AC-598B-3054-E646-DC5A2CF0F822}"/>
              </a:ext>
            </a:extLst>
          </p:cNvPr>
          <p:cNvSpPr/>
          <p:nvPr/>
        </p:nvSpPr>
        <p:spPr>
          <a:xfrm>
            <a:off x="923925" y="1328737"/>
            <a:ext cx="1123950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AAF84-52D8-E9A2-1FD6-42811870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AA685-5940-FF39-1C8C-4086C1FB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41DEB8-DB9F-B089-C24F-4C6101DA94F1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492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A67013-2CFD-BE2B-296A-F33CED89B160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ACEFC-94CA-46C6-C788-3651977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SIMBOL </a:t>
            </a:r>
            <a:r>
              <a:rPr lang="en-US" sz="3600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endParaRPr lang="en-ID" sz="3200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029550-8EAD-0315-2A51-9E00AA477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21"/>
          <a:stretch/>
        </p:blipFill>
        <p:spPr>
          <a:xfrm>
            <a:off x="1485900" y="2874527"/>
            <a:ext cx="3323167" cy="329512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3CF33-D764-FB70-8A65-0C79ACEA4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8"/>
          <a:stretch/>
        </p:blipFill>
        <p:spPr>
          <a:xfrm>
            <a:off x="6451600" y="2674339"/>
            <a:ext cx="3323167" cy="3818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76E740-99D9-A4D5-48C6-86D4AE11B75F}"/>
              </a:ext>
            </a:extLst>
          </p:cNvPr>
          <p:cNvSpPr/>
          <p:nvPr/>
        </p:nvSpPr>
        <p:spPr>
          <a:xfrm>
            <a:off x="923925" y="1328737"/>
            <a:ext cx="1123950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33009-2BC7-42BD-3320-CEB20589C23E}"/>
              </a:ext>
            </a:extLst>
          </p:cNvPr>
          <p:cNvSpPr txBox="1"/>
          <p:nvPr/>
        </p:nvSpPr>
        <p:spPr>
          <a:xfrm>
            <a:off x="923925" y="1738818"/>
            <a:ext cx="9410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Berikut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simbol-simbol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sering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proses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pembuatan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flowchart :</a:t>
            </a:r>
          </a:p>
          <a:p>
            <a:pPr algn="just"/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B9D91-707C-30DB-6382-312BD1A6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1D31DA-BB9A-F632-0D8F-0DEB84BCD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678ACA-17EB-3578-05F9-6B8A2910E2F6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2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0E9D0D7-2F32-3191-D662-5A225F633F31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01FD9-7A13-FEB0-45E5-D075DCB7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CONTOH </a:t>
            </a:r>
            <a:r>
              <a:rPr lang="en-US" sz="3600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Verdana" panose="020B0604030504040204" pitchFamily="34" charset="0"/>
              </a:rPr>
              <a:t>FLOWCHART</a:t>
            </a:r>
            <a:endParaRPr lang="en-ID" sz="3200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B0EE7E-EF30-32CE-A2AE-3A3B6D0008E0}"/>
              </a:ext>
            </a:extLst>
          </p:cNvPr>
          <p:cNvGrpSpPr/>
          <p:nvPr/>
        </p:nvGrpSpPr>
        <p:grpSpPr>
          <a:xfrm>
            <a:off x="1740105" y="1873989"/>
            <a:ext cx="4109052" cy="4618886"/>
            <a:chOff x="4853516" y="1439334"/>
            <a:chExt cx="4881035" cy="5115203"/>
          </a:xfrm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1FA651AC-C058-B785-6108-90E9FF69F64C}"/>
                </a:ext>
              </a:extLst>
            </p:cNvPr>
            <p:cNvSpPr/>
            <p:nvPr/>
          </p:nvSpPr>
          <p:spPr>
            <a:xfrm>
              <a:off x="5547518" y="1439334"/>
              <a:ext cx="1096963" cy="45058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Mulai</a:t>
              </a:r>
              <a:endParaRPr lang="en-ID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ECDEA23E-D605-5E79-3EE1-B3143D5D18DB}"/>
                </a:ext>
              </a:extLst>
            </p:cNvPr>
            <p:cNvSpPr/>
            <p:nvPr/>
          </p:nvSpPr>
          <p:spPr>
            <a:xfrm>
              <a:off x="4853516" y="2262724"/>
              <a:ext cx="2484967" cy="450585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Nama </a:t>
              </a:r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Mahasantri</a:t>
              </a:r>
              <a:endParaRPr lang="en-ID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9823C1FC-16FB-E28D-BB1A-02927107AE83}"/>
                </a:ext>
              </a:extLst>
            </p:cNvPr>
            <p:cNvSpPr/>
            <p:nvPr/>
          </p:nvSpPr>
          <p:spPr>
            <a:xfrm>
              <a:off x="5525791" y="2942167"/>
              <a:ext cx="1155502" cy="97419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IF </a:t>
              </a:r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nilai</a:t>
              </a:r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 &gt; 70</a:t>
              </a:r>
              <a:endParaRPr lang="en-ID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9CB4B8-C4E7-A7DF-1AD0-A5466C83CD8A}"/>
                </a:ext>
              </a:extLst>
            </p:cNvPr>
            <p:cNvSpPr/>
            <p:nvPr/>
          </p:nvSpPr>
          <p:spPr>
            <a:xfrm>
              <a:off x="5279231" y="4357953"/>
              <a:ext cx="1633538" cy="450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Ket</a:t>
              </a:r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 : Lulus</a:t>
              </a:r>
              <a:endParaRPr lang="en-ID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80FD24-D792-3A59-FC60-43CB4BF6DD25}"/>
                </a:ext>
              </a:extLst>
            </p:cNvPr>
            <p:cNvSpPr/>
            <p:nvPr/>
          </p:nvSpPr>
          <p:spPr>
            <a:xfrm>
              <a:off x="8196263" y="3203707"/>
              <a:ext cx="1538288" cy="450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Ket</a:t>
              </a:r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 : </a:t>
              </a:r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Tidak</a:t>
              </a:r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 Lulus</a:t>
              </a:r>
              <a:endParaRPr lang="en-ID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6D2A4B4-2832-2A5B-2FE2-076246CD2984}"/>
                </a:ext>
              </a:extLst>
            </p:cNvPr>
            <p:cNvSpPr/>
            <p:nvPr/>
          </p:nvSpPr>
          <p:spPr>
            <a:xfrm>
              <a:off x="4875212" y="5233727"/>
              <a:ext cx="2441575" cy="450585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Tampilan</a:t>
              </a:r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 Nama, Nilai, dan </a:t>
              </a:r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Ket</a:t>
              </a:r>
              <a:endParaRPr lang="en-ID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Flowchart: Terminator 18">
              <a:extLst>
                <a:ext uri="{FF2B5EF4-FFF2-40B4-BE49-F238E27FC236}">
                  <a16:creationId xmlns:a16="http://schemas.microsoft.com/office/drawing/2014/main" id="{FBBAB003-C62F-1E2F-9529-B394DC53332F}"/>
                </a:ext>
              </a:extLst>
            </p:cNvPr>
            <p:cNvSpPr/>
            <p:nvPr/>
          </p:nvSpPr>
          <p:spPr>
            <a:xfrm>
              <a:off x="5476676" y="6103952"/>
              <a:ext cx="1238648" cy="45058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Selesai</a:t>
              </a:r>
              <a:endParaRPr lang="en-ID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245027-F7E2-B1F6-F480-D61712767F0F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6095999" y="1889918"/>
              <a:ext cx="1" cy="3728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291698-5900-51EF-E03D-047FC2010967}"/>
                </a:ext>
              </a:extLst>
            </p:cNvPr>
            <p:cNvCxnSpPr>
              <a:cxnSpLocks/>
            </p:cNvCxnSpPr>
            <p:nvPr/>
          </p:nvCxnSpPr>
          <p:spPr>
            <a:xfrm>
              <a:off x="6104932" y="2713309"/>
              <a:ext cx="0" cy="2330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A83598-AE95-A49F-4FD0-1BB7B0296CE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6096000" y="3916363"/>
              <a:ext cx="7542" cy="44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541E385-42AA-3D43-7797-60AFED21D19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095999" y="4808538"/>
              <a:ext cx="1" cy="4251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ADD2B7-E1A4-E4D1-E1B3-D6200774AE9B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6095999" y="5684312"/>
              <a:ext cx="1" cy="41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5B15C8-76FB-59F5-E0E7-314461E7F658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6681293" y="3429000"/>
              <a:ext cx="1514970" cy="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EE1C47B-4B08-DDC9-E8ED-50A1C0722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5003149"/>
              <a:ext cx="2869408" cy="17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67FD12A-BD56-CBD3-322B-DB119075F1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8965407" y="3654293"/>
              <a:ext cx="0" cy="13578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4D786D9-ADA9-1202-B57A-36959A89C8DF}"/>
              </a:ext>
            </a:extLst>
          </p:cNvPr>
          <p:cNvSpPr txBox="1"/>
          <p:nvPr/>
        </p:nvSpPr>
        <p:spPr>
          <a:xfrm>
            <a:off x="6496654" y="1771987"/>
            <a:ext cx="426911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Pembahasan</a:t>
            </a:r>
            <a:r>
              <a:rPr lang="en-ID" sz="20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/>
            <a:endParaRPr lang="en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Pertama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pengguna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menginput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data yang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berupa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i="1" dirty="0">
                <a:latin typeface="Verdana" panose="020B0604030504040204" pitchFamily="34" charset="0"/>
                <a:ea typeface="Verdana" panose="020B0604030504040204" pitchFamily="34" charset="0"/>
              </a:rPr>
              <a:t>Nama </a:t>
            </a:r>
            <a:r>
              <a:rPr lang="en-ID" i="1" dirty="0" err="1">
                <a:latin typeface="Verdana" panose="020B0604030504040204" pitchFamily="34" charset="0"/>
                <a:ea typeface="Verdana" panose="020B0604030504040204" pitchFamily="34" charset="0"/>
              </a:rPr>
              <a:t>Mahasantri</a:t>
            </a:r>
            <a:endParaRPr lang="en-ID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Kemudian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jika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nilai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70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maka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masuk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i="1" dirty="0" err="1">
                <a:latin typeface="Verdana" panose="020B0604030504040204" pitchFamily="34" charset="0"/>
                <a:ea typeface="Verdana" panose="020B0604030504040204" pitchFamily="34" charset="0"/>
              </a:rPr>
              <a:t>Ket</a:t>
            </a:r>
            <a:r>
              <a:rPr lang="en-ID" i="1" dirty="0">
                <a:latin typeface="Verdana" panose="020B0604030504040204" pitchFamily="34" charset="0"/>
                <a:ea typeface="Verdana" panose="020B0604030504040204" pitchFamily="34" charset="0"/>
              </a:rPr>
              <a:t> : Lulus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Jika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nilai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kurang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70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maka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masuk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i="1" dirty="0" err="1">
                <a:latin typeface="Verdana" panose="020B0604030504040204" pitchFamily="34" charset="0"/>
                <a:ea typeface="Verdana" panose="020B0604030504040204" pitchFamily="34" charset="0"/>
              </a:rPr>
              <a:t>Ket</a:t>
            </a:r>
            <a:r>
              <a:rPr lang="en-ID" i="1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ID" i="1" dirty="0" err="1">
                <a:latin typeface="Verdana" panose="020B0604030504040204" pitchFamily="34" charset="0"/>
                <a:ea typeface="Verdana" panose="020B0604030504040204" pitchFamily="34" charset="0"/>
              </a:rPr>
              <a:t>Tidak</a:t>
            </a:r>
            <a:r>
              <a:rPr lang="en-ID" i="1" dirty="0">
                <a:latin typeface="Verdana" panose="020B0604030504040204" pitchFamily="34" charset="0"/>
                <a:ea typeface="Verdana" panose="020B0604030504040204" pitchFamily="34" charset="0"/>
              </a:rPr>
              <a:t> Lulus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Kemudian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Output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mengelurakan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i="1" dirty="0">
                <a:latin typeface="Verdana" panose="020B0604030504040204" pitchFamily="34" charset="0"/>
                <a:ea typeface="Verdana" panose="020B0604030504040204" pitchFamily="34" charset="0"/>
              </a:rPr>
              <a:t>Nama, Nilai, dan </a:t>
            </a:r>
            <a:r>
              <a:rPr lang="en-ID" i="1" dirty="0" err="1">
                <a:latin typeface="Verdana" panose="020B0604030504040204" pitchFamily="34" charset="0"/>
                <a:ea typeface="Verdana" panose="020B0604030504040204" pitchFamily="34" charset="0"/>
              </a:rPr>
              <a:t>Ket</a:t>
            </a:r>
            <a:endParaRPr lang="en-ID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Selesai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F2DD062-8C26-74C0-0E58-ECEA2C34B87C}"/>
              </a:ext>
            </a:extLst>
          </p:cNvPr>
          <p:cNvSpPr/>
          <p:nvPr/>
        </p:nvSpPr>
        <p:spPr>
          <a:xfrm>
            <a:off x="923925" y="1328737"/>
            <a:ext cx="1123950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8F8A47C-8157-9CFB-554F-9A9466E9F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69CD50D-E918-8980-5954-599C2EE50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185C7DD-DFFD-4F06-6810-57A0A71003C6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958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09701F-432C-4AD8-8937-6796774C194E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E654B-616C-7BB6-B704-6B616D81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APA ITU </a:t>
            </a:r>
            <a:r>
              <a:rPr lang="en-US" sz="36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36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b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  <a:ea typeface="Verdana" panose="020B0604030504040204" pitchFamily="34" charset="0"/>
              </a:rPr>
              <a:t>(Unified Modelling Language) ?</a:t>
            </a:r>
            <a:endParaRPr lang="en-ID" sz="32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6F67-AF09-1598-20F3-33B10911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199"/>
            <a:ext cx="10515600" cy="31496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ID" sz="2400" b="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Unified Modelling Language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suatu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metode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pemodelan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secara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visual yang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sarana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perancangan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berorientasi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objek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dan juga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didefinisikan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suatu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bahasa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standar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perancangan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, dan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pendokumentasian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dikenal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juga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bahasa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standar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penulisan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 blueprint 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 software.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Awal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mulanya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UML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diciptakan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oleh </a:t>
            </a:r>
            <a:r>
              <a:rPr lang="en-ID" sz="2400" b="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Object Management Group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versi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awal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1.0 pada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bulan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Januari</a:t>
            </a:r>
            <a:r>
              <a:rPr lang="en-ID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1997.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CA8A45-0FF7-9509-6E1F-95E044AE8C76}"/>
              </a:ext>
            </a:extLst>
          </p:cNvPr>
          <p:cNvSpPr/>
          <p:nvPr/>
        </p:nvSpPr>
        <p:spPr>
          <a:xfrm>
            <a:off x="964971" y="1506933"/>
            <a:ext cx="3141133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BEE4B-0626-7C25-AFAF-DED9821C2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12" b="77404" l="9880" r="89880">
                        <a14:foregroundMark x1="48675" y1="74760" x2="48675" y2="74760"/>
                        <a14:foregroundMark x1="48916" y1="77644" x2="48916" y2="77644"/>
                        <a14:foregroundMark x1="50120" y1="7692" x2="50120" y2="7692"/>
                        <a14:foregroundMark x1="46506" y1="7212" x2="46506" y2="7212"/>
                        <a14:foregroundMark x1="70361" y1="54567" x2="69880" y2="55048"/>
                        <a14:foregroundMark x1="33253" y1="51202" x2="33253" y2="51202"/>
                        <a14:foregroundMark x1="52530" y1="42067" x2="52530" y2="42067"/>
                        <a14:foregroundMark x1="42651" y1="41827" x2="42651" y2="41827"/>
                        <a14:foregroundMark x1="36145" y1="40144" x2="38313" y2="46875"/>
                        <a14:foregroundMark x1="47229" y1="40144" x2="47229" y2="40144"/>
                        <a14:foregroundMark x1="48675" y1="43990" x2="48675" y2="44471"/>
                        <a14:foregroundMark x1="49639" y1="45913" x2="49639" y2="45913"/>
                        <a14:foregroundMark x1="49157" y1="47356" x2="48916" y2="31010"/>
                        <a14:foregroundMark x1="44578" y1="46875" x2="53012" y2="31490"/>
                        <a14:foregroundMark x1="45060" y1="45192" x2="47952" y2="30288"/>
                        <a14:foregroundMark x1="39277" y1="47596" x2="44096" y2="36058"/>
                        <a14:foregroundMark x1="39036" y1="47115" x2="45301" y2="36779"/>
                        <a14:foregroundMark x1="50602" y1="46635" x2="51325" y2="38221"/>
                        <a14:foregroundMark x1="48675" y1="48317" x2="53012" y2="36779"/>
                        <a14:foregroundMark x1="55181" y1="37981" x2="52289" y2="44952"/>
                        <a14:foregroundMark x1="54458" y1="38942" x2="56627" y2="43990"/>
                        <a14:foregroundMark x1="58795" y1="40144" x2="58554" y2="45192"/>
                        <a14:foregroundMark x1="59518" y1="38702" x2="59277" y2="49038"/>
                        <a14:foregroundMark x1="49639" y1="18029" x2="49639" y2="18029"/>
                        <a14:foregroundMark x1="49157" y1="17308" x2="47952" y2="17788"/>
                        <a14:foregroundMark x1="43614" y1="21154" x2="43614" y2="21154"/>
                        <a14:foregroundMark x1="40723" y1="25962" x2="40723" y2="25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596"/>
          <a:stretch/>
        </p:blipFill>
        <p:spPr>
          <a:xfrm>
            <a:off x="9226627" y="4714453"/>
            <a:ext cx="2127173" cy="1778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82816-3332-75BC-0338-6759C2F63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E3331-1691-1AA6-4893-687D33CFB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C99857-6868-3761-1158-9F9783EAC17C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63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2C7FAF4-6262-7D51-1B42-261DA65CD0DE}"/>
              </a:ext>
            </a:extLst>
          </p:cNvPr>
          <p:cNvSpPr/>
          <p:nvPr/>
        </p:nvSpPr>
        <p:spPr>
          <a:xfrm>
            <a:off x="0" y="-39604"/>
            <a:ext cx="12192000" cy="177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475D-9198-37E2-CCAC-E0BCDFD4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692"/>
            <a:ext cx="10515600" cy="41142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diharapkan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mampu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mempermudah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pengembangan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piranti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lunak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(RPL)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serta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memenuhi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kebutuhan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pengguna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efektif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lengkap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, dan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tepat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. Hal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itu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termasuk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faktor-faktor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 scalability, robustness, security, dan </a:t>
            </a:r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sebagainya</a:t>
            </a:r>
            <a:r>
              <a:rPr lang="en-ID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BA6894-F803-986D-5DFA-9A410DD75777}"/>
              </a:ext>
            </a:extLst>
          </p:cNvPr>
          <p:cNvGrpSpPr/>
          <p:nvPr/>
        </p:nvGrpSpPr>
        <p:grpSpPr>
          <a:xfrm>
            <a:off x="7574958" y="3429000"/>
            <a:ext cx="4117509" cy="3195779"/>
            <a:chOff x="6411695" y="2981184"/>
            <a:chExt cx="4117509" cy="31957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FDED7E-652E-3FD3-6F5B-48F8D5D1D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5" b="89895" l="6536" r="93301">
                          <a14:foregroundMark x1="87255" y1="81263" x2="87255" y2="81263"/>
                          <a14:foregroundMark x1="89869" y1="80842" x2="89869" y2="80842"/>
                          <a14:foregroundMark x1="93464" y1="80211" x2="93464" y2="80211"/>
                          <a14:foregroundMark x1="10621" y1="80842" x2="10621" y2="80842"/>
                          <a14:foregroundMark x1="6536" y1="80000" x2="6536" y2="8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695" y="2981184"/>
              <a:ext cx="4117509" cy="31957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1789D8-FF89-F7E9-C771-68250CDE5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551" y="3823666"/>
              <a:ext cx="2805796" cy="151081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0B1BB-C0E7-581E-53DA-7DBFA19B0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36" y="233191"/>
            <a:ext cx="711552" cy="794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31BCB6-DC52-DFA3-8C79-8E97F9D12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2" y="331956"/>
            <a:ext cx="1384259" cy="6967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BBAE5D-1B08-25C2-71B4-4E2BA7CC8FB4}"/>
              </a:ext>
            </a:extLst>
          </p:cNvPr>
          <p:cNvSpPr/>
          <p:nvPr/>
        </p:nvSpPr>
        <p:spPr>
          <a:xfrm rot="5400000">
            <a:off x="9886743" y="656674"/>
            <a:ext cx="696744" cy="45719"/>
          </a:xfrm>
          <a:prstGeom prst="roundRect">
            <a:avLst/>
          </a:prstGeom>
          <a:solidFill>
            <a:srgbClr val="00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060A842-B822-04FF-C17C-14293518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TUJUAN DICIPTAKANNYA </a:t>
            </a:r>
            <a:r>
              <a:rPr lang="en-US" sz="3600" dirty="0">
                <a:solidFill>
                  <a:srgbClr val="962444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</a:t>
            </a:r>
            <a:r>
              <a:rPr lang="en-US" sz="3600" dirty="0">
                <a:solidFill>
                  <a:srgbClr val="FBBD16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</a:t>
            </a:r>
            <a: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L</a:t>
            </a:r>
            <a:br>
              <a:rPr lang="en-US" sz="3600" dirty="0">
                <a:solidFill>
                  <a:srgbClr val="452E7F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  <a:ea typeface="Verdana" panose="020B0604030504040204" pitchFamily="34" charset="0"/>
              </a:rPr>
              <a:t>(Unified Modelling Language)</a:t>
            </a:r>
            <a:endParaRPr lang="en-ID" sz="3200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6581FC-350D-C1E3-D2EA-C8EE2F38994D}"/>
              </a:ext>
            </a:extLst>
          </p:cNvPr>
          <p:cNvSpPr/>
          <p:nvPr/>
        </p:nvSpPr>
        <p:spPr>
          <a:xfrm>
            <a:off x="964971" y="1506933"/>
            <a:ext cx="3141133" cy="4762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564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1296</TotalTime>
  <Words>617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Agency FB</vt:lpstr>
      <vt:lpstr>Arial</vt:lpstr>
      <vt:lpstr>Arial Rounded MT Bold</vt:lpstr>
      <vt:lpstr>Calibri</vt:lpstr>
      <vt:lpstr>Calibri Light</vt:lpstr>
      <vt:lpstr>Source Sans Pro</vt:lpstr>
      <vt:lpstr>Verdana</vt:lpstr>
      <vt:lpstr>Wingdings</vt:lpstr>
      <vt:lpstr>Office Theme</vt:lpstr>
      <vt:lpstr>PowerPoint Presentation</vt:lpstr>
      <vt:lpstr>APA ITU FLOWCHART ?</vt:lpstr>
      <vt:lpstr>FUNGSI FLOWCHART</vt:lpstr>
      <vt:lpstr>MANFAAT FLOWCHART</vt:lpstr>
      <vt:lpstr>JENIS FLOWCHART</vt:lpstr>
      <vt:lpstr>SIMBOL FLOWCHART</vt:lpstr>
      <vt:lpstr>CONTOH FLOWCHART</vt:lpstr>
      <vt:lpstr>APA ITU UML (Unified Modelling Language) ?</vt:lpstr>
      <vt:lpstr>TUJUAN DICIPTAKANNYA UML (Unified Modelling Language)</vt:lpstr>
      <vt:lpstr>FUNGSI UML (Unified Modelling Language)</vt:lpstr>
      <vt:lpstr>FUNGSI LAIN UML (Unified Modelling Language)</vt:lpstr>
      <vt:lpstr>CONTOH DIAGRAM UML (Unified Modelling Language)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DM-17</dc:creator>
  <cp:lastModifiedBy>DM-17</cp:lastModifiedBy>
  <cp:revision>12</cp:revision>
  <dcterms:created xsi:type="dcterms:W3CDTF">2022-07-05T03:42:44Z</dcterms:created>
  <dcterms:modified xsi:type="dcterms:W3CDTF">2022-07-06T01:18:56Z</dcterms:modified>
</cp:coreProperties>
</file>