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7"/>
  </p:notesMasterIdLst>
  <p:handoutMasterIdLst>
    <p:handoutMasterId r:id="rId28"/>
  </p:handoutMasterIdLst>
  <p:sldIdLst>
    <p:sldId id="265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5" r:id="rId21"/>
    <p:sldId id="287" r:id="rId22"/>
    <p:sldId id="288" r:id="rId23"/>
    <p:sldId id="289" r:id="rId24"/>
    <p:sldId id="291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08-Mar-16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Compiled by Muhammad Faizan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a + 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– y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 / n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x^2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log(2)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sqrt</a:t>
            </a:r>
            <a:r>
              <a:rPr lang="en-US" dirty="0" smtClean="0">
                <a:solidFill>
                  <a:srgbClr val="0070C0"/>
                </a:solidFill>
              </a:rPr>
              <a:t>(y)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exp</a:t>
            </a:r>
            <a:r>
              <a:rPr lang="en-US" dirty="0" smtClean="0">
                <a:solidFill>
                  <a:srgbClr val="0070C0"/>
                </a:solidFill>
              </a:rPr>
              <a:t>(z)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log2(1024)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 abs(-10)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v_number</a:t>
            </a:r>
            <a:r>
              <a:rPr lang="en-US" dirty="0" smtClean="0">
                <a:solidFill>
                  <a:srgbClr val="0070C0"/>
                </a:solidFill>
              </a:rPr>
              <a:t> = c(1,2,3,4,5)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v_gender</a:t>
            </a:r>
            <a:r>
              <a:rPr lang="en-US" dirty="0" smtClean="0">
                <a:solidFill>
                  <a:srgbClr val="0070C0"/>
                </a:solidFill>
              </a:rPr>
              <a:t> = c(‘male’ , ‘female’)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 ( from = 1, to = 10, by = 1)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rep ( 1, times =10)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rep ( 1:3, times = 2)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 =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(from =1 , to=10, by=2)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y =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 ( from = 2, to 10, by=2)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+ y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x[1] # To extract first element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x[-1] # To extract all except first element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 x[1:3] # To extract 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three elements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 x[c(1,3)] # To extract 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and 3</a:t>
            </a:r>
            <a:r>
              <a:rPr lang="en-US" baseline="30000" dirty="0" smtClean="0">
                <a:solidFill>
                  <a:srgbClr val="0070C0"/>
                </a:solidFill>
              </a:rPr>
              <a:t>rd</a:t>
            </a:r>
            <a:r>
              <a:rPr lang="en-US" dirty="0" smtClean="0">
                <a:solidFill>
                  <a:srgbClr val="0070C0"/>
                </a:solidFill>
              </a:rPr>
              <a:t> element</a:t>
            </a:r>
          </a:p>
          <a:p>
            <a:r>
              <a:rPr lang="en-US" dirty="0"/>
              <a:t>&gt;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y[ y &lt; 6 ] # To extract element less than 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Operation &amp;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m_seq1 = matrix(1:9 , </a:t>
            </a:r>
            <a:r>
              <a:rPr lang="en-US" dirty="0" err="1" smtClean="0">
                <a:solidFill>
                  <a:srgbClr val="0070C0"/>
                </a:solidFill>
              </a:rPr>
              <a:t>nrow</a:t>
            </a:r>
            <a:r>
              <a:rPr lang="en-US" dirty="0" smtClean="0">
                <a:solidFill>
                  <a:srgbClr val="0070C0"/>
                </a:solidFill>
              </a:rPr>
              <a:t>=3, </a:t>
            </a:r>
            <a:r>
              <a:rPr lang="en-US" dirty="0" err="1" smtClean="0">
                <a:solidFill>
                  <a:srgbClr val="0070C0"/>
                </a:solidFill>
              </a:rPr>
              <a:t>byrow</a:t>
            </a:r>
            <a:r>
              <a:rPr lang="en-US" dirty="0" smtClean="0">
                <a:solidFill>
                  <a:srgbClr val="0070C0"/>
                </a:solidFill>
              </a:rPr>
              <a:t> =TRUE)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m_seq2 </a:t>
            </a:r>
            <a:r>
              <a:rPr lang="en-US" dirty="0">
                <a:solidFill>
                  <a:srgbClr val="0070C0"/>
                </a:solidFill>
              </a:rPr>
              <a:t>= matrix(1:9 , </a:t>
            </a:r>
            <a:r>
              <a:rPr lang="en-US" dirty="0" err="1">
                <a:solidFill>
                  <a:srgbClr val="0070C0"/>
                </a:solidFill>
              </a:rPr>
              <a:t>nrow</a:t>
            </a:r>
            <a:r>
              <a:rPr lang="en-US" dirty="0">
                <a:solidFill>
                  <a:srgbClr val="0070C0"/>
                </a:solidFill>
              </a:rPr>
              <a:t>=3, </a:t>
            </a:r>
            <a:r>
              <a:rPr lang="en-US" dirty="0" err="1">
                <a:solidFill>
                  <a:srgbClr val="0070C0"/>
                </a:solidFill>
              </a:rPr>
              <a:t>byrow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=FALSE)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read.csv (file=“~/Dataset/titanic.csv” , header=TRUE, </a:t>
            </a:r>
            <a:r>
              <a:rPr lang="en-US" dirty="0" err="1" smtClean="0">
                <a:solidFill>
                  <a:srgbClr val="0070C0"/>
                </a:solidFill>
              </a:rPr>
              <a:t>sep</a:t>
            </a:r>
            <a:r>
              <a:rPr lang="en-US" dirty="0" smtClean="0">
                <a:solidFill>
                  <a:srgbClr val="0070C0"/>
                </a:solidFill>
              </a:rPr>
              <a:t>=‘,’)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read.csv2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file=</a:t>
            </a:r>
            <a:r>
              <a:rPr lang="en-US" dirty="0" smtClean="0">
                <a:solidFill>
                  <a:srgbClr val="0070C0"/>
                </a:solidFill>
              </a:rPr>
              <a:t>“~/</a:t>
            </a:r>
            <a:r>
              <a:rPr lang="en-US" dirty="0">
                <a:solidFill>
                  <a:srgbClr val="0070C0"/>
                </a:solidFill>
              </a:rPr>
              <a:t>Dataset/titanic.csv” , </a:t>
            </a:r>
            <a:r>
              <a:rPr lang="en-US" dirty="0" smtClean="0">
                <a:solidFill>
                  <a:srgbClr val="0070C0"/>
                </a:solidFill>
              </a:rPr>
              <a:t>header=T)</a:t>
            </a:r>
          </a:p>
          <a:p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read.csv2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file.choose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header=TRUE)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&gt;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read.table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file.choose</a:t>
            </a:r>
            <a:r>
              <a:rPr lang="en-US" dirty="0">
                <a:solidFill>
                  <a:srgbClr val="0070C0"/>
                </a:solidFill>
              </a:rPr>
              <a:t>() , header=TRUE, </a:t>
            </a:r>
            <a:r>
              <a:rPr lang="en-US" dirty="0" err="1">
                <a:solidFill>
                  <a:srgbClr val="0070C0"/>
                </a:solidFill>
              </a:rPr>
              <a:t>sep</a:t>
            </a:r>
            <a:r>
              <a:rPr lang="en-US" dirty="0">
                <a:solidFill>
                  <a:srgbClr val="0070C0"/>
                </a:solidFill>
              </a:rPr>
              <a:t>=‘,’)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3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dim(data1) 	</a:t>
            </a:r>
            <a:r>
              <a:rPr lang="en-US" dirty="0" smtClean="0"/>
              <a:t># To check dimension of data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head(data1)	</a:t>
            </a:r>
            <a:r>
              <a:rPr lang="en-US" dirty="0" smtClean="0"/>
              <a:t># To check first 6 entries of data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tail(data1)	</a:t>
            </a:r>
            <a:r>
              <a:rPr lang="en-US" dirty="0" smtClean="0"/>
              <a:t># To check last 6 entries of data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data1[c(23,5,7,55), ]	</a:t>
            </a:r>
            <a:r>
              <a:rPr lang="en-US" dirty="0" smtClean="0"/>
              <a:t># To extract specific data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name(data1)	</a:t>
            </a:r>
            <a:r>
              <a:rPr lang="en-US" dirty="0" smtClean="0"/>
              <a:t># To check field names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attach(cap)	</a:t>
            </a:r>
            <a:r>
              <a:rPr lang="en-US" dirty="0" smtClean="0"/>
              <a:t># To make properties recognizable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mean(Age)	</a:t>
            </a:r>
            <a:r>
              <a:rPr lang="en-US" dirty="0" smtClean="0"/>
              <a:t># To find Mean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median (Age)	</a:t>
            </a:r>
            <a:r>
              <a:rPr lang="en-US" dirty="0" smtClean="0"/>
              <a:t># To find Median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detach (</a:t>
            </a:r>
            <a:r>
              <a:rPr lang="en-US" dirty="0">
                <a:solidFill>
                  <a:srgbClr val="0070C0"/>
                </a:solidFill>
              </a:rPr>
              <a:t>cap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/>
              <a:t># To find Median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ask for data Summary using 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summary(data)</a:t>
            </a:r>
          </a:p>
          <a:p>
            <a:r>
              <a:rPr lang="en-US" dirty="0" smtClean="0"/>
              <a:t>You can also ask what values are available using levels.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class(</a:t>
            </a:r>
            <a:r>
              <a:rPr lang="en-US" dirty="0" err="1" smtClean="0">
                <a:solidFill>
                  <a:schemeClr val="accent1"/>
                </a:solidFill>
              </a:rPr>
              <a:t>data$value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levels(</a:t>
            </a:r>
            <a:r>
              <a:rPr lang="en-US" dirty="0" err="1" smtClean="0">
                <a:solidFill>
                  <a:schemeClr val="accent1"/>
                </a:solidFill>
              </a:rPr>
              <a:t>data$value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x = c(1,0,1,0,0,0,1,1,0)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x&lt;- </a:t>
            </a:r>
            <a:r>
              <a:rPr lang="en-US" dirty="0" err="1" smtClean="0">
                <a:solidFill>
                  <a:schemeClr val="accent1"/>
                </a:solidFill>
              </a:rPr>
              <a:t>as.factor</a:t>
            </a:r>
            <a:r>
              <a:rPr lang="en-US" dirty="0" smtClean="0">
                <a:solidFill>
                  <a:schemeClr val="accent1"/>
                </a:solidFill>
              </a:rPr>
              <a:t>(x)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class(x)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summary(x)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attach(</a:t>
            </a:r>
            <a:r>
              <a:rPr lang="en-US" dirty="0" err="1" smtClean="0">
                <a:solidFill>
                  <a:schemeClr val="accent1"/>
                </a:solidFill>
              </a:rPr>
              <a:t>titanic_data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summary(age[sex==“women”])</a:t>
            </a:r>
          </a:p>
          <a:p>
            <a:r>
              <a:rPr lang="en-US" dirty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# Sub setting data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childData</a:t>
            </a:r>
            <a:r>
              <a:rPr lang="en-US" dirty="0" smtClean="0">
                <a:solidFill>
                  <a:schemeClr val="accent1"/>
                </a:solidFill>
              </a:rPr>
              <a:t> &lt;- </a:t>
            </a:r>
            <a:r>
              <a:rPr lang="en-US" dirty="0" err="1" smtClean="0">
                <a:solidFill>
                  <a:schemeClr val="accent1"/>
                </a:solidFill>
              </a:rPr>
              <a:t>titanic_data</a:t>
            </a:r>
            <a:r>
              <a:rPr lang="en-US" dirty="0" smtClean="0">
                <a:solidFill>
                  <a:schemeClr val="accent1"/>
                </a:solidFill>
              </a:rPr>
              <a:t>[age==“child” &amp; sex==“male”, ]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detach(</a:t>
            </a:r>
            <a:r>
              <a:rPr lang="en-US" dirty="0" err="1" smtClean="0">
                <a:solidFill>
                  <a:schemeClr val="accent1"/>
                </a:solidFill>
              </a:rPr>
              <a:t>titanic_data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&gt; </a:t>
            </a:r>
            <a:r>
              <a:rPr lang="en-US" dirty="0" err="1">
                <a:solidFill>
                  <a:schemeClr val="accent1"/>
                </a:solidFill>
              </a:rPr>
              <a:t>areWomanandchild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titanic_data$sex</a:t>
            </a:r>
            <a:r>
              <a:rPr lang="en-US" dirty="0">
                <a:solidFill>
                  <a:schemeClr val="accent1"/>
                </a:solidFill>
              </a:rPr>
              <a:t> == "women" &amp; </a:t>
            </a:r>
            <a:r>
              <a:rPr lang="en-US" dirty="0" err="1">
                <a:solidFill>
                  <a:schemeClr val="accent1"/>
                </a:solidFill>
              </a:rPr>
              <a:t>titanic_data$age</a:t>
            </a:r>
            <a:r>
              <a:rPr lang="en-US" dirty="0">
                <a:solidFill>
                  <a:schemeClr val="accent1"/>
                </a:solidFill>
              </a:rPr>
              <a:t> == "child</a:t>
            </a:r>
            <a:r>
              <a:rPr lang="en-US" dirty="0" smtClean="0">
                <a:solidFill>
                  <a:schemeClr val="accent1"/>
                </a:solidFill>
              </a:rPr>
              <a:t>"</a:t>
            </a:r>
          </a:p>
          <a:p>
            <a:r>
              <a:rPr lang="en-US" dirty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titanic_data_with_classification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&lt;- </a:t>
            </a:r>
            <a:r>
              <a:rPr lang="en-US" dirty="0" err="1">
                <a:solidFill>
                  <a:schemeClr val="accent1"/>
                </a:solidFill>
              </a:rPr>
              <a:t>cbind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titanic_data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areWomanandchild</a:t>
            </a:r>
            <a:r>
              <a:rPr lang="en-US" dirty="0" smtClean="0">
                <a:solidFill>
                  <a:schemeClr val="accent1"/>
                </a:solidFill>
              </a:rPr>
              <a:t>) #you can also use ‘</a:t>
            </a:r>
            <a:r>
              <a:rPr lang="en-US" dirty="0" err="1" smtClean="0">
                <a:solidFill>
                  <a:schemeClr val="accent1"/>
                </a:solidFill>
              </a:rPr>
              <a:t>rbind</a:t>
            </a:r>
            <a:r>
              <a:rPr lang="en-US" dirty="0" smtClean="0">
                <a:solidFill>
                  <a:schemeClr val="accent1"/>
                </a:solidFill>
              </a:rPr>
              <a:t>’ for row wise binding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&amp;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hist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cap$lungCap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prob</a:t>
            </a:r>
            <a:r>
              <a:rPr lang="en-US" dirty="0" smtClean="0">
                <a:solidFill>
                  <a:schemeClr val="accent1"/>
                </a:solidFill>
              </a:rPr>
              <a:t> =T)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lines(density(</a:t>
            </a:r>
            <a:r>
              <a:rPr lang="en-US" dirty="0" err="1" smtClean="0">
                <a:solidFill>
                  <a:schemeClr val="accent1"/>
                </a:solidFill>
              </a:rPr>
              <a:t>cap$lungCap</a:t>
            </a:r>
            <a:r>
              <a:rPr lang="en-US" dirty="0" smtClean="0">
                <a:solidFill>
                  <a:schemeClr val="accent1"/>
                </a:solidFill>
              </a:rPr>
              <a:t>))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86" y="2510277"/>
            <a:ext cx="347711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simple modules that provides common functionalities.</a:t>
            </a:r>
          </a:p>
          <a:p>
            <a:r>
              <a:rPr lang="en-US" dirty="0" smtClean="0"/>
              <a:t>Packages are open sourced as well so you can create your own and contribute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install.packages</a:t>
            </a:r>
            <a:r>
              <a:rPr lang="en-US" dirty="0" smtClean="0">
                <a:solidFill>
                  <a:schemeClr val="accent1"/>
                </a:solidFill>
              </a:rPr>
              <a:t>(‘</a:t>
            </a:r>
            <a:r>
              <a:rPr lang="en-US" dirty="0" err="1" smtClean="0">
                <a:solidFill>
                  <a:schemeClr val="accent1"/>
                </a:solidFill>
              </a:rPr>
              <a:t>igraph</a:t>
            </a:r>
            <a:r>
              <a:rPr lang="en-US" dirty="0" smtClean="0">
                <a:solidFill>
                  <a:schemeClr val="accent1"/>
                </a:solidFill>
              </a:rPr>
              <a:t>’)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library(</a:t>
            </a:r>
            <a:r>
              <a:rPr lang="en-US" dirty="0" err="1" smtClean="0">
                <a:solidFill>
                  <a:schemeClr val="accent1"/>
                </a:solidFill>
              </a:rPr>
              <a:t>igraph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help(package = </a:t>
            </a:r>
            <a:r>
              <a:rPr lang="en-US" dirty="0" err="1" smtClean="0">
                <a:solidFill>
                  <a:schemeClr val="accent1"/>
                </a:solidFill>
              </a:rPr>
              <a:t>igraph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loading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GNU Project Developed by John Chambers @ Bell Lab</a:t>
            </a:r>
          </a:p>
          <a:p>
            <a:r>
              <a:rPr lang="en-US" altLang="zh-TW" sz="2000" dirty="0"/>
              <a:t>Free software environment for </a:t>
            </a:r>
            <a:r>
              <a:rPr lang="en-US" altLang="zh-TW" sz="2000" dirty="0">
                <a:solidFill>
                  <a:schemeClr val="accent5"/>
                </a:solidFill>
              </a:rPr>
              <a:t>statistical computing </a:t>
            </a:r>
            <a:r>
              <a:rPr lang="en-US" altLang="zh-TW" sz="2000" dirty="0"/>
              <a:t>and </a:t>
            </a:r>
            <a:r>
              <a:rPr lang="en-US" altLang="zh-TW" sz="2000" dirty="0">
                <a:solidFill>
                  <a:schemeClr val="accent5"/>
                </a:solidFill>
              </a:rPr>
              <a:t>graphics</a:t>
            </a:r>
          </a:p>
          <a:p>
            <a:r>
              <a:rPr lang="en-US" altLang="zh-TW" sz="2000" dirty="0"/>
              <a:t>Functional programming language written primarily in </a:t>
            </a:r>
            <a:r>
              <a:rPr lang="en-US" altLang="zh-TW" sz="2000" dirty="0">
                <a:solidFill>
                  <a:schemeClr val="accent5"/>
                </a:solidFill>
              </a:rPr>
              <a:t>C</a:t>
            </a:r>
            <a:r>
              <a:rPr lang="en-US" altLang="zh-TW" sz="2000" dirty="0"/>
              <a:t>, </a:t>
            </a:r>
            <a:r>
              <a:rPr lang="en-US" altLang="zh-TW" sz="2000" dirty="0">
                <a:solidFill>
                  <a:schemeClr val="accent5"/>
                </a:solidFill>
              </a:rPr>
              <a:t>Fortran</a:t>
            </a:r>
            <a:endParaRPr lang="zh-TW" altLang="en-US" sz="2000" dirty="0">
              <a:solidFill>
                <a:schemeClr val="accent5"/>
              </a:solidFill>
            </a:endParaRP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pic>
        <p:nvPicPr>
          <p:cNvPr id="4" name="Picture 2" descr="R Graphics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3139135"/>
            <a:ext cx="4556742" cy="30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g.manual</a:t>
            </a:r>
            <a:r>
              <a:rPr lang="en-US" dirty="0" smtClean="0">
                <a:solidFill>
                  <a:srgbClr val="0070C0"/>
                </a:solidFill>
              </a:rPr>
              <a:t> &lt;- </a:t>
            </a:r>
            <a:r>
              <a:rPr lang="en-US" dirty="0" err="1" smtClean="0">
                <a:solidFill>
                  <a:srgbClr val="0070C0"/>
                </a:solidFill>
              </a:rPr>
              <a:t>graph.formula</a:t>
            </a:r>
            <a:r>
              <a:rPr lang="en-US" dirty="0" smtClean="0">
                <a:solidFill>
                  <a:srgbClr val="0070C0"/>
                </a:solidFill>
              </a:rPr>
              <a:t>(a—b, b—c, c—d, t—b)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tkplot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g.manual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vertex.color</a:t>
            </a:r>
            <a:r>
              <a:rPr lang="en-US" dirty="0" smtClean="0">
                <a:solidFill>
                  <a:srgbClr val="0070C0"/>
                </a:solidFill>
              </a:rPr>
              <a:t>=“white”, </a:t>
            </a:r>
            <a:r>
              <a:rPr lang="en-US" dirty="0" err="1" smtClean="0">
                <a:solidFill>
                  <a:srgbClr val="0070C0"/>
                </a:solidFill>
              </a:rPr>
              <a:t>vertex.size</a:t>
            </a:r>
            <a:r>
              <a:rPr lang="en-US" dirty="0" smtClean="0">
                <a:solidFill>
                  <a:srgbClr val="0070C0"/>
                </a:solidFill>
              </a:rPr>
              <a:t>=15)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rglplot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g.manual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plot(</a:t>
            </a:r>
            <a:r>
              <a:rPr lang="en-US" dirty="0" err="1" smtClean="0">
                <a:solidFill>
                  <a:srgbClr val="0070C0"/>
                </a:solidFill>
              </a:rPr>
              <a:t>g.manual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simple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001294"/>
            <a:ext cx="3393917" cy="2206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4001294"/>
            <a:ext cx="4032083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g.barabasi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barabasi.game</a:t>
            </a:r>
            <a:r>
              <a:rPr lang="en-US" dirty="0" smtClean="0">
                <a:solidFill>
                  <a:schemeClr val="accent1"/>
                </a:solidFill>
              </a:rPr>
              <a:t>(n=10, p = 0.5)</a:t>
            </a:r>
          </a:p>
          <a:p>
            <a:r>
              <a:rPr lang="en-US" dirty="0"/>
              <a:t>&gt;</a:t>
            </a:r>
            <a:r>
              <a:rPr lang="en-US" dirty="0" smtClean="0">
                <a:solidFill>
                  <a:schemeClr val="accent1"/>
                </a:solidFill>
              </a:rPr>
              <a:t> V(</a:t>
            </a:r>
            <a:r>
              <a:rPr lang="en-US" dirty="0" err="1" smtClean="0">
                <a:solidFill>
                  <a:schemeClr val="accent1"/>
                </a:solidFill>
              </a:rPr>
              <a:t>g.barabasi</a:t>
            </a:r>
            <a:r>
              <a:rPr lang="en-US" dirty="0" smtClean="0">
                <a:solidFill>
                  <a:schemeClr val="accent1"/>
                </a:solidFill>
              </a:rPr>
              <a:t>)[</a:t>
            </a:r>
            <a:r>
              <a:rPr lang="en-US" dirty="0" err="1">
                <a:solidFill>
                  <a:schemeClr val="accent1"/>
                </a:solidFill>
              </a:rPr>
              <a:t>which.max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betweenness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g.barabasi</a:t>
            </a:r>
            <a:r>
              <a:rPr lang="en-US" dirty="0">
                <a:solidFill>
                  <a:schemeClr val="accent1"/>
                </a:solidFill>
              </a:rPr>
              <a:t>, v = </a:t>
            </a:r>
            <a:r>
              <a:rPr lang="en-US" dirty="0" smtClean="0">
                <a:solidFill>
                  <a:schemeClr val="accent1"/>
                </a:solidFill>
              </a:rPr>
              <a:t>V(</a:t>
            </a:r>
            <a:r>
              <a:rPr lang="en-US" dirty="0" err="1" smtClean="0">
                <a:solidFill>
                  <a:schemeClr val="accent1"/>
                </a:solidFill>
              </a:rPr>
              <a:t>g.barabasi</a:t>
            </a:r>
            <a:r>
              <a:rPr lang="en-US" dirty="0">
                <a:solidFill>
                  <a:schemeClr val="accent1"/>
                </a:solidFill>
              </a:rPr>
              <a:t>)))]$color="</a:t>
            </a:r>
            <a:r>
              <a:rPr lang="en-US" dirty="0" smtClean="0">
                <a:solidFill>
                  <a:schemeClr val="accent1"/>
                </a:solidFill>
              </a:rPr>
              <a:t>red“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tkplot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v.barabasi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out a node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3059113"/>
            <a:ext cx="3863663" cy="35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g.random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erdos.renyi.game</a:t>
            </a:r>
            <a:r>
              <a:rPr lang="en-US" dirty="0" smtClean="0">
                <a:solidFill>
                  <a:schemeClr val="accent1"/>
                </a:solidFill>
              </a:rPr>
              <a:t>(10, 0.3)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g.mst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= </a:t>
            </a:r>
            <a:r>
              <a:rPr lang="en-US" dirty="0" err="1" smtClean="0">
                <a:solidFill>
                  <a:schemeClr val="accent1"/>
                </a:solidFill>
              </a:rPr>
              <a:t>minimum.spanning.tree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g.random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more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20180" r="17566" b="21039"/>
          <a:stretch/>
        </p:blipFill>
        <p:spPr>
          <a:xfrm>
            <a:off x="6652259" y="3059112"/>
            <a:ext cx="3806268" cy="34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closeness(g)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betweenness</a:t>
            </a:r>
            <a:r>
              <a:rPr lang="en-US" dirty="0" smtClean="0">
                <a:solidFill>
                  <a:schemeClr val="accent1"/>
                </a:solidFill>
              </a:rPr>
              <a:t>(g)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degree(g)</a:t>
            </a:r>
          </a:p>
          <a:p>
            <a:r>
              <a:rPr lang="en-US" dirty="0" smtClean="0"/>
              <a:t>Other important commands are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max(v)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chemeClr val="accent1"/>
                </a:solidFill>
              </a:rPr>
              <a:t>min(v)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which.max</a:t>
            </a:r>
            <a:r>
              <a:rPr lang="en-US" dirty="0" smtClean="0">
                <a:solidFill>
                  <a:schemeClr val="accent1"/>
                </a:solidFill>
              </a:rPr>
              <a:t>(v)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1"/>
                </a:solidFill>
              </a:rPr>
              <a:t>which.min</a:t>
            </a:r>
            <a:r>
              <a:rPr lang="en-US" dirty="0" smtClean="0">
                <a:solidFill>
                  <a:schemeClr val="accent1"/>
                </a:solidFill>
              </a:rPr>
              <a:t>(v)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Also 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76974"/>
              </p:ext>
            </p:extLst>
          </p:nvPr>
        </p:nvGraphicFramePr>
        <p:xfrm>
          <a:off x="1562100" y="1825625"/>
          <a:ext cx="97917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5850"/>
                <a:gridCol w="4895850"/>
              </a:tblGrid>
              <a:tr h="47758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aging.prefatt.game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Evolving graph, based on preferential</a:t>
                      </a:r>
                      <a:r>
                        <a:rPr lang="en-US" baseline="0" dirty="0" smtClean="0"/>
                        <a:t> attachment and aging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bipartite.random.game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</a:t>
                      </a:r>
                      <a:r>
                        <a:rPr lang="en-US" baseline="0" dirty="0" smtClean="0"/>
                        <a:t> Bi-partite graph using random model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degree.sequence.game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</a:t>
                      </a:r>
                      <a:r>
                        <a:rPr lang="en-US" baseline="0" dirty="0" smtClean="0"/>
                        <a:t> random graph with given degree sequence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forest.fire.game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Evolve</a:t>
                      </a:r>
                      <a:r>
                        <a:rPr lang="en-US" baseline="0" dirty="0" smtClean="0"/>
                        <a:t> a graph based on fire spreading phenomena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graph.adjacency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 graph from adjacency matrix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graph.bipartite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bi-partite</a:t>
                      </a:r>
                      <a:r>
                        <a:rPr lang="en-US" baseline="0" dirty="0" smtClean="0"/>
                        <a:t> graph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graph.complementer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complementary graph for</a:t>
                      </a:r>
                      <a:r>
                        <a:rPr lang="en-US" baseline="0" dirty="0" smtClean="0"/>
                        <a:t> a given graphs</a:t>
                      </a:r>
                      <a:endParaRPr lang="en-US" dirty="0"/>
                    </a:p>
                  </a:txBody>
                  <a:tcPr/>
                </a:tc>
              </a:tr>
              <a:tr h="484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graph.empty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an empty</a:t>
                      </a:r>
                      <a:r>
                        <a:rPr lang="en-US" baseline="0" dirty="0" smtClean="0"/>
                        <a:t> graph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functional programming language</a:t>
            </a:r>
          </a:p>
          <a:p>
            <a:r>
              <a:rPr lang="en-US" dirty="0" smtClean="0"/>
              <a:t>R is an interpreted language</a:t>
            </a:r>
          </a:p>
          <a:p>
            <a:r>
              <a:rPr lang="en-US" dirty="0" smtClean="0"/>
              <a:t>R is object oriented-language</a:t>
            </a:r>
          </a:p>
          <a:p>
            <a:r>
              <a:rPr lang="en-US" dirty="0" smtClean="0"/>
              <a:t>R works in an environment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Technical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sources to get R-environment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 tooltip="R-Project Webpage"/>
              </a:rPr>
              <a:t>R-Project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>
                <a:hlinkClick r:id="rId3" tooltip="R-Studio Webpage"/>
              </a:rPr>
              <a:t>R-Studio</a:t>
            </a:r>
            <a:r>
              <a:rPr lang="en-US" dirty="0" smtClean="0"/>
              <a:t> (Preferred)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Downloadable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1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For Statistical Analysis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For Data Visualization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For Mathematical Functions and modeling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work as we go</a:t>
            </a:r>
          </a:p>
          <a:p>
            <a:endParaRPr lang="en-US" dirty="0" smtClean="0"/>
          </a:p>
          <a:p>
            <a:r>
              <a:rPr lang="en-US" dirty="0" smtClean="0"/>
              <a:t>Declaring a variable</a:t>
            </a:r>
            <a:endParaRPr lang="en-US" dirty="0"/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= 11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print(x)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y &lt;- 11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X // Error</a:t>
            </a:r>
          </a:p>
          <a:p>
            <a:r>
              <a:rPr lang="en-US" dirty="0" smtClean="0"/>
              <a:t>You can use  ‘</a:t>
            </a:r>
            <a:r>
              <a:rPr lang="en-US" dirty="0" smtClean="0">
                <a:solidFill>
                  <a:schemeClr val="accent5"/>
                </a:solidFill>
              </a:rPr>
              <a:t>=</a:t>
            </a:r>
            <a:r>
              <a:rPr lang="en-US" dirty="0" smtClean="0"/>
              <a:t>‘ , ‘</a:t>
            </a:r>
            <a:r>
              <a:rPr lang="en-US" dirty="0" smtClean="0">
                <a:solidFill>
                  <a:schemeClr val="accent5"/>
                </a:solidFill>
              </a:rPr>
              <a:t>&lt;-</a:t>
            </a:r>
            <a:r>
              <a:rPr lang="en-US" dirty="0" smtClean="0"/>
              <a:t>’ or ‘</a:t>
            </a:r>
            <a:r>
              <a:rPr lang="en-US" dirty="0" smtClean="0">
                <a:solidFill>
                  <a:schemeClr val="accent5"/>
                </a:solidFill>
              </a:rPr>
              <a:t>-&gt;</a:t>
            </a:r>
            <a:r>
              <a:rPr lang="en-US" dirty="0" smtClean="0"/>
              <a:t>’ to assign a variable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see it in workspace section </a:t>
            </a:r>
          </a:p>
          <a:p>
            <a:r>
              <a:rPr lang="en-US" dirty="0" smtClean="0"/>
              <a:t>Or use the following command</a:t>
            </a:r>
            <a:br>
              <a:rPr lang="en-US" dirty="0" smtClean="0"/>
            </a:b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/>
                </a:solidFill>
              </a:rPr>
              <a:t>ls</a:t>
            </a:r>
            <a:r>
              <a:rPr lang="en-US" dirty="0" smtClean="0">
                <a:solidFill>
                  <a:schemeClr val="accent5"/>
                </a:solidFill>
              </a:rPr>
              <a:t>()</a:t>
            </a:r>
          </a:p>
          <a:p>
            <a:r>
              <a:rPr lang="en-US" dirty="0" smtClean="0"/>
              <a:t>To remove a variable from Workspace memory</a:t>
            </a:r>
          </a:p>
          <a:p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/>
                </a:solidFill>
              </a:rPr>
              <a:t>rm</a:t>
            </a:r>
            <a:r>
              <a:rPr lang="en-US" dirty="0" smtClean="0">
                <a:solidFill>
                  <a:schemeClr val="accent5"/>
                </a:solidFill>
              </a:rPr>
              <a:t>(x)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name can use characters, numbers or period</a:t>
            </a:r>
          </a:p>
          <a:p>
            <a:r>
              <a:rPr lang="en-US" dirty="0" smtClean="0"/>
              <a:t>But number may not occur first, you can use period as first character, but then you can expect it to be skipped when you call ‘</a:t>
            </a:r>
            <a:r>
              <a:rPr lang="en-US" dirty="0" smtClean="0">
                <a:solidFill>
                  <a:schemeClr val="accent5"/>
                </a:solidFill>
              </a:rPr>
              <a:t>&gt;</a:t>
            </a:r>
            <a:r>
              <a:rPr lang="en-US" dirty="0" err="1" smtClean="0">
                <a:solidFill>
                  <a:schemeClr val="accent5"/>
                </a:solidFill>
              </a:rPr>
              <a:t>ls</a:t>
            </a:r>
            <a:r>
              <a:rPr lang="en-US" dirty="0" err="1" smtClean="0"/>
              <a:t>’</a:t>
            </a:r>
            <a:r>
              <a:rPr lang="en-US" dirty="0" smtClean="0"/>
              <a:t> command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.a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a.1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2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string = “notice double quote”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string &lt;- ‘it works with single quote too’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772</Words>
  <Application>Microsoft Office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Cambria</vt:lpstr>
      <vt:lpstr>Courier New</vt:lpstr>
      <vt:lpstr>Cloud skipper design template</vt:lpstr>
      <vt:lpstr>R Language</vt:lpstr>
      <vt:lpstr>R Introduction</vt:lpstr>
      <vt:lpstr>R Technical Introduction</vt:lpstr>
      <vt:lpstr>R Downloadable links</vt:lpstr>
      <vt:lpstr>Why we R?</vt:lpstr>
      <vt:lpstr>Getting Started</vt:lpstr>
      <vt:lpstr>Check your variables</vt:lpstr>
      <vt:lpstr>Variable name rule</vt:lpstr>
      <vt:lpstr>String</vt:lpstr>
      <vt:lpstr>Numeric Operations</vt:lpstr>
      <vt:lpstr>Vectors and operation</vt:lpstr>
      <vt:lpstr>Vectors Operation &amp; Extraction</vt:lpstr>
      <vt:lpstr>Matrix</vt:lpstr>
      <vt:lpstr>Reading Data</vt:lpstr>
      <vt:lpstr>Testing Data</vt:lpstr>
      <vt:lpstr>Getting Summary</vt:lpstr>
      <vt:lpstr>If &amp; blocks</vt:lpstr>
      <vt:lpstr>Histogram</vt:lpstr>
      <vt:lpstr>Installing and loading packages</vt:lpstr>
      <vt:lpstr>Creating A simple graph</vt:lpstr>
      <vt:lpstr>Taking out a node</vt:lpstr>
      <vt:lpstr>Playing more</vt:lpstr>
      <vt:lpstr>You can find</vt:lpstr>
      <vt:lpstr>You can Also 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2016-03-06T13:27:44Z</dcterms:created>
  <dcterms:modified xsi:type="dcterms:W3CDTF">2016-03-08T18:19:27Z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