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28"/>
  </p:notesMasterIdLst>
  <p:handoutMasterIdLst>
    <p:handoutMasterId r:id="rId29"/>
  </p:handoutMasterIdLst>
  <p:sldIdLst>
    <p:sldId id="265" r:id="rId3"/>
    <p:sldId id="266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6" r:id="rId20"/>
    <p:sldId id="285" r:id="rId21"/>
    <p:sldId id="287" r:id="rId22"/>
    <p:sldId id="288" r:id="rId23"/>
    <p:sldId id="289" r:id="rId24"/>
    <p:sldId id="291" r:id="rId25"/>
    <p:sldId id="290" r:id="rId26"/>
    <p:sldId id="29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08-Mar-16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08-Mar-16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08-Mar-16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08-Mar-16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08-Mar-16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08-Mar-16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08-Mar-16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08-Mar-16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08-Mar-16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08-Mar-16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08-Mar-16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08-Mar-16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08-Mar-16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08-Mar-16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08-Mar-16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uhammadfaizan/r-language-network-introduc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Compiled by Muhammad Faizan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a + a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x – y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m / n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x^2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log(2)</a:t>
            </a:r>
          </a:p>
          <a:p>
            <a:r>
              <a:rPr lang="en-US" dirty="0" smtClean="0"/>
              <a:t>&gt; </a:t>
            </a:r>
            <a:r>
              <a:rPr lang="en-US" dirty="0" err="1" smtClean="0">
                <a:solidFill>
                  <a:srgbClr val="0070C0"/>
                </a:solidFill>
              </a:rPr>
              <a:t>sqrt</a:t>
            </a:r>
            <a:r>
              <a:rPr lang="en-US" dirty="0" smtClean="0">
                <a:solidFill>
                  <a:srgbClr val="0070C0"/>
                </a:solidFill>
              </a:rPr>
              <a:t>(y)</a:t>
            </a:r>
          </a:p>
          <a:p>
            <a:r>
              <a:rPr lang="en-US" dirty="0" smtClean="0"/>
              <a:t>&gt; </a:t>
            </a:r>
            <a:r>
              <a:rPr lang="en-US" dirty="0" err="1" smtClean="0">
                <a:solidFill>
                  <a:srgbClr val="0070C0"/>
                </a:solidFill>
              </a:rPr>
              <a:t>exp</a:t>
            </a:r>
            <a:r>
              <a:rPr lang="en-US" dirty="0" smtClean="0">
                <a:solidFill>
                  <a:srgbClr val="0070C0"/>
                </a:solidFill>
              </a:rPr>
              <a:t>(z)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log2(1024)</a:t>
            </a:r>
          </a:p>
          <a:p>
            <a:r>
              <a:rPr lang="en-US" dirty="0" smtClean="0"/>
              <a:t>&gt;</a:t>
            </a:r>
            <a:r>
              <a:rPr lang="en-US" dirty="0" smtClean="0">
                <a:solidFill>
                  <a:srgbClr val="0070C0"/>
                </a:solidFill>
              </a:rPr>
              <a:t> abs(-10)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1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>
                <a:solidFill>
                  <a:srgbClr val="0070C0"/>
                </a:solidFill>
              </a:rPr>
              <a:t>v_number</a:t>
            </a:r>
            <a:r>
              <a:rPr lang="en-US" dirty="0" smtClean="0">
                <a:solidFill>
                  <a:srgbClr val="0070C0"/>
                </a:solidFill>
              </a:rPr>
              <a:t> = c(1,2,3,4,5)</a:t>
            </a:r>
          </a:p>
          <a:p>
            <a:r>
              <a:rPr lang="en-US" dirty="0" smtClean="0"/>
              <a:t>&gt; </a:t>
            </a:r>
            <a:r>
              <a:rPr lang="en-US" dirty="0" err="1" smtClean="0">
                <a:solidFill>
                  <a:srgbClr val="0070C0"/>
                </a:solidFill>
              </a:rPr>
              <a:t>v_gender</a:t>
            </a:r>
            <a:r>
              <a:rPr lang="en-US" dirty="0" smtClean="0">
                <a:solidFill>
                  <a:srgbClr val="0070C0"/>
                </a:solidFill>
              </a:rPr>
              <a:t> = c(‘male’ , ‘female’)</a:t>
            </a:r>
          </a:p>
          <a:p>
            <a:r>
              <a:rPr lang="en-US" dirty="0" smtClean="0"/>
              <a:t>&gt; </a:t>
            </a:r>
            <a:r>
              <a:rPr lang="en-US" dirty="0" err="1" smtClean="0">
                <a:solidFill>
                  <a:srgbClr val="0070C0"/>
                </a:solidFill>
              </a:rPr>
              <a:t>seq</a:t>
            </a:r>
            <a:r>
              <a:rPr lang="en-US" dirty="0" smtClean="0">
                <a:solidFill>
                  <a:srgbClr val="0070C0"/>
                </a:solidFill>
              </a:rPr>
              <a:t> ( from = 1, to = 10, by = 1)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rep ( 1, times =10)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rep ( 1:3, times = 2)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 and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18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x  = </a:t>
            </a:r>
            <a:r>
              <a:rPr lang="en-US" dirty="0" err="1" smtClean="0">
                <a:solidFill>
                  <a:srgbClr val="0070C0"/>
                </a:solidFill>
              </a:rPr>
              <a:t>seq</a:t>
            </a:r>
            <a:r>
              <a:rPr lang="en-US" dirty="0" smtClean="0">
                <a:solidFill>
                  <a:srgbClr val="0070C0"/>
                </a:solidFill>
              </a:rPr>
              <a:t>(from =1 , to=10, by=2)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y = </a:t>
            </a:r>
            <a:r>
              <a:rPr lang="en-US" dirty="0" err="1" smtClean="0">
                <a:solidFill>
                  <a:srgbClr val="0070C0"/>
                </a:solidFill>
              </a:rPr>
              <a:t>seq</a:t>
            </a:r>
            <a:r>
              <a:rPr lang="en-US" dirty="0" smtClean="0">
                <a:solidFill>
                  <a:srgbClr val="0070C0"/>
                </a:solidFill>
              </a:rPr>
              <a:t> ( from = 2, to 10, by=2)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x + y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x[1] # To extract first element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x[-1] # To extract all except first element</a:t>
            </a:r>
          </a:p>
          <a:p>
            <a:r>
              <a:rPr lang="en-US" dirty="0" smtClean="0"/>
              <a:t>&gt;</a:t>
            </a:r>
            <a:r>
              <a:rPr lang="en-US" dirty="0" smtClean="0">
                <a:solidFill>
                  <a:srgbClr val="0070C0"/>
                </a:solidFill>
              </a:rPr>
              <a:t> x[1:3] # To extract 1</a:t>
            </a:r>
            <a:r>
              <a:rPr lang="en-US" baseline="30000" dirty="0" smtClean="0">
                <a:solidFill>
                  <a:srgbClr val="0070C0"/>
                </a:solidFill>
              </a:rPr>
              <a:t>st</a:t>
            </a:r>
            <a:r>
              <a:rPr lang="en-US" dirty="0" smtClean="0">
                <a:solidFill>
                  <a:srgbClr val="0070C0"/>
                </a:solidFill>
              </a:rPr>
              <a:t> three elements</a:t>
            </a:r>
          </a:p>
          <a:p>
            <a:r>
              <a:rPr lang="en-US" dirty="0" smtClean="0"/>
              <a:t>&gt;</a:t>
            </a:r>
            <a:r>
              <a:rPr lang="en-US" dirty="0" smtClean="0">
                <a:solidFill>
                  <a:srgbClr val="0070C0"/>
                </a:solidFill>
              </a:rPr>
              <a:t> x[c(1,3)] # To extract 1</a:t>
            </a:r>
            <a:r>
              <a:rPr lang="en-US" baseline="30000" dirty="0" smtClean="0">
                <a:solidFill>
                  <a:srgbClr val="0070C0"/>
                </a:solidFill>
              </a:rPr>
              <a:t>st</a:t>
            </a:r>
            <a:r>
              <a:rPr lang="en-US" dirty="0" smtClean="0">
                <a:solidFill>
                  <a:srgbClr val="0070C0"/>
                </a:solidFill>
              </a:rPr>
              <a:t> and 3</a:t>
            </a:r>
            <a:r>
              <a:rPr lang="en-US" baseline="30000" dirty="0" smtClean="0">
                <a:solidFill>
                  <a:srgbClr val="0070C0"/>
                </a:solidFill>
              </a:rPr>
              <a:t>rd</a:t>
            </a:r>
            <a:r>
              <a:rPr lang="en-US" dirty="0" smtClean="0">
                <a:solidFill>
                  <a:srgbClr val="0070C0"/>
                </a:solidFill>
              </a:rPr>
              <a:t> element</a:t>
            </a:r>
          </a:p>
          <a:p>
            <a:r>
              <a:rPr lang="en-US" dirty="0"/>
              <a:t>&gt;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y[ y &lt; 6 ] # To extract element less than 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 Operation &amp; Extraction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3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m_seq1 = matrix(1:9 , </a:t>
            </a:r>
            <a:r>
              <a:rPr lang="en-US" dirty="0" err="1" smtClean="0">
                <a:solidFill>
                  <a:srgbClr val="0070C0"/>
                </a:solidFill>
              </a:rPr>
              <a:t>nrow</a:t>
            </a:r>
            <a:r>
              <a:rPr lang="en-US" dirty="0" smtClean="0">
                <a:solidFill>
                  <a:srgbClr val="0070C0"/>
                </a:solidFill>
              </a:rPr>
              <a:t>=3, </a:t>
            </a:r>
            <a:r>
              <a:rPr lang="en-US" dirty="0" err="1" smtClean="0">
                <a:solidFill>
                  <a:srgbClr val="0070C0"/>
                </a:solidFill>
              </a:rPr>
              <a:t>byrow</a:t>
            </a:r>
            <a:r>
              <a:rPr lang="en-US" dirty="0" smtClean="0">
                <a:solidFill>
                  <a:srgbClr val="0070C0"/>
                </a:solidFill>
              </a:rPr>
              <a:t> =TRUE)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m_seq2 </a:t>
            </a:r>
            <a:r>
              <a:rPr lang="en-US" dirty="0">
                <a:solidFill>
                  <a:srgbClr val="0070C0"/>
                </a:solidFill>
              </a:rPr>
              <a:t>= matrix(1:9 , </a:t>
            </a:r>
            <a:r>
              <a:rPr lang="en-US" dirty="0" err="1">
                <a:solidFill>
                  <a:srgbClr val="0070C0"/>
                </a:solidFill>
              </a:rPr>
              <a:t>nrow</a:t>
            </a:r>
            <a:r>
              <a:rPr lang="en-US" dirty="0">
                <a:solidFill>
                  <a:srgbClr val="0070C0"/>
                </a:solidFill>
              </a:rPr>
              <a:t>=3, </a:t>
            </a:r>
            <a:r>
              <a:rPr lang="en-US" dirty="0" err="1">
                <a:solidFill>
                  <a:srgbClr val="0070C0"/>
                </a:solidFill>
              </a:rPr>
              <a:t>byrow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=FALSE)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67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read.csv (file=“~/Dataset/titanic.csv” , header=TRUE, </a:t>
            </a:r>
            <a:r>
              <a:rPr lang="en-US" dirty="0" err="1" smtClean="0">
                <a:solidFill>
                  <a:srgbClr val="0070C0"/>
                </a:solidFill>
              </a:rPr>
              <a:t>sep</a:t>
            </a:r>
            <a:r>
              <a:rPr lang="en-US" dirty="0" smtClean="0">
                <a:solidFill>
                  <a:srgbClr val="0070C0"/>
                </a:solidFill>
              </a:rPr>
              <a:t>=‘,’)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read.csv2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>
                <a:solidFill>
                  <a:srgbClr val="0070C0"/>
                </a:solidFill>
              </a:rPr>
              <a:t>file=</a:t>
            </a:r>
            <a:r>
              <a:rPr lang="en-US" dirty="0" smtClean="0">
                <a:solidFill>
                  <a:srgbClr val="0070C0"/>
                </a:solidFill>
              </a:rPr>
              <a:t>“~/</a:t>
            </a:r>
            <a:r>
              <a:rPr lang="en-US" dirty="0">
                <a:solidFill>
                  <a:srgbClr val="0070C0"/>
                </a:solidFill>
              </a:rPr>
              <a:t>Dataset/titanic.csv” , </a:t>
            </a:r>
            <a:r>
              <a:rPr lang="en-US" dirty="0" smtClean="0">
                <a:solidFill>
                  <a:srgbClr val="0070C0"/>
                </a:solidFill>
              </a:rPr>
              <a:t>header=T)</a:t>
            </a:r>
          </a:p>
          <a:p>
            <a:r>
              <a:rPr lang="en-US" dirty="0" smtClean="0"/>
              <a:t>&gt;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read.csv2 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file.choose</a:t>
            </a:r>
            <a:r>
              <a:rPr lang="en-US" dirty="0" smtClean="0">
                <a:solidFill>
                  <a:srgbClr val="0070C0"/>
                </a:solidFill>
              </a:rPr>
              <a:t>() 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smtClean="0">
                <a:solidFill>
                  <a:srgbClr val="0070C0"/>
                </a:solidFill>
              </a:rPr>
              <a:t>header=TRUE)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&gt;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read.table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file.choose</a:t>
            </a:r>
            <a:r>
              <a:rPr lang="en-US" dirty="0">
                <a:solidFill>
                  <a:srgbClr val="0070C0"/>
                </a:solidFill>
              </a:rPr>
              <a:t>() , header=TRUE, </a:t>
            </a:r>
            <a:r>
              <a:rPr lang="en-US" dirty="0" err="1">
                <a:solidFill>
                  <a:srgbClr val="0070C0"/>
                </a:solidFill>
              </a:rPr>
              <a:t>sep</a:t>
            </a:r>
            <a:r>
              <a:rPr lang="en-US" dirty="0">
                <a:solidFill>
                  <a:srgbClr val="0070C0"/>
                </a:solidFill>
              </a:rPr>
              <a:t>=‘,’)</a:t>
            </a:r>
          </a:p>
          <a:p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3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dim(data1) 	</a:t>
            </a:r>
            <a:r>
              <a:rPr lang="en-US" dirty="0" smtClean="0"/>
              <a:t># To check dimension of data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head(data1)	</a:t>
            </a:r>
            <a:r>
              <a:rPr lang="en-US" dirty="0" smtClean="0"/>
              <a:t># To check first 6 entries of data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tail(data1)	</a:t>
            </a:r>
            <a:r>
              <a:rPr lang="en-US" dirty="0" smtClean="0"/>
              <a:t># To check last 6 entries of data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data1[c(23,5,7,55), ]	</a:t>
            </a:r>
            <a:r>
              <a:rPr lang="en-US" dirty="0" smtClean="0"/>
              <a:t># To extract specific data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name(data1)	</a:t>
            </a:r>
            <a:r>
              <a:rPr lang="en-US" dirty="0" smtClean="0"/>
              <a:t># To check field names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attach(cap)	</a:t>
            </a:r>
            <a:r>
              <a:rPr lang="en-US" dirty="0" smtClean="0"/>
              <a:t># To make properties recognizable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mean(Age)	</a:t>
            </a:r>
            <a:r>
              <a:rPr lang="en-US" dirty="0" smtClean="0"/>
              <a:t># To find Mean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median (Age)	</a:t>
            </a:r>
            <a:r>
              <a:rPr lang="en-US" dirty="0" smtClean="0"/>
              <a:t># To find Median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detach (</a:t>
            </a:r>
            <a:r>
              <a:rPr lang="en-US" dirty="0">
                <a:solidFill>
                  <a:srgbClr val="0070C0"/>
                </a:solidFill>
              </a:rPr>
              <a:t>cap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/>
              <a:t># To find Median</a:t>
            </a:r>
          </a:p>
          <a:p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37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can ask for data Summary using 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chemeClr val="accent1"/>
                </a:solidFill>
              </a:rPr>
              <a:t>summary(data)</a:t>
            </a:r>
          </a:p>
          <a:p>
            <a:r>
              <a:rPr lang="en-US" dirty="0" smtClean="0"/>
              <a:t>You can also ask what values are available using levels.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chemeClr val="accent1"/>
                </a:solidFill>
              </a:rPr>
              <a:t>class(</a:t>
            </a:r>
            <a:r>
              <a:rPr lang="en-US" dirty="0" err="1" smtClean="0">
                <a:solidFill>
                  <a:schemeClr val="accent1"/>
                </a:solidFill>
              </a:rPr>
              <a:t>data$value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chemeClr val="accent1"/>
                </a:solidFill>
              </a:rPr>
              <a:t>levels(</a:t>
            </a:r>
            <a:r>
              <a:rPr lang="en-US" dirty="0" err="1" smtClean="0">
                <a:solidFill>
                  <a:schemeClr val="accent1"/>
                </a:solidFill>
              </a:rPr>
              <a:t>data$value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chemeClr val="accent1"/>
                </a:solidFill>
              </a:rPr>
              <a:t>x = c(1,0,1,0,0,0,1,1,0)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chemeClr val="accent1"/>
                </a:solidFill>
              </a:rPr>
              <a:t>x&lt;- </a:t>
            </a:r>
            <a:r>
              <a:rPr lang="en-US" dirty="0" err="1" smtClean="0">
                <a:solidFill>
                  <a:schemeClr val="accent1"/>
                </a:solidFill>
              </a:rPr>
              <a:t>as.factor</a:t>
            </a:r>
            <a:r>
              <a:rPr lang="en-US" dirty="0" smtClean="0">
                <a:solidFill>
                  <a:schemeClr val="accent1"/>
                </a:solidFill>
              </a:rPr>
              <a:t>(x)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chemeClr val="accent1"/>
                </a:solidFill>
              </a:rPr>
              <a:t>class(x)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chemeClr val="accent1"/>
                </a:solidFill>
              </a:rPr>
              <a:t>summary(x)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0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&gt; </a:t>
            </a:r>
            <a:r>
              <a:rPr lang="en-US" dirty="0" smtClean="0">
                <a:solidFill>
                  <a:schemeClr val="accent1"/>
                </a:solidFill>
              </a:rPr>
              <a:t>attach(</a:t>
            </a:r>
            <a:r>
              <a:rPr lang="en-US" dirty="0" err="1" smtClean="0">
                <a:solidFill>
                  <a:schemeClr val="accent1"/>
                </a:solidFill>
              </a:rPr>
              <a:t>titanic_data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chemeClr val="accent1"/>
                </a:solidFill>
              </a:rPr>
              <a:t>summary(age[sex==“women”])</a:t>
            </a:r>
          </a:p>
          <a:p>
            <a:r>
              <a:rPr lang="en-US" dirty="0"/>
              <a:t>&gt; </a:t>
            </a:r>
            <a:r>
              <a:rPr lang="en-US" dirty="0" smtClean="0">
                <a:solidFill>
                  <a:schemeClr val="accent1"/>
                </a:solidFill>
              </a:rPr>
              <a:t># Sub setting data</a:t>
            </a:r>
          </a:p>
          <a:p>
            <a:r>
              <a:rPr lang="en-US" dirty="0" smtClean="0"/>
              <a:t>&gt; </a:t>
            </a:r>
            <a:r>
              <a:rPr lang="en-US" dirty="0" err="1" smtClean="0">
                <a:solidFill>
                  <a:schemeClr val="accent1"/>
                </a:solidFill>
              </a:rPr>
              <a:t>childData</a:t>
            </a:r>
            <a:r>
              <a:rPr lang="en-US" dirty="0" smtClean="0">
                <a:solidFill>
                  <a:schemeClr val="accent1"/>
                </a:solidFill>
              </a:rPr>
              <a:t> &lt;- </a:t>
            </a:r>
            <a:r>
              <a:rPr lang="en-US" dirty="0" err="1" smtClean="0">
                <a:solidFill>
                  <a:schemeClr val="accent1"/>
                </a:solidFill>
              </a:rPr>
              <a:t>titanic_data</a:t>
            </a:r>
            <a:r>
              <a:rPr lang="en-US" dirty="0" smtClean="0">
                <a:solidFill>
                  <a:schemeClr val="accent1"/>
                </a:solidFill>
              </a:rPr>
              <a:t>[age==“child” &amp; sex==“male”, ]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chemeClr val="accent1"/>
                </a:solidFill>
              </a:rPr>
              <a:t>detach(</a:t>
            </a:r>
            <a:r>
              <a:rPr lang="en-US" dirty="0" err="1" smtClean="0">
                <a:solidFill>
                  <a:schemeClr val="accent1"/>
                </a:solidFill>
              </a:rPr>
              <a:t>titanic_data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</a:p>
          <a:p>
            <a:r>
              <a:rPr lang="en-US" dirty="0"/>
              <a:t>&gt; </a:t>
            </a:r>
            <a:r>
              <a:rPr lang="en-US" dirty="0" err="1">
                <a:solidFill>
                  <a:schemeClr val="accent1"/>
                </a:solidFill>
              </a:rPr>
              <a:t>areWomanandchild</a:t>
            </a:r>
            <a:r>
              <a:rPr lang="en-US" dirty="0">
                <a:solidFill>
                  <a:schemeClr val="accent1"/>
                </a:solidFill>
              </a:rPr>
              <a:t> &lt;- </a:t>
            </a:r>
            <a:r>
              <a:rPr lang="en-US" dirty="0" err="1">
                <a:solidFill>
                  <a:schemeClr val="accent1"/>
                </a:solidFill>
              </a:rPr>
              <a:t>titanic_data$sex</a:t>
            </a:r>
            <a:r>
              <a:rPr lang="en-US" dirty="0">
                <a:solidFill>
                  <a:schemeClr val="accent1"/>
                </a:solidFill>
              </a:rPr>
              <a:t> == "women" &amp; </a:t>
            </a:r>
            <a:r>
              <a:rPr lang="en-US" dirty="0" err="1">
                <a:solidFill>
                  <a:schemeClr val="accent1"/>
                </a:solidFill>
              </a:rPr>
              <a:t>titanic_data$age</a:t>
            </a:r>
            <a:r>
              <a:rPr lang="en-US" dirty="0">
                <a:solidFill>
                  <a:schemeClr val="accent1"/>
                </a:solidFill>
              </a:rPr>
              <a:t> == "child</a:t>
            </a:r>
            <a:r>
              <a:rPr lang="en-US" dirty="0" smtClean="0">
                <a:solidFill>
                  <a:schemeClr val="accent1"/>
                </a:solidFill>
              </a:rPr>
              <a:t>"</a:t>
            </a:r>
          </a:p>
          <a:p>
            <a:r>
              <a:rPr lang="en-US" dirty="0"/>
              <a:t>&gt; </a:t>
            </a:r>
            <a:r>
              <a:rPr lang="en-US" dirty="0" err="1" smtClean="0">
                <a:solidFill>
                  <a:schemeClr val="accent1"/>
                </a:solidFill>
              </a:rPr>
              <a:t>titanic_data_with_classification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&lt;- </a:t>
            </a:r>
            <a:r>
              <a:rPr lang="en-US" dirty="0" err="1">
                <a:solidFill>
                  <a:schemeClr val="accent1"/>
                </a:solidFill>
              </a:rPr>
              <a:t>cbind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titanic_data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areWomanandchild</a:t>
            </a:r>
            <a:r>
              <a:rPr lang="en-US" dirty="0" smtClean="0">
                <a:solidFill>
                  <a:schemeClr val="accent1"/>
                </a:solidFill>
              </a:rPr>
              <a:t>) #you can also use ‘</a:t>
            </a:r>
            <a:r>
              <a:rPr lang="en-US" dirty="0" err="1" smtClean="0">
                <a:solidFill>
                  <a:schemeClr val="accent1"/>
                </a:solidFill>
              </a:rPr>
              <a:t>rbind</a:t>
            </a:r>
            <a:r>
              <a:rPr lang="en-US" dirty="0" smtClean="0">
                <a:solidFill>
                  <a:schemeClr val="accent1"/>
                </a:solidFill>
              </a:rPr>
              <a:t>’ for row wise binding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&amp;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28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>
                <a:solidFill>
                  <a:schemeClr val="accent1"/>
                </a:solidFill>
              </a:rPr>
              <a:t>hist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dirty="0" err="1" smtClean="0">
                <a:solidFill>
                  <a:schemeClr val="accent1"/>
                </a:solidFill>
              </a:rPr>
              <a:t>cap$lungCap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prob</a:t>
            </a:r>
            <a:r>
              <a:rPr lang="en-US" dirty="0" smtClean="0">
                <a:solidFill>
                  <a:schemeClr val="accent1"/>
                </a:solidFill>
              </a:rPr>
              <a:t> =T)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chemeClr val="accent1"/>
                </a:solidFill>
              </a:rPr>
              <a:t>lines(density(</a:t>
            </a:r>
            <a:r>
              <a:rPr lang="en-US" dirty="0" err="1" smtClean="0">
                <a:solidFill>
                  <a:schemeClr val="accent1"/>
                </a:solidFill>
              </a:rPr>
              <a:t>cap$lungCap</a:t>
            </a:r>
            <a:r>
              <a:rPr lang="en-US" dirty="0" smtClean="0">
                <a:solidFill>
                  <a:schemeClr val="accent1"/>
                </a:solidFill>
              </a:rPr>
              <a:t>))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586" y="2510277"/>
            <a:ext cx="3477110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8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Packages are simple modules that provides common functionalities.</a:t>
            </a:r>
          </a:p>
          <a:p>
            <a:r>
              <a:rPr lang="en-US" dirty="0" smtClean="0"/>
              <a:t>Packages are open sourced as well so you can create your own and contribute</a:t>
            </a:r>
          </a:p>
          <a:p>
            <a:r>
              <a:rPr lang="en-US" dirty="0" smtClean="0"/>
              <a:t>&gt; </a:t>
            </a:r>
            <a:r>
              <a:rPr lang="en-US" dirty="0" err="1" smtClean="0">
                <a:solidFill>
                  <a:schemeClr val="accent1"/>
                </a:solidFill>
              </a:rPr>
              <a:t>install.packages</a:t>
            </a:r>
            <a:r>
              <a:rPr lang="en-US" dirty="0" smtClean="0">
                <a:solidFill>
                  <a:schemeClr val="accent1"/>
                </a:solidFill>
              </a:rPr>
              <a:t>(‘</a:t>
            </a:r>
            <a:r>
              <a:rPr lang="en-US" dirty="0" err="1" smtClean="0">
                <a:solidFill>
                  <a:schemeClr val="accent1"/>
                </a:solidFill>
              </a:rPr>
              <a:t>igraph</a:t>
            </a:r>
            <a:r>
              <a:rPr lang="en-US" dirty="0" smtClean="0">
                <a:solidFill>
                  <a:schemeClr val="accent1"/>
                </a:solidFill>
              </a:rPr>
              <a:t>’)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chemeClr val="accent1"/>
                </a:solidFill>
              </a:rPr>
              <a:t>library(</a:t>
            </a:r>
            <a:r>
              <a:rPr lang="en-US" dirty="0" err="1" smtClean="0">
                <a:solidFill>
                  <a:schemeClr val="accent1"/>
                </a:solidFill>
              </a:rPr>
              <a:t>igraph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</a:p>
          <a:p>
            <a:r>
              <a:rPr lang="en-US" dirty="0"/>
              <a:t>&gt; </a:t>
            </a:r>
            <a:r>
              <a:rPr lang="en-US" dirty="0" smtClean="0">
                <a:solidFill>
                  <a:schemeClr val="accent1"/>
                </a:solidFill>
              </a:rPr>
              <a:t>help(package = </a:t>
            </a:r>
            <a:r>
              <a:rPr lang="en-US" dirty="0" err="1" smtClean="0">
                <a:solidFill>
                  <a:schemeClr val="accent1"/>
                </a:solidFill>
              </a:rPr>
              <a:t>igraph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and loading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5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GNU Project Developed by John Chambers @ Bell Lab</a:t>
            </a:r>
          </a:p>
          <a:p>
            <a:r>
              <a:rPr lang="en-US" altLang="zh-TW" sz="2000" dirty="0"/>
              <a:t>Free software environment for </a:t>
            </a:r>
            <a:r>
              <a:rPr lang="en-US" altLang="zh-TW" sz="2000" dirty="0">
                <a:solidFill>
                  <a:schemeClr val="accent5"/>
                </a:solidFill>
              </a:rPr>
              <a:t>statistical computing </a:t>
            </a:r>
            <a:r>
              <a:rPr lang="en-US" altLang="zh-TW" sz="2000" dirty="0"/>
              <a:t>and </a:t>
            </a:r>
            <a:r>
              <a:rPr lang="en-US" altLang="zh-TW" sz="2000" dirty="0">
                <a:solidFill>
                  <a:schemeClr val="accent5"/>
                </a:solidFill>
              </a:rPr>
              <a:t>graphics</a:t>
            </a:r>
          </a:p>
          <a:p>
            <a:r>
              <a:rPr lang="en-US" altLang="zh-TW" sz="2000" dirty="0"/>
              <a:t>Functional programming language written primarily in </a:t>
            </a:r>
            <a:r>
              <a:rPr lang="en-US" altLang="zh-TW" sz="2000" dirty="0">
                <a:solidFill>
                  <a:schemeClr val="accent5"/>
                </a:solidFill>
              </a:rPr>
              <a:t>C</a:t>
            </a:r>
            <a:r>
              <a:rPr lang="en-US" altLang="zh-TW" sz="2000" dirty="0"/>
              <a:t>, </a:t>
            </a:r>
            <a:r>
              <a:rPr lang="en-US" altLang="zh-TW" sz="2000" dirty="0">
                <a:solidFill>
                  <a:schemeClr val="accent5"/>
                </a:solidFill>
              </a:rPr>
              <a:t>Fortran</a:t>
            </a:r>
            <a:endParaRPr lang="zh-TW" altLang="en-US" sz="2000" dirty="0">
              <a:solidFill>
                <a:schemeClr val="accent5"/>
              </a:solidFill>
            </a:endParaRPr>
          </a:p>
          <a:p>
            <a:pPr marL="0" lvl="0" indent="0">
              <a:buNone/>
            </a:pP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Introduction</a:t>
            </a:r>
            <a:endParaRPr lang="en-US" dirty="0"/>
          </a:p>
        </p:txBody>
      </p:sp>
      <p:pic>
        <p:nvPicPr>
          <p:cNvPr id="4" name="Picture 2" descr="R Graphics De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629" y="3139135"/>
            <a:ext cx="4556742" cy="303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>
                <a:solidFill>
                  <a:srgbClr val="0070C0"/>
                </a:solidFill>
              </a:rPr>
              <a:t>g.manual</a:t>
            </a:r>
            <a:r>
              <a:rPr lang="en-US" dirty="0" smtClean="0">
                <a:solidFill>
                  <a:srgbClr val="0070C0"/>
                </a:solidFill>
              </a:rPr>
              <a:t> &lt;- </a:t>
            </a:r>
            <a:r>
              <a:rPr lang="en-US" dirty="0" err="1" smtClean="0">
                <a:solidFill>
                  <a:srgbClr val="0070C0"/>
                </a:solidFill>
              </a:rPr>
              <a:t>graph.formula</a:t>
            </a:r>
            <a:r>
              <a:rPr lang="en-US" dirty="0" smtClean="0">
                <a:solidFill>
                  <a:srgbClr val="0070C0"/>
                </a:solidFill>
              </a:rPr>
              <a:t>(a—b, b—c, c—d, t—b)</a:t>
            </a:r>
          </a:p>
          <a:p>
            <a:r>
              <a:rPr lang="en-US" dirty="0" smtClean="0"/>
              <a:t>&gt; </a:t>
            </a:r>
            <a:r>
              <a:rPr lang="en-US" dirty="0" err="1" smtClean="0">
                <a:solidFill>
                  <a:srgbClr val="0070C0"/>
                </a:solidFill>
              </a:rPr>
              <a:t>tkplot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g.manual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vertex.color</a:t>
            </a:r>
            <a:r>
              <a:rPr lang="en-US" dirty="0" smtClean="0">
                <a:solidFill>
                  <a:srgbClr val="0070C0"/>
                </a:solidFill>
              </a:rPr>
              <a:t>=“white”, </a:t>
            </a:r>
            <a:r>
              <a:rPr lang="en-US" dirty="0" err="1" smtClean="0">
                <a:solidFill>
                  <a:srgbClr val="0070C0"/>
                </a:solidFill>
              </a:rPr>
              <a:t>vertex.size</a:t>
            </a:r>
            <a:r>
              <a:rPr lang="en-US" dirty="0" smtClean="0">
                <a:solidFill>
                  <a:srgbClr val="0070C0"/>
                </a:solidFill>
              </a:rPr>
              <a:t>=15)</a:t>
            </a:r>
          </a:p>
          <a:p>
            <a:r>
              <a:rPr lang="en-US" dirty="0" smtClean="0"/>
              <a:t>&gt; </a:t>
            </a:r>
            <a:r>
              <a:rPr lang="en-US" dirty="0" err="1" smtClean="0">
                <a:solidFill>
                  <a:srgbClr val="0070C0"/>
                </a:solidFill>
              </a:rPr>
              <a:t>rglplot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g.manual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plot(</a:t>
            </a:r>
            <a:r>
              <a:rPr lang="en-US" dirty="0" err="1" smtClean="0">
                <a:solidFill>
                  <a:srgbClr val="0070C0"/>
                </a:solidFill>
              </a:rPr>
              <a:t>g.manual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simple graph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4001294"/>
            <a:ext cx="3393917" cy="22062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794" y="4001294"/>
            <a:ext cx="4032083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2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>
                <a:solidFill>
                  <a:schemeClr val="accent1"/>
                </a:solidFill>
              </a:rPr>
              <a:t>g.barabasi</a:t>
            </a:r>
            <a:r>
              <a:rPr lang="en-US" dirty="0" smtClean="0">
                <a:solidFill>
                  <a:schemeClr val="accent1"/>
                </a:solidFill>
              </a:rPr>
              <a:t> = </a:t>
            </a:r>
            <a:r>
              <a:rPr lang="en-US" dirty="0" err="1" smtClean="0">
                <a:solidFill>
                  <a:schemeClr val="accent1"/>
                </a:solidFill>
              </a:rPr>
              <a:t>barabasi.game</a:t>
            </a:r>
            <a:r>
              <a:rPr lang="en-US" dirty="0" smtClean="0">
                <a:solidFill>
                  <a:schemeClr val="accent1"/>
                </a:solidFill>
              </a:rPr>
              <a:t>(n=10, p = 0.5)</a:t>
            </a:r>
          </a:p>
          <a:p>
            <a:r>
              <a:rPr lang="en-US" dirty="0"/>
              <a:t>&gt;</a:t>
            </a:r>
            <a:r>
              <a:rPr lang="en-US" dirty="0" smtClean="0">
                <a:solidFill>
                  <a:schemeClr val="accent1"/>
                </a:solidFill>
              </a:rPr>
              <a:t> V(</a:t>
            </a:r>
            <a:r>
              <a:rPr lang="en-US" dirty="0" err="1" smtClean="0">
                <a:solidFill>
                  <a:schemeClr val="accent1"/>
                </a:solidFill>
              </a:rPr>
              <a:t>g.barabasi</a:t>
            </a:r>
            <a:r>
              <a:rPr lang="en-US" dirty="0" smtClean="0">
                <a:solidFill>
                  <a:schemeClr val="accent1"/>
                </a:solidFill>
              </a:rPr>
              <a:t>)[</a:t>
            </a:r>
            <a:r>
              <a:rPr lang="en-US" dirty="0" err="1">
                <a:solidFill>
                  <a:schemeClr val="accent1"/>
                </a:solidFill>
              </a:rPr>
              <a:t>which.max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betweenness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g.barabasi</a:t>
            </a:r>
            <a:r>
              <a:rPr lang="en-US" dirty="0">
                <a:solidFill>
                  <a:schemeClr val="accent1"/>
                </a:solidFill>
              </a:rPr>
              <a:t>, v = </a:t>
            </a:r>
            <a:r>
              <a:rPr lang="en-US" dirty="0" smtClean="0">
                <a:solidFill>
                  <a:schemeClr val="accent1"/>
                </a:solidFill>
              </a:rPr>
              <a:t>V(</a:t>
            </a:r>
            <a:r>
              <a:rPr lang="en-US" dirty="0" err="1" smtClean="0">
                <a:solidFill>
                  <a:schemeClr val="accent1"/>
                </a:solidFill>
              </a:rPr>
              <a:t>g.barabasi</a:t>
            </a:r>
            <a:r>
              <a:rPr lang="en-US" dirty="0">
                <a:solidFill>
                  <a:schemeClr val="accent1"/>
                </a:solidFill>
              </a:rPr>
              <a:t>)))]$color="</a:t>
            </a:r>
            <a:r>
              <a:rPr lang="en-US" dirty="0" smtClean="0">
                <a:solidFill>
                  <a:schemeClr val="accent1"/>
                </a:solidFill>
              </a:rPr>
              <a:t>red“</a:t>
            </a:r>
          </a:p>
          <a:p>
            <a:r>
              <a:rPr lang="en-US" dirty="0" smtClean="0"/>
              <a:t>&gt; </a:t>
            </a:r>
            <a:r>
              <a:rPr lang="en-US" dirty="0" err="1" smtClean="0">
                <a:solidFill>
                  <a:schemeClr val="accent1"/>
                </a:solidFill>
              </a:rPr>
              <a:t>tkplot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dirty="0" err="1" smtClean="0">
                <a:solidFill>
                  <a:schemeClr val="accent1"/>
                </a:solidFill>
              </a:rPr>
              <a:t>v.barabasi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out a node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498" y="3059113"/>
            <a:ext cx="3863663" cy="351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1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>
                <a:solidFill>
                  <a:schemeClr val="accent1"/>
                </a:solidFill>
              </a:rPr>
              <a:t>g.random</a:t>
            </a:r>
            <a:r>
              <a:rPr lang="en-US" dirty="0" smtClean="0">
                <a:solidFill>
                  <a:schemeClr val="accent1"/>
                </a:solidFill>
              </a:rPr>
              <a:t> = </a:t>
            </a:r>
            <a:r>
              <a:rPr lang="en-US" dirty="0" err="1" smtClean="0">
                <a:solidFill>
                  <a:schemeClr val="accent1"/>
                </a:solidFill>
              </a:rPr>
              <a:t>erdos.renyi.game</a:t>
            </a:r>
            <a:r>
              <a:rPr lang="en-US" dirty="0" smtClean="0">
                <a:solidFill>
                  <a:schemeClr val="accent1"/>
                </a:solidFill>
              </a:rPr>
              <a:t>(10, 0.3)</a:t>
            </a:r>
          </a:p>
          <a:p>
            <a:r>
              <a:rPr lang="en-US" dirty="0" smtClean="0"/>
              <a:t>&gt; </a:t>
            </a:r>
            <a:r>
              <a:rPr lang="en-US" dirty="0" err="1" smtClean="0">
                <a:solidFill>
                  <a:schemeClr val="accent1"/>
                </a:solidFill>
              </a:rPr>
              <a:t>g.mst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= </a:t>
            </a:r>
            <a:r>
              <a:rPr lang="en-US" dirty="0" err="1" smtClean="0">
                <a:solidFill>
                  <a:schemeClr val="accent1"/>
                </a:solidFill>
              </a:rPr>
              <a:t>minimum.spanning.tree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dirty="0" err="1" smtClean="0">
                <a:solidFill>
                  <a:schemeClr val="accent1"/>
                </a:solidFill>
              </a:rPr>
              <a:t>g.random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more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2" t="20180" r="17566" b="21039"/>
          <a:stretch/>
        </p:blipFill>
        <p:spPr>
          <a:xfrm>
            <a:off x="6652259" y="3059112"/>
            <a:ext cx="3806268" cy="347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1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smtClean="0">
                <a:solidFill>
                  <a:schemeClr val="accent1"/>
                </a:solidFill>
              </a:rPr>
              <a:t>closeness(g)</a:t>
            </a:r>
          </a:p>
          <a:p>
            <a:r>
              <a:rPr lang="en-US" dirty="0" smtClean="0"/>
              <a:t>&gt; </a:t>
            </a:r>
            <a:r>
              <a:rPr lang="en-US" dirty="0" err="1" smtClean="0">
                <a:solidFill>
                  <a:schemeClr val="accent1"/>
                </a:solidFill>
              </a:rPr>
              <a:t>betweenness</a:t>
            </a:r>
            <a:r>
              <a:rPr lang="en-US" dirty="0" smtClean="0">
                <a:solidFill>
                  <a:schemeClr val="accent1"/>
                </a:solidFill>
              </a:rPr>
              <a:t>(g)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chemeClr val="accent1"/>
                </a:solidFill>
              </a:rPr>
              <a:t>degree(g)</a:t>
            </a:r>
          </a:p>
          <a:p>
            <a:r>
              <a:rPr lang="en-US" dirty="0" smtClean="0"/>
              <a:t>Other important commands are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chemeClr val="accent1"/>
                </a:solidFill>
              </a:rPr>
              <a:t>max(v)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chemeClr val="accent1"/>
                </a:solidFill>
              </a:rPr>
              <a:t>min(v)</a:t>
            </a:r>
          </a:p>
          <a:p>
            <a:r>
              <a:rPr lang="en-US" dirty="0" smtClean="0"/>
              <a:t>&gt; </a:t>
            </a:r>
            <a:r>
              <a:rPr lang="en-US" dirty="0" err="1" smtClean="0">
                <a:solidFill>
                  <a:schemeClr val="accent1"/>
                </a:solidFill>
              </a:rPr>
              <a:t>which.max</a:t>
            </a:r>
            <a:r>
              <a:rPr lang="en-US" dirty="0" smtClean="0">
                <a:solidFill>
                  <a:schemeClr val="accent1"/>
                </a:solidFill>
              </a:rPr>
              <a:t>(v)</a:t>
            </a:r>
          </a:p>
          <a:p>
            <a:r>
              <a:rPr lang="en-US" dirty="0" smtClean="0"/>
              <a:t>&gt; </a:t>
            </a:r>
            <a:r>
              <a:rPr lang="en-US" dirty="0" err="1" smtClean="0">
                <a:solidFill>
                  <a:schemeClr val="accent1"/>
                </a:solidFill>
              </a:rPr>
              <a:t>which.min</a:t>
            </a:r>
            <a:r>
              <a:rPr lang="en-US" dirty="0" smtClean="0">
                <a:solidFill>
                  <a:schemeClr val="accent1"/>
                </a:solidFill>
              </a:rPr>
              <a:t>(v)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can find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47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can Also try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376974"/>
              </p:ext>
            </p:extLst>
          </p:nvPr>
        </p:nvGraphicFramePr>
        <p:xfrm>
          <a:off x="1562100" y="1825625"/>
          <a:ext cx="97917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5850"/>
                <a:gridCol w="4895850"/>
              </a:tblGrid>
              <a:tr h="47758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Function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Description</a:t>
                      </a:r>
                      <a:endParaRPr lang="en-US" sz="2800" dirty="0"/>
                    </a:p>
                  </a:txBody>
                  <a:tcPr/>
                </a:tc>
              </a:tr>
              <a:tr h="4842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/>
                        <a:t>aging.prefatt.game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Evolving graph, based on preferential</a:t>
                      </a:r>
                      <a:r>
                        <a:rPr lang="en-US" baseline="0" dirty="0" smtClean="0"/>
                        <a:t> attachment and aging</a:t>
                      </a:r>
                      <a:endParaRPr lang="en-US" dirty="0"/>
                    </a:p>
                  </a:txBody>
                  <a:tcPr/>
                </a:tc>
              </a:tr>
              <a:tr h="484219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bipartite.random.game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Generate</a:t>
                      </a:r>
                      <a:r>
                        <a:rPr lang="en-US" baseline="0" dirty="0" smtClean="0"/>
                        <a:t> Bi-partite graph using random model</a:t>
                      </a:r>
                      <a:endParaRPr lang="en-US" dirty="0"/>
                    </a:p>
                  </a:txBody>
                  <a:tcPr/>
                </a:tc>
              </a:tr>
              <a:tr h="484219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degree.sequence.game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Generate</a:t>
                      </a:r>
                      <a:r>
                        <a:rPr lang="en-US" baseline="0" dirty="0" smtClean="0"/>
                        <a:t> random graph with given degree sequence</a:t>
                      </a:r>
                      <a:endParaRPr lang="en-US" dirty="0"/>
                    </a:p>
                  </a:txBody>
                  <a:tcPr/>
                </a:tc>
              </a:tr>
              <a:tr h="484219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forest.fire.game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Evolve</a:t>
                      </a:r>
                      <a:r>
                        <a:rPr lang="en-US" baseline="0" dirty="0" smtClean="0"/>
                        <a:t> a graph based on fire spreading phenomena</a:t>
                      </a:r>
                      <a:endParaRPr lang="en-US" dirty="0"/>
                    </a:p>
                  </a:txBody>
                  <a:tcPr/>
                </a:tc>
              </a:tr>
              <a:tr h="4842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/>
                        <a:t>graph.adjacency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</a:t>
                      </a:r>
                      <a:r>
                        <a:rPr lang="en-US" baseline="0" dirty="0" smtClean="0"/>
                        <a:t> a graph from adjacency matrix</a:t>
                      </a:r>
                      <a:endParaRPr lang="en-US" dirty="0"/>
                    </a:p>
                  </a:txBody>
                  <a:tcPr/>
                </a:tc>
              </a:tr>
              <a:tr h="4842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/>
                        <a:t>graph.bipartite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 a bi-partite</a:t>
                      </a:r>
                      <a:r>
                        <a:rPr lang="en-US" baseline="0" dirty="0" smtClean="0"/>
                        <a:t> graph</a:t>
                      </a:r>
                      <a:endParaRPr lang="en-US" dirty="0"/>
                    </a:p>
                  </a:txBody>
                  <a:tcPr/>
                </a:tc>
              </a:tr>
              <a:tr h="4842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/>
                        <a:t>graph.complementer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 a complementary graph for</a:t>
                      </a:r>
                      <a:r>
                        <a:rPr lang="en-US" baseline="0" dirty="0" smtClean="0"/>
                        <a:t> a given graphs</a:t>
                      </a:r>
                      <a:endParaRPr lang="en-US" dirty="0"/>
                    </a:p>
                  </a:txBody>
                  <a:tcPr/>
                </a:tc>
              </a:tr>
              <a:tr h="4842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/>
                        <a:t>graph.empty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 an empty</a:t>
                      </a:r>
                      <a:r>
                        <a:rPr lang="en-US" baseline="0" dirty="0" smtClean="0"/>
                        <a:t> graph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3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Github</a:t>
            </a:r>
            <a:r>
              <a:rPr lang="en-US" dirty="0" smtClean="0">
                <a:hlinkClick r:id="rId2"/>
              </a:rPr>
              <a:t> Repository for slides and data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Material can be found 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073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is functional programming language</a:t>
            </a:r>
          </a:p>
          <a:p>
            <a:r>
              <a:rPr lang="en-US" dirty="0" smtClean="0"/>
              <a:t>R is an interpreted language</a:t>
            </a:r>
          </a:p>
          <a:p>
            <a:r>
              <a:rPr lang="en-US" dirty="0" smtClean="0"/>
              <a:t>R is object oriented-language</a:t>
            </a:r>
          </a:p>
          <a:p>
            <a:r>
              <a:rPr lang="en-US" dirty="0" smtClean="0"/>
              <a:t>R works in an environment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Technical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1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sources to get R-environment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hlinkClick r:id="rId2" tooltip="R-Project Webpage"/>
              </a:rPr>
              <a:t>R-Project</a:t>
            </a:r>
            <a:r>
              <a:rPr lang="en-US" dirty="0"/>
              <a:t> 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>
                <a:hlinkClick r:id="rId3" tooltip="R-Studio Webpage"/>
              </a:rPr>
              <a:t>R-Studio</a:t>
            </a:r>
            <a:r>
              <a:rPr lang="en-US" dirty="0" smtClean="0"/>
              <a:t> (Preferred)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Downloadable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1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For Statistical Analysis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For Data Visualization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For Mathematical Functions and modeling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3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work as we go</a:t>
            </a:r>
          </a:p>
          <a:p>
            <a:endParaRPr lang="en-US" dirty="0" smtClean="0"/>
          </a:p>
          <a:p>
            <a:r>
              <a:rPr lang="en-US" dirty="0" smtClean="0"/>
              <a:t>Declaring a variable</a:t>
            </a:r>
            <a:endParaRPr lang="en-US" dirty="0"/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x = 11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print(x)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y &lt;- 11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X // Error</a:t>
            </a:r>
          </a:p>
          <a:p>
            <a:r>
              <a:rPr lang="en-US" dirty="0" smtClean="0"/>
              <a:t>You can use  ‘</a:t>
            </a:r>
            <a:r>
              <a:rPr lang="en-US" dirty="0" smtClean="0">
                <a:solidFill>
                  <a:schemeClr val="accent5"/>
                </a:solidFill>
              </a:rPr>
              <a:t>=</a:t>
            </a:r>
            <a:r>
              <a:rPr lang="en-US" dirty="0" smtClean="0"/>
              <a:t>‘ , ‘</a:t>
            </a:r>
            <a:r>
              <a:rPr lang="en-US" dirty="0" smtClean="0">
                <a:solidFill>
                  <a:schemeClr val="accent5"/>
                </a:solidFill>
              </a:rPr>
              <a:t>&lt;-</a:t>
            </a:r>
            <a:r>
              <a:rPr lang="en-US" dirty="0" smtClean="0"/>
              <a:t>’ or ‘</a:t>
            </a:r>
            <a:r>
              <a:rPr lang="en-US" dirty="0" smtClean="0">
                <a:solidFill>
                  <a:schemeClr val="accent5"/>
                </a:solidFill>
              </a:rPr>
              <a:t>-&gt;</a:t>
            </a:r>
            <a:r>
              <a:rPr lang="en-US" dirty="0" smtClean="0"/>
              <a:t>’ to assign a variable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70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see it in workspace section </a:t>
            </a:r>
          </a:p>
          <a:p>
            <a:r>
              <a:rPr lang="en-US" dirty="0" smtClean="0"/>
              <a:t>Or use the following command</a:t>
            </a:r>
            <a:br>
              <a:rPr lang="en-US" dirty="0" smtClean="0"/>
            </a:br>
            <a:r>
              <a:rPr lang="en-US" dirty="0" smtClean="0"/>
              <a:t>&gt; </a:t>
            </a:r>
            <a:r>
              <a:rPr lang="en-US" dirty="0" err="1" smtClean="0">
                <a:solidFill>
                  <a:schemeClr val="accent5"/>
                </a:solidFill>
              </a:rPr>
              <a:t>ls</a:t>
            </a:r>
            <a:r>
              <a:rPr lang="en-US" dirty="0" smtClean="0">
                <a:solidFill>
                  <a:schemeClr val="accent5"/>
                </a:solidFill>
              </a:rPr>
              <a:t>()</a:t>
            </a:r>
          </a:p>
          <a:p>
            <a:r>
              <a:rPr lang="en-US" dirty="0" smtClean="0"/>
              <a:t>To remove a variable from Workspace memory</a:t>
            </a:r>
          </a:p>
          <a:p>
            <a:r>
              <a:rPr lang="en-US" dirty="0" smtClean="0"/>
              <a:t>&gt; </a:t>
            </a:r>
            <a:r>
              <a:rPr lang="en-US" dirty="0" err="1" smtClean="0">
                <a:solidFill>
                  <a:schemeClr val="accent5"/>
                </a:solidFill>
              </a:rPr>
              <a:t>rm</a:t>
            </a:r>
            <a:r>
              <a:rPr lang="en-US" dirty="0" smtClean="0">
                <a:solidFill>
                  <a:schemeClr val="accent5"/>
                </a:solidFill>
              </a:rPr>
              <a:t>(x)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your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name can use characters, numbers or period</a:t>
            </a:r>
          </a:p>
          <a:p>
            <a:r>
              <a:rPr lang="en-US" dirty="0" smtClean="0"/>
              <a:t>But number may not occur first, you can use period as first character, but then you can expect it to be skipped when you call ‘</a:t>
            </a:r>
            <a:r>
              <a:rPr lang="en-US" dirty="0" smtClean="0">
                <a:solidFill>
                  <a:schemeClr val="accent5"/>
                </a:solidFill>
              </a:rPr>
              <a:t>&gt;</a:t>
            </a:r>
            <a:r>
              <a:rPr lang="en-US" dirty="0" err="1" smtClean="0">
                <a:solidFill>
                  <a:schemeClr val="accent5"/>
                </a:solidFill>
              </a:rPr>
              <a:t>ls</a:t>
            </a:r>
            <a:r>
              <a:rPr lang="en-US" dirty="0" err="1" smtClean="0"/>
              <a:t>’</a:t>
            </a:r>
            <a:r>
              <a:rPr lang="en-US" dirty="0" smtClean="0"/>
              <a:t> command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a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.a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a.1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name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2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string = “notice double quote”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string &lt;- ‘it works with single quote too’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73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template" id="{30DBBF30-EDA2-4408-9702-3B0A8AED6F12}" vid="{0F128B79-39D4-4007-9EC6-E245A2CC91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A1AFEDE-5CAF-4D05-AC35-0F55C5366E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Cloud skipper design slides</Template>
  <TotalTime>0</TotalTime>
  <Words>784</Words>
  <Application>Microsoft Office PowerPoint</Application>
  <PresentationFormat>Widescreen</PresentationFormat>
  <Paragraphs>155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新細明體</vt:lpstr>
      <vt:lpstr>Arial</vt:lpstr>
      <vt:lpstr>Calibri</vt:lpstr>
      <vt:lpstr>Cambria</vt:lpstr>
      <vt:lpstr>Courier New</vt:lpstr>
      <vt:lpstr>Cloud skipper design template</vt:lpstr>
      <vt:lpstr>R Language</vt:lpstr>
      <vt:lpstr>R Introduction</vt:lpstr>
      <vt:lpstr>R Technical Introduction</vt:lpstr>
      <vt:lpstr>R Downloadable links</vt:lpstr>
      <vt:lpstr>Why we R?</vt:lpstr>
      <vt:lpstr>Getting Started</vt:lpstr>
      <vt:lpstr>Check your variables</vt:lpstr>
      <vt:lpstr>Variable name rule</vt:lpstr>
      <vt:lpstr>String</vt:lpstr>
      <vt:lpstr>Numeric Operations</vt:lpstr>
      <vt:lpstr>Vectors and operation</vt:lpstr>
      <vt:lpstr>Vectors Operation &amp; Extraction</vt:lpstr>
      <vt:lpstr>Matrix</vt:lpstr>
      <vt:lpstr>Reading Data</vt:lpstr>
      <vt:lpstr>Testing Data</vt:lpstr>
      <vt:lpstr>Getting Summary</vt:lpstr>
      <vt:lpstr>If &amp; blocks</vt:lpstr>
      <vt:lpstr>Histogram</vt:lpstr>
      <vt:lpstr>Installing and loading packages</vt:lpstr>
      <vt:lpstr>Creating A simple graph</vt:lpstr>
      <vt:lpstr>Taking out a node</vt:lpstr>
      <vt:lpstr>Playing more</vt:lpstr>
      <vt:lpstr>You can find</vt:lpstr>
      <vt:lpstr>You can Also try</vt:lpstr>
      <vt:lpstr>All Material can be found at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2016-03-06T13:27:44Z</dcterms:created>
  <dcterms:modified xsi:type="dcterms:W3CDTF">2016-03-08T18:31:29Z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TC034605089991</vt:lpwstr>
  </property>
</Properties>
</file>