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8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1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22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86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9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8525-1A03-4621-B66D-FC97F1FEA4DD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D319E7-AEAF-4C6D-A555-27C137131A5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7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005E-6166-4A47-99E6-B071B1D6D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3600" b="0" i="0" dirty="0">
                <a:effectLst/>
                <a:latin typeface="Arial" panose="020B0604020202020204" pitchFamily="34" charset="0"/>
              </a:rPr>
              <a:t>Studi Metode Klasifikasi untuk Mendeteksi Kelainan Katup Jantung Menggunakan Phonocardiogram (PCG)</a:t>
            </a:r>
            <a:endParaRPr lang="en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5965B-DFC3-4D95-945C-61541AED5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3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87D1-ADB1-4220-B43E-1F11E69D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KELAINAN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CE7D8B-4A5E-4BBB-8AF3-9DCC28B31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706139"/>
              </p:ext>
            </p:extLst>
          </p:nvPr>
        </p:nvGraphicFramePr>
        <p:xfrm>
          <a:off x="1451579" y="2131060"/>
          <a:ext cx="92637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111">
                  <a:extLst>
                    <a:ext uri="{9D8B030D-6E8A-4147-A177-3AD203B41FA5}">
                      <a16:colId xmlns:a16="http://schemas.microsoft.com/office/drawing/2014/main" val="2776972714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552467779"/>
                    </a:ext>
                  </a:extLst>
                </a:gridCol>
                <a:gridCol w="4144200">
                  <a:extLst>
                    <a:ext uri="{9D8B030D-6E8A-4147-A177-3AD203B41FA5}">
                      <a16:colId xmlns:a16="http://schemas.microsoft.com/office/drawing/2014/main" val="67191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Jumlah</a:t>
                      </a:r>
                      <a:r>
                        <a:rPr lang="en-US" dirty="0"/>
                        <a:t> Sample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5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1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Abnormal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( Aortic Stenosis)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2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 ( Mitral Stenosis)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MVP ( Murmur In Systole)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 (Mitral Regurgitation)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0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7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77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55C-9D51-4B71-8769-49CBD9B0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1B94-0028-4F14-A877-27B6145E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i="0" dirty="0">
                <a:solidFill>
                  <a:srgbClr val="292929"/>
                </a:solidFill>
                <a:effectLst/>
                <a:latin typeface="charter"/>
              </a:rPr>
              <a:t>MFCC Mel-Frequency Cepstral Coefficients :</a:t>
            </a:r>
          </a:p>
          <a:p>
            <a:pPr marL="0" indent="0">
              <a:buNone/>
            </a:pPr>
            <a:r>
              <a:rPr lang="en-ID" dirty="0"/>
              <a:t>Fitur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paling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mengekstrak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audio dan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pada </a:t>
            </a:r>
            <a:r>
              <a:rPr lang="en-ID" dirty="0" err="1"/>
              <a:t>sinyal</a:t>
            </a:r>
            <a:r>
              <a:rPr lang="en-ID" dirty="0"/>
              <a:t> audio. </a:t>
            </a:r>
            <a:r>
              <a:rPr lang="en-ID" dirty="0" err="1"/>
              <a:t>Koefisien</a:t>
            </a:r>
            <a:r>
              <a:rPr lang="en-ID" dirty="0"/>
              <a:t> cepstral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mel</a:t>
            </a:r>
            <a:r>
              <a:rPr lang="en-ID" dirty="0"/>
              <a:t> (MFCCs)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set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(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10-20)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ringkas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amplop</a:t>
            </a:r>
            <a:r>
              <a:rPr lang="en-ID" dirty="0"/>
              <a:t> </a:t>
            </a:r>
            <a:r>
              <a:rPr lang="en-ID" dirty="0" err="1"/>
              <a:t>spektral</a:t>
            </a:r>
            <a:r>
              <a:rPr lang="en-ID" dirty="0"/>
              <a:t>.</a:t>
            </a:r>
            <a:r>
              <a:rPr lang="en-ID" b="1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ID" dirty="0" err="1">
                <a:solidFill>
                  <a:srgbClr val="292929"/>
                </a:solidFill>
                <a:latin typeface="charter"/>
              </a:rPr>
              <a:t>Dalam</a:t>
            </a:r>
            <a:r>
              <a:rPr lang="en-ID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ID" dirty="0" err="1">
                <a:solidFill>
                  <a:srgbClr val="292929"/>
                </a:solidFill>
                <a:latin typeface="charter"/>
              </a:rPr>
              <a:t>kasus</a:t>
            </a:r>
            <a:r>
              <a:rPr lang="en-ID" dirty="0">
                <a:solidFill>
                  <a:srgbClr val="292929"/>
                </a:solidFill>
                <a:latin typeface="charter"/>
              </a:rPr>
              <a:t> dataset </a:t>
            </a:r>
            <a:r>
              <a:rPr lang="en-ID" dirty="0" err="1">
                <a:solidFill>
                  <a:srgbClr val="292929"/>
                </a:solidFill>
                <a:latin typeface="charter"/>
              </a:rPr>
              <a:t>saya</a:t>
            </a:r>
            <a:r>
              <a:rPr lang="en-ID" dirty="0">
                <a:solidFill>
                  <a:srgbClr val="292929"/>
                </a:solidFill>
                <a:latin typeface="charter"/>
              </a:rPr>
              <a:t> Panjang </a:t>
            </a:r>
            <a:r>
              <a:rPr lang="en-ID" dirty="0" err="1">
                <a:solidFill>
                  <a:srgbClr val="292929"/>
                </a:solidFill>
                <a:latin typeface="charter"/>
              </a:rPr>
              <a:t>mfccnya</a:t>
            </a:r>
            <a:r>
              <a:rPr lang="en-ID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ID" dirty="0" err="1">
                <a:solidFill>
                  <a:srgbClr val="292929"/>
                </a:solidFill>
                <a:latin typeface="charter"/>
              </a:rPr>
              <a:t>adalah</a:t>
            </a:r>
            <a:r>
              <a:rPr lang="en-ID" dirty="0">
                <a:solidFill>
                  <a:srgbClr val="292929"/>
                </a:solidFill>
                <a:latin typeface="charter"/>
              </a:rPr>
              <a:t> 20.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193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5A7E-F5DC-4056-AF54-78136153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A448-D4E8-44EB-89CF-7FC610E6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485CEE-C399-497A-9DB7-5D6A56E2B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7270"/>
              </p:ext>
            </p:extLst>
          </p:nvPr>
        </p:nvGraphicFramePr>
        <p:xfrm>
          <a:off x="1579239" y="2885817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91829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1328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3594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925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3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87,5%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5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32752"/>
                  </a:ext>
                </a:extLst>
              </a:tr>
              <a:tr h="298455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92,5%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69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0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D294-3DC6-49CA-88FD-36A79433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2AD239-85F8-4861-909D-FF480DDAC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210643"/>
              </p:ext>
            </p:extLst>
          </p:nvPr>
        </p:nvGraphicFramePr>
        <p:xfrm>
          <a:off x="1450975" y="2016125"/>
          <a:ext cx="96043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3">
                  <a:extLst>
                    <a:ext uri="{9D8B030D-6E8A-4147-A177-3AD203B41FA5}">
                      <a16:colId xmlns:a16="http://schemas.microsoft.com/office/drawing/2014/main" val="410556496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421372868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858600194"/>
                    </a:ext>
                  </a:extLst>
                </a:gridCol>
                <a:gridCol w="2401093">
                  <a:extLst>
                    <a:ext uri="{9D8B030D-6E8A-4147-A177-3AD203B41FA5}">
                      <a16:colId xmlns:a16="http://schemas.microsoft.com/office/drawing/2014/main" val="141822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Keras</a:t>
                      </a:r>
                      <a:r>
                        <a:rPr lang="en-US" dirty="0"/>
                        <a:t> Sequential 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99,5%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7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9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CB8E-4436-43A2-AC4E-6683B65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065B-EB6F-4779-945D-B11F95C1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classifier</a:t>
            </a:r>
            <a:r>
              <a:rPr lang="en-US" dirty="0"/>
              <a:t> SVM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deep learning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sequential model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spesifisiti</a:t>
            </a:r>
            <a:r>
              <a:rPr lang="en-US" dirty="0"/>
              <a:t>, dan sensitivity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 Model </a:t>
            </a:r>
            <a:r>
              <a:rPr lang="en-US" dirty="0" err="1"/>
              <a:t>deeplearning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mobile apps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65532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411</TotalTime>
  <Words>206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charter</vt:lpstr>
      <vt:lpstr>Gill Sans MT</vt:lpstr>
      <vt:lpstr>Gallery</vt:lpstr>
      <vt:lpstr>Studi Metode Klasifikasi untuk Mendeteksi Kelainan Katup Jantung Menggunakan Phonocardiogram (PCG)</vt:lpstr>
      <vt:lpstr>Class KELAINAN</vt:lpstr>
      <vt:lpstr>Ekstraksi FItur</vt:lpstr>
      <vt:lpstr>Klasifikasi</vt:lpstr>
      <vt:lpstr>Deep learning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Metode Klasifikasi untuk MendeteksiKelainan Katup Jantung Menggunakan Phonocardiogram (PCG)</dc:title>
  <dc:creator>farhan 26</dc:creator>
  <cp:lastModifiedBy>farhan 26</cp:lastModifiedBy>
  <cp:revision>14</cp:revision>
  <dcterms:created xsi:type="dcterms:W3CDTF">2021-06-23T10:14:25Z</dcterms:created>
  <dcterms:modified xsi:type="dcterms:W3CDTF">2021-06-25T09:40:11Z</dcterms:modified>
</cp:coreProperties>
</file>