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40"/>
  </p:notesMasterIdLst>
  <p:sldIdLst>
    <p:sldId id="278" r:id="rId3"/>
    <p:sldId id="257" r:id="rId4"/>
    <p:sldId id="258" r:id="rId5"/>
    <p:sldId id="262" r:id="rId6"/>
    <p:sldId id="284" r:id="rId7"/>
    <p:sldId id="285" r:id="rId8"/>
    <p:sldId id="286" r:id="rId9"/>
    <p:sldId id="288" r:id="rId10"/>
    <p:sldId id="489" r:id="rId11"/>
    <p:sldId id="267" r:id="rId12"/>
    <p:sldId id="268" r:id="rId13"/>
    <p:sldId id="264" r:id="rId14"/>
    <p:sldId id="270" r:id="rId15"/>
    <p:sldId id="271" r:id="rId16"/>
    <p:sldId id="482" r:id="rId17"/>
    <p:sldId id="272" r:id="rId18"/>
    <p:sldId id="273" r:id="rId19"/>
    <p:sldId id="274" r:id="rId20"/>
    <p:sldId id="276" r:id="rId21"/>
    <p:sldId id="275" r:id="rId22"/>
    <p:sldId id="277" r:id="rId23"/>
    <p:sldId id="492" r:id="rId24"/>
    <p:sldId id="280" r:id="rId25"/>
    <p:sldId id="484" r:id="rId26"/>
    <p:sldId id="283" r:id="rId27"/>
    <p:sldId id="490" r:id="rId28"/>
    <p:sldId id="494" r:id="rId29"/>
    <p:sldId id="495" r:id="rId30"/>
    <p:sldId id="496" r:id="rId31"/>
    <p:sldId id="487" r:id="rId32"/>
    <p:sldId id="493" r:id="rId33"/>
    <p:sldId id="488" r:id="rId34"/>
    <p:sldId id="290" r:id="rId35"/>
    <p:sldId id="291" r:id="rId36"/>
    <p:sldId id="480" r:id="rId37"/>
    <p:sldId id="481" r:id="rId38"/>
    <p:sldId id="497" r:id="rId39"/>
  </p:sldIdLst>
  <p:sldSz cx="12192000" cy="6858000"/>
  <p:notesSz cx="7315200" cy="9601200"/>
  <p:embeddedFontLst>
    <p:embeddedFont>
      <p:font typeface="Arial Black" panose="020B0A04020102020204" pitchFamily="34" charset="0"/>
      <p:regular r:id="rId41"/>
      <p:bold r:id="rId42"/>
    </p:embeddedFont>
    <p:embeddedFont>
      <p:font typeface="Cambria Math" panose="020405030504060302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368">
          <p15:clr>
            <a:srgbClr val="A4A3A4"/>
          </p15:clr>
        </p15:guide>
        <p15:guide id="2" pos="624">
          <p15:clr>
            <a:srgbClr val="A4A3A4"/>
          </p15:clr>
        </p15:guide>
        <p15:guide id="3" orient="horz" pos="1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fOMJ7AoLPpu5hwHdTs+oyQnfx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7" d="100"/>
          <a:sy n="57" d="100"/>
        </p:scale>
        <p:origin x="276" y="36"/>
      </p:cViewPr>
      <p:guideLst>
        <p:guide pos="4368"/>
        <p:guide pos="624"/>
        <p:guide orient="horz" pos="11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SNR = -20dB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098727436376087E-2"/>
          <c:y val="0.10362985960389061"/>
          <c:w val="0.9361405678117064"/>
          <c:h val="0.77365593840442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TX-RX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SLC</c:v>
                </c:pt>
                <c:pt idx="1">
                  <c:v>FPDFR+TSML</c:v>
                </c:pt>
                <c:pt idx="2">
                  <c:v>QDFR+TSML</c:v>
                </c:pt>
                <c:pt idx="3">
                  <c:v>Baseline</c:v>
                </c:pt>
                <c:pt idx="4">
                  <c:v>Unsupervised STDP</c:v>
                </c:pt>
                <c:pt idx="5">
                  <c:v>Triplet-STDP-Loss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3" formatCode="0.00%">
                  <c:v>0.60340000000000005</c:v>
                </c:pt>
                <c:pt idx="4" formatCode="0.00%">
                  <c:v>0.64529999999999998</c:v>
                </c:pt>
                <c:pt idx="5" formatCode="0.00%">
                  <c:v>0.66659999999999997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B-44EF-88FC-2D3F417724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TX-RX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402623236983318E-2"/>
                      <c:h val="4.65059026509656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18B-44EF-88FC-2D3F417724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SLC</c:v>
                </c:pt>
                <c:pt idx="1">
                  <c:v>FPDFR+TSML</c:v>
                </c:pt>
                <c:pt idx="2">
                  <c:v>QDFR+TSML</c:v>
                </c:pt>
                <c:pt idx="3">
                  <c:v>Baseline</c:v>
                </c:pt>
                <c:pt idx="4">
                  <c:v>Unsupervised STDP</c:v>
                </c:pt>
                <c:pt idx="5">
                  <c:v>Triplet-STDP-Loss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0.66810000000000003</c:v>
                </c:pt>
                <c:pt idx="1">
                  <c:v>0.88829999999999998</c:v>
                </c:pt>
                <c:pt idx="2">
                  <c:v>0.8871</c:v>
                </c:pt>
                <c:pt idx="3">
                  <c:v>0.87019999999999997</c:v>
                </c:pt>
                <c:pt idx="4">
                  <c:v>0.88349999999999995</c:v>
                </c:pt>
                <c:pt idx="5">
                  <c:v>0.90859999999999996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8B-44EF-88FC-2D3F417724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 TX-RX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SLC</c:v>
                </c:pt>
                <c:pt idx="1">
                  <c:v>FPDFR+TSML</c:v>
                </c:pt>
                <c:pt idx="2">
                  <c:v>QDFR+TSML</c:v>
                </c:pt>
                <c:pt idx="3">
                  <c:v>Baseline</c:v>
                </c:pt>
                <c:pt idx="4">
                  <c:v>Unsupervised STDP</c:v>
                </c:pt>
                <c:pt idx="5">
                  <c:v>Triplet-STDP-Loss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0.9526</c:v>
                </c:pt>
                <c:pt idx="1">
                  <c:v>0.96750000000000003</c:v>
                </c:pt>
                <c:pt idx="2">
                  <c:v>0.96589999999999998</c:v>
                </c:pt>
                <c:pt idx="3">
                  <c:v>0.93140000000000001</c:v>
                </c:pt>
                <c:pt idx="4">
                  <c:v>0.95789999999999997</c:v>
                </c:pt>
                <c:pt idx="5">
                  <c:v>0.97019999999999995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8B-44EF-88FC-2D3F41772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-52"/>
        <c:axId val="1371454063"/>
        <c:axId val="1371455023"/>
      </c:barChart>
      <c:catAx>
        <c:axId val="137145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455023"/>
        <c:crosses val="autoZero"/>
        <c:auto val="1"/>
        <c:lblAlgn val="ctr"/>
        <c:lblOffset val="100"/>
        <c:noMultiLvlLbl val="0"/>
      </c:catAx>
      <c:valAx>
        <c:axId val="1371455023"/>
        <c:scaling>
          <c:orientation val="minMax"/>
          <c:max val="1.05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45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319194614032787"/>
          <c:y val="0"/>
          <c:w val="8.2701388598692749E-2"/>
          <c:h val="0.19576739927568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 Utilization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LUTs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3"/>
                <c:pt idx="0">
                  <c:v>Baseline</c:v>
                </c:pt>
                <c:pt idx="1">
                  <c:v>Unsupervised</c:v>
                </c:pt>
                <c:pt idx="2">
                  <c:v>Triplet-STDP-loss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3295</c:v>
                </c:pt>
                <c:pt idx="1">
                  <c:v>3615</c:v>
                </c:pt>
                <c:pt idx="2">
                  <c:v>4172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B9C-4D37-BE34-25F02A4735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FFs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bg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3"/>
                <c:pt idx="0">
                  <c:v>Baseline</c:v>
                </c:pt>
                <c:pt idx="1">
                  <c:v>Unsupervised</c:v>
                </c:pt>
                <c:pt idx="2">
                  <c:v>Triplet-STDP-loss</c:v>
                </c:pt>
              </c:strCache>
              <c:extLst/>
            </c:strRef>
          </c:cat>
          <c:val>
            <c:numRef>
              <c:f>Sheet1!$C$2:$C$5</c:f>
              <c:numCache>
                <c:formatCode>General</c:formatCode>
                <c:ptCount val="3"/>
                <c:pt idx="0">
                  <c:v>2978</c:v>
                </c:pt>
                <c:pt idx="1">
                  <c:v>3529</c:v>
                </c:pt>
                <c:pt idx="2">
                  <c:v>5997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B9C-4D37-BE34-25F02A473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5323808"/>
        <c:axId val="204531852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Unsupervised</c:v>
                      </c:pt>
                      <c:pt idx="2">
                        <c:v>Triplet-STDP-loss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B9C-4D37-BE34-25F02A4735AE}"/>
                  </c:ext>
                </c:extLst>
              </c15:ser>
            </c15:filteredBarSeries>
          </c:ext>
        </c:extLst>
      </c:barChart>
      <c:catAx>
        <c:axId val="204532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318528"/>
        <c:crosses val="autoZero"/>
        <c:auto val="1"/>
        <c:lblAlgn val="ctr"/>
        <c:lblOffset val="100"/>
        <c:noMultiLvlLbl val="0"/>
      </c:catAx>
      <c:valAx>
        <c:axId val="2045318528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3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Accuracy(-20dB)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Baseline</c:v>
                </c:pt>
                <c:pt idx="1">
                  <c:v>Unsupervised</c:v>
                </c:pt>
                <c:pt idx="2">
                  <c:v>Triplet-STDP-loss</c:v>
                </c:pt>
              </c:strCache>
              <c:extLst/>
            </c:strRef>
          </c:cat>
          <c:val>
            <c:numRef>
              <c:f>Sheet1!$B$2:$B$5</c:f>
              <c:numCache>
                <c:formatCode>0.00%</c:formatCode>
                <c:ptCount val="3"/>
                <c:pt idx="0">
                  <c:v>0.93140000000000001</c:v>
                </c:pt>
                <c:pt idx="1">
                  <c:v>0.95789999999999997</c:v>
                </c:pt>
                <c:pt idx="2">
                  <c:v>0.97989999999999999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E17-4AC6-B85F-E9F9A72FA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9033152"/>
        <c:axId val="143908025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Unsupervised</c:v>
                      </c:pt>
                      <c:pt idx="2">
                        <c:v>Triplet-STDP-loss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E17-4AC6-B85F-E9F9A72FADE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Unsupervised</c:v>
                      </c:pt>
                      <c:pt idx="2">
                        <c:v>Triplet-STDP-loss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E17-4AC6-B85F-E9F9A72FADE2}"/>
                  </c:ext>
                </c:extLst>
              </c15:ser>
            </c15:filteredLineSeries>
          </c:ext>
        </c:extLst>
      </c:lineChart>
      <c:catAx>
        <c:axId val="174903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080256"/>
        <c:crosses val="autoZero"/>
        <c:auto val="1"/>
        <c:lblAlgn val="ctr"/>
        <c:lblOffset val="100"/>
        <c:noMultiLvlLbl val="0"/>
      </c:catAx>
      <c:valAx>
        <c:axId val="1439080256"/>
        <c:scaling>
          <c:orientation val="minMax"/>
          <c:min val="0.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03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B1847-3C00-42B3-BE00-90176766D0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84E6C-4170-4538-8EB2-DCC0D5C09F32}">
      <dgm:prSet phldrT="[Text]" custT="1"/>
      <dgm:spPr/>
      <dgm:t>
        <a:bodyPr/>
        <a:lstStyle/>
        <a:p>
          <a:r>
            <a:rPr lang="en-US" sz="2200" dirty="0"/>
            <a:t>Gauri Sharma</a:t>
          </a:r>
        </a:p>
      </dgm:t>
    </dgm:pt>
    <dgm:pt modelId="{BF6EA885-3F99-4854-BB84-0E5AA8409DF9}" type="parTrans" cxnId="{9A7A30A6-9A00-489D-BF11-DFB523E8027A}">
      <dgm:prSet/>
      <dgm:spPr/>
      <dgm:t>
        <a:bodyPr/>
        <a:lstStyle/>
        <a:p>
          <a:endParaRPr lang="en-US"/>
        </a:p>
      </dgm:t>
    </dgm:pt>
    <dgm:pt modelId="{7C383D11-9AF9-451B-ACC0-57376A26BEAD}" type="sibTrans" cxnId="{9A7A30A6-9A00-489D-BF11-DFB523E8027A}">
      <dgm:prSet/>
      <dgm:spPr/>
      <dgm:t>
        <a:bodyPr/>
        <a:lstStyle/>
        <a:p>
          <a:endParaRPr lang="en-US"/>
        </a:p>
      </dgm:t>
    </dgm:pt>
    <dgm:pt modelId="{68E95E24-FBD5-4128-B1DF-B3A2D6611921}">
      <dgm:prSet phldrT="[Text]" custT="1"/>
      <dgm:spPr/>
      <dgm:t>
        <a:bodyPr/>
        <a:lstStyle/>
        <a:p>
          <a:r>
            <a:rPr lang="en-US" sz="2200" dirty="0"/>
            <a:t>Software design of LSM for Algorithm Verification</a:t>
          </a:r>
        </a:p>
      </dgm:t>
    </dgm:pt>
    <dgm:pt modelId="{0C78B4D7-4BB2-43D8-8BF7-9C013F19E455}" type="parTrans" cxnId="{32182F7A-7379-4472-A532-240A640A8FF8}">
      <dgm:prSet/>
      <dgm:spPr/>
      <dgm:t>
        <a:bodyPr/>
        <a:lstStyle/>
        <a:p>
          <a:endParaRPr lang="en-US"/>
        </a:p>
      </dgm:t>
    </dgm:pt>
    <dgm:pt modelId="{8F634BF7-2DA3-4F4E-B790-973BA31B982E}" type="sibTrans" cxnId="{32182F7A-7379-4472-A532-240A640A8FF8}">
      <dgm:prSet/>
      <dgm:spPr/>
      <dgm:t>
        <a:bodyPr/>
        <a:lstStyle/>
        <a:p>
          <a:endParaRPr lang="en-US"/>
        </a:p>
      </dgm:t>
    </dgm:pt>
    <dgm:pt modelId="{9A882913-11D7-4F13-806D-AE5EC4CC6EB1}">
      <dgm:prSet phldrT="[Text]"/>
      <dgm:spPr/>
      <dgm:t>
        <a:bodyPr/>
        <a:lstStyle/>
        <a:p>
          <a:endParaRPr lang="en-US" sz="4500" dirty="0"/>
        </a:p>
      </dgm:t>
    </dgm:pt>
    <dgm:pt modelId="{5298149E-1798-477B-AA2E-402853261D3B}" type="parTrans" cxnId="{2EEA099F-B02F-4787-ACB9-525B3DC95E13}">
      <dgm:prSet/>
      <dgm:spPr/>
      <dgm:t>
        <a:bodyPr/>
        <a:lstStyle/>
        <a:p>
          <a:endParaRPr lang="en-US"/>
        </a:p>
      </dgm:t>
    </dgm:pt>
    <dgm:pt modelId="{10A14B2E-7C38-4B89-A107-E0A4AFA1CF8A}" type="sibTrans" cxnId="{2EEA099F-B02F-4787-ACB9-525B3DC95E13}">
      <dgm:prSet/>
      <dgm:spPr/>
      <dgm:t>
        <a:bodyPr/>
        <a:lstStyle/>
        <a:p>
          <a:endParaRPr lang="en-US"/>
        </a:p>
      </dgm:t>
    </dgm:pt>
    <dgm:pt modelId="{62BA3DFA-09DC-475D-8A82-D111BC93F17A}">
      <dgm:prSet phldrT="[Text]" custT="1"/>
      <dgm:spPr/>
      <dgm:t>
        <a:bodyPr/>
        <a:lstStyle/>
        <a:p>
          <a:r>
            <a:rPr lang="en-US" sz="2200" dirty="0"/>
            <a:t>Muhammad Farhan Azmine</a:t>
          </a:r>
        </a:p>
      </dgm:t>
    </dgm:pt>
    <dgm:pt modelId="{BCE77779-B124-41D4-AB84-3B497DD9D42F}" type="parTrans" cxnId="{B6EE9614-4D5A-4D7C-A76D-727E5520EAAB}">
      <dgm:prSet/>
      <dgm:spPr/>
      <dgm:t>
        <a:bodyPr/>
        <a:lstStyle/>
        <a:p>
          <a:endParaRPr lang="en-US"/>
        </a:p>
      </dgm:t>
    </dgm:pt>
    <dgm:pt modelId="{6A822D52-5079-4D3D-A895-2E673AFD2E29}" type="sibTrans" cxnId="{B6EE9614-4D5A-4D7C-A76D-727E5520EAAB}">
      <dgm:prSet/>
      <dgm:spPr/>
      <dgm:t>
        <a:bodyPr/>
        <a:lstStyle/>
        <a:p>
          <a:endParaRPr lang="en-US"/>
        </a:p>
      </dgm:t>
    </dgm:pt>
    <dgm:pt modelId="{41A11A8B-EE87-4D5E-9D3E-3C825168AA3E}">
      <dgm:prSet phldrT="[Text]" custT="1"/>
      <dgm:spPr/>
      <dgm:t>
        <a:bodyPr/>
        <a:lstStyle/>
        <a:p>
          <a:r>
            <a:rPr lang="en-US" sz="2000" dirty="0"/>
            <a:t>Fixed point software design of Baseline LSM reservoir for hardware verification</a:t>
          </a:r>
        </a:p>
      </dgm:t>
    </dgm:pt>
    <dgm:pt modelId="{980866B1-D3F4-44F0-88F3-7CD7CBA9F3C6}" type="parTrans" cxnId="{2B1B8A00-7269-4B2E-BA4B-131F6BED87A7}">
      <dgm:prSet/>
      <dgm:spPr/>
      <dgm:t>
        <a:bodyPr/>
        <a:lstStyle/>
        <a:p>
          <a:endParaRPr lang="en-US"/>
        </a:p>
      </dgm:t>
    </dgm:pt>
    <dgm:pt modelId="{FFD74DEA-48A2-4C5C-863A-DF6DC3687845}" type="sibTrans" cxnId="{2B1B8A00-7269-4B2E-BA4B-131F6BED87A7}">
      <dgm:prSet/>
      <dgm:spPr/>
      <dgm:t>
        <a:bodyPr/>
        <a:lstStyle/>
        <a:p>
          <a:endParaRPr lang="en-US"/>
        </a:p>
      </dgm:t>
    </dgm:pt>
    <dgm:pt modelId="{050216A7-23E6-44B3-A785-50BA6EACE79D}">
      <dgm:prSet phldrT="[Text]" custT="1"/>
      <dgm:spPr/>
      <dgm:t>
        <a:bodyPr/>
        <a:lstStyle/>
        <a:p>
          <a:r>
            <a:rPr lang="en-US" sz="2000" dirty="0"/>
            <a:t>RTL design of LIF neuron, SRU, Learning engines of both Unsupervised and Supervised algorithm and verification</a:t>
          </a:r>
        </a:p>
      </dgm:t>
    </dgm:pt>
    <dgm:pt modelId="{0F279AF2-A01F-45B9-845D-A7D793F00B38}" type="parTrans" cxnId="{7F15A4FD-DDE2-4F27-93FC-8BDF38F3A011}">
      <dgm:prSet/>
      <dgm:spPr/>
      <dgm:t>
        <a:bodyPr/>
        <a:lstStyle/>
        <a:p>
          <a:endParaRPr lang="en-US"/>
        </a:p>
      </dgm:t>
    </dgm:pt>
    <dgm:pt modelId="{EA57B4F0-F36C-4902-B645-8DF6A116E46D}" type="sibTrans" cxnId="{7F15A4FD-DDE2-4F27-93FC-8BDF38F3A011}">
      <dgm:prSet/>
      <dgm:spPr/>
      <dgm:t>
        <a:bodyPr/>
        <a:lstStyle/>
        <a:p>
          <a:endParaRPr lang="en-US"/>
        </a:p>
      </dgm:t>
    </dgm:pt>
    <dgm:pt modelId="{8B8119BC-BA04-48B4-B8F4-CD2A2C9DB6F5}">
      <dgm:prSet phldrT="[Text]" custT="1"/>
      <dgm:spPr/>
      <dgm:t>
        <a:bodyPr/>
        <a:lstStyle/>
        <a:p>
          <a:r>
            <a:rPr lang="en-US" sz="2200" dirty="0"/>
            <a:t>Triplet STDP RTL design</a:t>
          </a:r>
        </a:p>
      </dgm:t>
    </dgm:pt>
    <dgm:pt modelId="{5FF324D6-4B6F-42D5-A794-F7E1CBF6E050}" type="parTrans" cxnId="{E08ED843-017B-440D-806F-3FC04726E67A}">
      <dgm:prSet/>
      <dgm:spPr/>
      <dgm:t>
        <a:bodyPr/>
        <a:lstStyle/>
        <a:p>
          <a:endParaRPr lang="en-US"/>
        </a:p>
      </dgm:t>
    </dgm:pt>
    <dgm:pt modelId="{CC0AD59E-6B82-4FE4-8DE8-F48588670381}" type="sibTrans" cxnId="{E08ED843-017B-440D-806F-3FC04726E67A}">
      <dgm:prSet/>
      <dgm:spPr/>
      <dgm:t>
        <a:bodyPr/>
        <a:lstStyle/>
        <a:p>
          <a:endParaRPr lang="en-US"/>
        </a:p>
      </dgm:t>
    </dgm:pt>
    <dgm:pt modelId="{7F7BCDC8-FA1E-4671-BBC3-41A2B32CBCB2}">
      <dgm:prSet phldrT="[Text]" custT="1"/>
      <dgm:spPr/>
      <dgm:t>
        <a:bodyPr/>
        <a:lstStyle/>
        <a:p>
          <a:r>
            <a:rPr lang="en-US" sz="2200" dirty="0"/>
            <a:t>Encoder RTL designs</a:t>
          </a:r>
        </a:p>
      </dgm:t>
    </dgm:pt>
    <dgm:pt modelId="{B2749088-5544-48BD-A5F0-BE104DA997C5}" type="parTrans" cxnId="{22E0157F-EA98-42CD-9E9B-BBCF3FF69FB9}">
      <dgm:prSet/>
      <dgm:spPr/>
      <dgm:t>
        <a:bodyPr/>
        <a:lstStyle/>
        <a:p>
          <a:endParaRPr lang="en-US"/>
        </a:p>
      </dgm:t>
    </dgm:pt>
    <dgm:pt modelId="{2186103D-1AE3-49EC-B0D8-2851E2A2D615}" type="sibTrans" cxnId="{22E0157F-EA98-42CD-9E9B-BBCF3FF69FB9}">
      <dgm:prSet/>
      <dgm:spPr/>
      <dgm:t>
        <a:bodyPr/>
        <a:lstStyle/>
        <a:p>
          <a:endParaRPr lang="en-US"/>
        </a:p>
      </dgm:t>
    </dgm:pt>
    <dgm:pt modelId="{163FD764-DD5B-4D6D-B392-545D2361EDC3}">
      <dgm:prSet phldrT="[Text]" custT="1"/>
      <dgm:spPr/>
      <dgm:t>
        <a:bodyPr/>
        <a:lstStyle/>
        <a:p>
          <a:r>
            <a:rPr lang="en-US" sz="2000" dirty="0"/>
            <a:t>Integration of LSM reservoir RTL and verification of baseline</a:t>
          </a:r>
        </a:p>
      </dgm:t>
    </dgm:pt>
    <dgm:pt modelId="{CAD0E753-4147-4323-9E69-C64F6EA71056}" type="parTrans" cxnId="{79C458BA-D922-4A3C-B361-254A651E68C0}">
      <dgm:prSet/>
      <dgm:spPr/>
      <dgm:t>
        <a:bodyPr/>
        <a:lstStyle/>
        <a:p>
          <a:endParaRPr lang="en-US"/>
        </a:p>
      </dgm:t>
    </dgm:pt>
    <dgm:pt modelId="{6E44F010-9A48-425A-A75D-0D2CE9845F0B}" type="sibTrans" cxnId="{79C458BA-D922-4A3C-B361-254A651E68C0}">
      <dgm:prSet/>
      <dgm:spPr/>
      <dgm:t>
        <a:bodyPr/>
        <a:lstStyle/>
        <a:p>
          <a:endParaRPr lang="en-US"/>
        </a:p>
      </dgm:t>
    </dgm:pt>
    <dgm:pt modelId="{51FC655F-F838-4404-81AB-F905D940B102}">
      <dgm:prSet phldrT="[Text]" custT="1"/>
      <dgm:spPr/>
      <dgm:t>
        <a:bodyPr/>
        <a:lstStyle/>
        <a:p>
          <a:r>
            <a:rPr lang="en-US" sz="2200" dirty="0"/>
            <a:t>Integration of Triplet STDP in LSM reservoir RTL</a:t>
          </a:r>
        </a:p>
      </dgm:t>
    </dgm:pt>
    <dgm:pt modelId="{94F2E8D6-8A00-4EB6-A74C-37B67130BB33}" type="parTrans" cxnId="{9C75E7F3-C48E-40B0-8420-2A29571ACA92}">
      <dgm:prSet/>
      <dgm:spPr/>
      <dgm:t>
        <a:bodyPr/>
        <a:lstStyle/>
        <a:p>
          <a:endParaRPr lang="en-US"/>
        </a:p>
      </dgm:t>
    </dgm:pt>
    <dgm:pt modelId="{62EF2588-5605-47AB-9319-B8FB1A382072}" type="sibTrans" cxnId="{9C75E7F3-C48E-40B0-8420-2A29571ACA92}">
      <dgm:prSet/>
      <dgm:spPr/>
      <dgm:t>
        <a:bodyPr/>
        <a:lstStyle/>
        <a:p>
          <a:endParaRPr lang="en-US"/>
        </a:p>
      </dgm:t>
    </dgm:pt>
    <dgm:pt modelId="{20C0A0FD-C93F-4C61-924D-E390A6BD0456}">
      <dgm:prSet phldrT="[Text]" custT="1"/>
      <dgm:spPr/>
      <dgm:t>
        <a:bodyPr/>
        <a:lstStyle/>
        <a:p>
          <a:endParaRPr lang="en-US" sz="2000" dirty="0"/>
        </a:p>
      </dgm:t>
    </dgm:pt>
    <dgm:pt modelId="{57A04979-24A2-4056-99CA-4D4B34B856CA}" type="parTrans" cxnId="{653E049E-1093-4D1F-92F9-392DB5D05399}">
      <dgm:prSet/>
      <dgm:spPr/>
      <dgm:t>
        <a:bodyPr/>
        <a:lstStyle/>
        <a:p>
          <a:endParaRPr lang="en-US"/>
        </a:p>
      </dgm:t>
    </dgm:pt>
    <dgm:pt modelId="{8B8BE981-E752-4FC6-9E56-6E084F83423C}" type="sibTrans" cxnId="{653E049E-1093-4D1F-92F9-392DB5D05399}">
      <dgm:prSet/>
      <dgm:spPr/>
      <dgm:t>
        <a:bodyPr/>
        <a:lstStyle/>
        <a:p>
          <a:endParaRPr lang="en-US"/>
        </a:p>
      </dgm:t>
    </dgm:pt>
    <dgm:pt modelId="{E78EDC2D-46BE-4DB6-91CB-846020EEF379}">
      <dgm:prSet phldrT="[Text]" custT="1"/>
      <dgm:spPr/>
      <dgm:t>
        <a:bodyPr/>
        <a:lstStyle/>
        <a:p>
          <a:endParaRPr lang="en-US" sz="2000" dirty="0"/>
        </a:p>
      </dgm:t>
    </dgm:pt>
    <dgm:pt modelId="{5349AE99-7CE5-48FF-8F56-1931A642A734}" type="parTrans" cxnId="{A39B69B0-6295-4061-898C-39AE417EE5F4}">
      <dgm:prSet/>
      <dgm:spPr/>
      <dgm:t>
        <a:bodyPr/>
        <a:lstStyle/>
        <a:p>
          <a:endParaRPr lang="en-US"/>
        </a:p>
      </dgm:t>
    </dgm:pt>
    <dgm:pt modelId="{061D51C7-63BA-4B0A-96B1-5784ED2D0C3D}" type="sibTrans" cxnId="{A39B69B0-6295-4061-898C-39AE417EE5F4}">
      <dgm:prSet/>
      <dgm:spPr/>
      <dgm:t>
        <a:bodyPr/>
        <a:lstStyle/>
        <a:p>
          <a:endParaRPr lang="en-US"/>
        </a:p>
      </dgm:t>
    </dgm:pt>
    <dgm:pt modelId="{BEC5666C-E8E8-4C04-AB80-8210C9AAC25A}">
      <dgm:prSet phldrT="[Text]" custT="1"/>
      <dgm:spPr/>
      <dgm:t>
        <a:bodyPr/>
        <a:lstStyle/>
        <a:p>
          <a:r>
            <a:rPr lang="en-US" sz="2000" dirty="0"/>
            <a:t>Integration of Triplet STDP in LSM reservoir RTL</a:t>
          </a:r>
        </a:p>
      </dgm:t>
    </dgm:pt>
    <dgm:pt modelId="{A3CCF085-FC3E-449B-97A8-6CF69E0165A3}" type="parTrans" cxnId="{88507316-F814-4E43-940C-DA05BF3CBBA5}">
      <dgm:prSet/>
      <dgm:spPr/>
      <dgm:t>
        <a:bodyPr/>
        <a:lstStyle/>
        <a:p>
          <a:endParaRPr lang="en-US"/>
        </a:p>
      </dgm:t>
    </dgm:pt>
    <dgm:pt modelId="{783C2BCB-7169-42DF-AECD-03AFE4E764BA}" type="sibTrans" cxnId="{88507316-F814-4E43-940C-DA05BF3CBBA5}">
      <dgm:prSet/>
      <dgm:spPr/>
      <dgm:t>
        <a:bodyPr/>
        <a:lstStyle/>
        <a:p>
          <a:endParaRPr lang="en-US"/>
        </a:p>
      </dgm:t>
    </dgm:pt>
    <dgm:pt modelId="{9CC10B45-7230-45BB-A19C-F82D11CCAB8D}" type="pres">
      <dgm:prSet presAssocID="{668B1847-3C00-42B3-BE00-90176766D0FA}" presName="Name0" presStyleCnt="0">
        <dgm:presLayoutVars>
          <dgm:dir/>
          <dgm:animLvl val="lvl"/>
          <dgm:resizeHandles val="exact"/>
        </dgm:presLayoutVars>
      </dgm:prSet>
      <dgm:spPr/>
    </dgm:pt>
    <dgm:pt modelId="{6BB8E209-D6D5-4143-AF85-14C71723C4B9}" type="pres">
      <dgm:prSet presAssocID="{44884E6C-4170-4538-8EB2-DCC0D5C09F32}" presName="composite" presStyleCnt="0"/>
      <dgm:spPr/>
    </dgm:pt>
    <dgm:pt modelId="{6CEAE6DE-E86F-4D7A-A3DB-F857F92B3391}" type="pres">
      <dgm:prSet presAssocID="{44884E6C-4170-4538-8EB2-DCC0D5C09F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A9B3801-5ED1-46E9-BEC1-F3294F062BA5}" type="pres">
      <dgm:prSet presAssocID="{44884E6C-4170-4538-8EB2-DCC0D5C09F32}" presName="desTx" presStyleLbl="alignAccFollowNode1" presStyleIdx="0" presStyleCnt="2">
        <dgm:presLayoutVars>
          <dgm:bulletEnabled val="1"/>
        </dgm:presLayoutVars>
      </dgm:prSet>
      <dgm:spPr/>
    </dgm:pt>
    <dgm:pt modelId="{561D1F7E-A9BD-410C-B40D-D3903A3DCD62}" type="pres">
      <dgm:prSet presAssocID="{7C383D11-9AF9-451B-ACC0-57376A26BEAD}" presName="space" presStyleCnt="0"/>
      <dgm:spPr/>
    </dgm:pt>
    <dgm:pt modelId="{7BF885D1-425F-46AD-98CE-0AC487AAC18D}" type="pres">
      <dgm:prSet presAssocID="{62BA3DFA-09DC-475D-8A82-D111BC93F17A}" presName="composite" presStyleCnt="0"/>
      <dgm:spPr/>
    </dgm:pt>
    <dgm:pt modelId="{E3EA71B4-D661-4E3D-B4FE-12C9109D3620}" type="pres">
      <dgm:prSet presAssocID="{62BA3DFA-09DC-475D-8A82-D111BC93F17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31EE468-06E5-4433-8942-D6F3BD2E09D9}" type="pres">
      <dgm:prSet presAssocID="{62BA3DFA-09DC-475D-8A82-D111BC93F17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B8A00-7269-4B2E-BA4B-131F6BED87A7}" srcId="{62BA3DFA-09DC-475D-8A82-D111BC93F17A}" destId="{41A11A8B-EE87-4D5E-9D3E-3C825168AA3E}" srcOrd="0" destOrd="0" parTransId="{980866B1-D3F4-44F0-88F3-7CD7CBA9F3C6}" sibTransId="{FFD74DEA-48A2-4C5C-863A-DF6DC3687845}"/>
    <dgm:cxn modelId="{B6EE9614-4D5A-4D7C-A76D-727E5520EAAB}" srcId="{668B1847-3C00-42B3-BE00-90176766D0FA}" destId="{62BA3DFA-09DC-475D-8A82-D111BC93F17A}" srcOrd="1" destOrd="0" parTransId="{BCE77779-B124-41D4-AB84-3B497DD9D42F}" sibTransId="{6A822D52-5079-4D3D-A895-2E673AFD2E29}"/>
    <dgm:cxn modelId="{88507316-F814-4E43-940C-DA05BF3CBBA5}" srcId="{62BA3DFA-09DC-475D-8A82-D111BC93F17A}" destId="{BEC5666C-E8E8-4C04-AB80-8210C9AAC25A}" srcOrd="3" destOrd="0" parTransId="{A3CCF085-FC3E-449B-97A8-6CF69E0165A3}" sibTransId="{783C2BCB-7169-42DF-AECD-03AFE4E764BA}"/>
    <dgm:cxn modelId="{152E1B1A-4E2D-4726-8067-77ACCDD1AD55}" type="presOf" srcId="{8B8119BC-BA04-48B4-B8F4-CD2A2C9DB6F5}" destId="{EA9B3801-5ED1-46E9-BEC1-F3294F062BA5}" srcOrd="0" destOrd="1" presId="urn:microsoft.com/office/officeart/2005/8/layout/hList1"/>
    <dgm:cxn modelId="{D37F2926-AD63-43B5-A8AA-3677AC7B3461}" type="presOf" srcId="{050216A7-23E6-44B3-A785-50BA6EACE79D}" destId="{231EE468-06E5-4433-8942-D6F3BD2E09D9}" srcOrd="0" destOrd="1" presId="urn:microsoft.com/office/officeart/2005/8/layout/hList1"/>
    <dgm:cxn modelId="{D65BCE28-D31E-4E38-9D32-21BAFA8380C1}" type="presOf" srcId="{7F7BCDC8-FA1E-4671-BBC3-41A2B32CBCB2}" destId="{EA9B3801-5ED1-46E9-BEC1-F3294F062BA5}" srcOrd="0" destOrd="3" presId="urn:microsoft.com/office/officeart/2005/8/layout/hList1"/>
    <dgm:cxn modelId="{AD8F7A2C-F657-4084-9387-A6679A73B0DA}" type="presOf" srcId="{44884E6C-4170-4538-8EB2-DCC0D5C09F32}" destId="{6CEAE6DE-E86F-4D7A-A3DB-F857F92B3391}" srcOrd="0" destOrd="0" presId="urn:microsoft.com/office/officeart/2005/8/layout/hList1"/>
    <dgm:cxn modelId="{E08ED843-017B-440D-806F-3FC04726E67A}" srcId="{44884E6C-4170-4538-8EB2-DCC0D5C09F32}" destId="{8B8119BC-BA04-48B4-B8F4-CD2A2C9DB6F5}" srcOrd="1" destOrd="0" parTransId="{5FF324D6-4B6F-42D5-A794-F7E1CBF6E050}" sibTransId="{CC0AD59E-6B82-4FE4-8DE8-F48588670381}"/>
    <dgm:cxn modelId="{65251A6E-08E5-4E37-B2C8-326BA1885A6D}" type="presOf" srcId="{668B1847-3C00-42B3-BE00-90176766D0FA}" destId="{9CC10B45-7230-45BB-A19C-F82D11CCAB8D}" srcOrd="0" destOrd="0" presId="urn:microsoft.com/office/officeart/2005/8/layout/hList1"/>
    <dgm:cxn modelId="{32182F7A-7379-4472-A532-240A640A8FF8}" srcId="{44884E6C-4170-4538-8EB2-DCC0D5C09F32}" destId="{68E95E24-FBD5-4128-B1DF-B3A2D6611921}" srcOrd="0" destOrd="0" parTransId="{0C78B4D7-4BB2-43D8-8BF7-9C013F19E455}" sibTransId="{8F634BF7-2DA3-4F4E-B790-973BA31B982E}"/>
    <dgm:cxn modelId="{22E0157F-EA98-42CD-9E9B-BBCF3FF69FB9}" srcId="{44884E6C-4170-4538-8EB2-DCC0D5C09F32}" destId="{7F7BCDC8-FA1E-4671-BBC3-41A2B32CBCB2}" srcOrd="3" destOrd="0" parTransId="{B2749088-5544-48BD-A5F0-BE104DA997C5}" sibTransId="{2186103D-1AE3-49EC-B0D8-2851E2A2D615}"/>
    <dgm:cxn modelId="{3F182191-EC69-4EE8-AD76-6EDAF269DDF3}" type="presOf" srcId="{BEC5666C-E8E8-4C04-AB80-8210C9AAC25A}" destId="{231EE468-06E5-4433-8942-D6F3BD2E09D9}" srcOrd="0" destOrd="3" presId="urn:microsoft.com/office/officeart/2005/8/layout/hList1"/>
    <dgm:cxn modelId="{835B1095-C948-492C-BF08-7FC89E9390B4}" type="presOf" srcId="{E78EDC2D-46BE-4DB6-91CB-846020EEF379}" destId="{231EE468-06E5-4433-8942-D6F3BD2E09D9}" srcOrd="0" destOrd="4" presId="urn:microsoft.com/office/officeart/2005/8/layout/hList1"/>
    <dgm:cxn modelId="{B277A095-7FC5-4C88-913F-1E0A667C6EFD}" type="presOf" srcId="{51FC655F-F838-4404-81AB-F905D940B102}" destId="{EA9B3801-5ED1-46E9-BEC1-F3294F062BA5}" srcOrd="0" destOrd="2" presId="urn:microsoft.com/office/officeart/2005/8/layout/hList1"/>
    <dgm:cxn modelId="{9C21EA9D-6FB1-4ADC-9AE5-25D2885D40F9}" type="presOf" srcId="{68E95E24-FBD5-4128-B1DF-B3A2D6611921}" destId="{EA9B3801-5ED1-46E9-BEC1-F3294F062BA5}" srcOrd="0" destOrd="0" presId="urn:microsoft.com/office/officeart/2005/8/layout/hList1"/>
    <dgm:cxn modelId="{653E049E-1093-4D1F-92F9-392DB5D05399}" srcId="{62BA3DFA-09DC-475D-8A82-D111BC93F17A}" destId="{20C0A0FD-C93F-4C61-924D-E390A6BD0456}" srcOrd="5" destOrd="0" parTransId="{57A04979-24A2-4056-99CA-4D4B34B856CA}" sibTransId="{8B8BE981-E752-4FC6-9E56-6E084F83423C}"/>
    <dgm:cxn modelId="{2EEA099F-B02F-4787-ACB9-525B3DC95E13}" srcId="{44884E6C-4170-4538-8EB2-DCC0D5C09F32}" destId="{9A882913-11D7-4F13-806D-AE5EC4CC6EB1}" srcOrd="4" destOrd="0" parTransId="{5298149E-1798-477B-AA2E-402853261D3B}" sibTransId="{10A14B2E-7C38-4B89-A107-E0A4AFA1CF8A}"/>
    <dgm:cxn modelId="{4FF8C5A1-2A9F-4AC7-9103-4EAA323B90E6}" type="presOf" srcId="{9A882913-11D7-4F13-806D-AE5EC4CC6EB1}" destId="{EA9B3801-5ED1-46E9-BEC1-F3294F062BA5}" srcOrd="0" destOrd="4" presId="urn:microsoft.com/office/officeart/2005/8/layout/hList1"/>
    <dgm:cxn modelId="{9A7A30A6-9A00-489D-BF11-DFB523E8027A}" srcId="{668B1847-3C00-42B3-BE00-90176766D0FA}" destId="{44884E6C-4170-4538-8EB2-DCC0D5C09F32}" srcOrd="0" destOrd="0" parTransId="{BF6EA885-3F99-4854-BB84-0E5AA8409DF9}" sibTransId="{7C383D11-9AF9-451B-ACC0-57376A26BEAD}"/>
    <dgm:cxn modelId="{9E3C49A8-68E6-431A-A6FF-5A8C383EDB07}" type="presOf" srcId="{62BA3DFA-09DC-475D-8A82-D111BC93F17A}" destId="{E3EA71B4-D661-4E3D-B4FE-12C9109D3620}" srcOrd="0" destOrd="0" presId="urn:microsoft.com/office/officeart/2005/8/layout/hList1"/>
    <dgm:cxn modelId="{A39B69B0-6295-4061-898C-39AE417EE5F4}" srcId="{62BA3DFA-09DC-475D-8A82-D111BC93F17A}" destId="{E78EDC2D-46BE-4DB6-91CB-846020EEF379}" srcOrd="4" destOrd="0" parTransId="{5349AE99-7CE5-48FF-8F56-1931A642A734}" sibTransId="{061D51C7-63BA-4B0A-96B1-5784ED2D0C3D}"/>
    <dgm:cxn modelId="{79C458BA-D922-4A3C-B361-254A651E68C0}" srcId="{62BA3DFA-09DC-475D-8A82-D111BC93F17A}" destId="{163FD764-DD5B-4D6D-B392-545D2361EDC3}" srcOrd="2" destOrd="0" parTransId="{CAD0E753-4147-4323-9E69-C64F6EA71056}" sibTransId="{6E44F010-9A48-425A-A75D-0D2CE9845F0B}"/>
    <dgm:cxn modelId="{5355E6C8-9354-48E9-98EC-ADCEF694C05E}" type="presOf" srcId="{163FD764-DD5B-4D6D-B392-545D2361EDC3}" destId="{231EE468-06E5-4433-8942-D6F3BD2E09D9}" srcOrd="0" destOrd="2" presId="urn:microsoft.com/office/officeart/2005/8/layout/hList1"/>
    <dgm:cxn modelId="{00311CEC-48C5-45B8-934C-5966C0514BA1}" type="presOf" srcId="{41A11A8B-EE87-4D5E-9D3E-3C825168AA3E}" destId="{231EE468-06E5-4433-8942-D6F3BD2E09D9}" srcOrd="0" destOrd="0" presId="urn:microsoft.com/office/officeart/2005/8/layout/hList1"/>
    <dgm:cxn modelId="{63C0FAF1-CD72-4093-9DDE-AC76A0043BAF}" type="presOf" srcId="{20C0A0FD-C93F-4C61-924D-E390A6BD0456}" destId="{231EE468-06E5-4433-8942-D6F3BD2E09D9}" srcOrd="0" destOrd="5" presId="urn:microsoft.com/office/officeart/2005/8/layout/hList1"/>
    <dgm:cxn modelId="{9C75E7F3-C48E-40B0-8420-2A29571ACA92}" srcId="{44884E6C-4170-4538-8EB2-DCC0D5C09F32}" destId="{51FC655F-F838-4404-81AB-F905D940B102}" srcOrd="2" destOrd="0" parTransId="{94F2E8D6-8A00-4EB6-A74C-37B67130BB33}" sibTransId="{62EF2588-5605-47AB-9319-B8FB1A382072}"/>
    <dgm:cxn modelId="{7F15A4FD-DDE2-4F27-93FC-8BDF38F3A011}" srcId="{62BA3DFA-09DC-475D-8A82-D111BC93F17A}" destId="{050216A7-23E6-44B3-A785-50BA6EACE79D}" srcOrd="1" destOrd="0" parTransId="{0F279AF2-A01F-45B9-845D-A7D793F00B38}" sibTransId="{EA57B4F0-F36C-4902-B645-8DF6A116E46D}"/>
    <dgm:cxn modelId="{7C74554C-025A-4393-8497-E7E51BD04D12}" type="presParOf" srcId="{9CC10B45-7230-45BB-A19C-F82D11CCAB8D}" destId="{6BB8E209-D6D5-4143-AF85-14C71723C4B9}" srcOrd="0" destOrd="0" presId="urn:microsoft.com/office/officeart/2005/8/layout/hList1"/>
    <dgm:cxn modelId="{BD0AB51E-FD0E-4B17-839E-5C2A2C0A3777}" type="presParOf" srcId="{6BB8E209-D6D5-4143-AF85-14C71723C4B9}" destId="{6CEAE6DE-E86F-4D7A-A3DB-F857F92B3391}" srcOrd="0" destOrd="0" presId="urn:microsoft.com/office/officeart/2005/8/layout/hList1"/>
    <dgm:cxn modelId="{360FBE4F-0637-4A5E-9F00-504E66939FD4}" type="presParOf" srcId="{6BB8E209-D6D5-4143-AF85-14C71723C4B9}" destId="{EA9B3801-5ED1-46E9-BEC1-F3294F062BA5}" srcOrd="1" destOrd="0" presId="urn:microsoft.com/office/officeart/2005/8/layout/hList1"/>
    <dgm:cxn modelId="{CD9803C4-C710-4703-96BF-A4B716B50855}" type="presParOf" srcId="{9CC10B45-7230-45BB-A19C-F82D11CCAB8D}" destId="{561D1F7E-A9BD-410C-B40D-D3903A3DCD62}" srcOrd="1" destOrd="0" presId="urn:microsoft.com/office/officeart/2005/8/layout/hList1"/>
    <dgm:cxn modelId="{8AF65704-56E3-4018-99E8-33EA36D80ECA}" type="presParOf" srcId="{9CC10B45-7230-45BB-A19C-F82D11CCAB8D}" destId="{7BF885D1-425F-46AD-98CE-0AC487AAC18D}" srcOrd="2" destOrd="0" presId="urn:microsoft.com/office/officeart/2005/8/layout/hList1"/>
    <dgm:cxn modelId="{CB615E0B-5B0E-4397-B1CF-CE3D17DA8A33}" type="presParOf" srcId="{7BF885D1-425F-46AD-98CE-0AC487AAC18D}" destId="{E3EA71B4-D661-4E3D-B4FE-12C9109D3620}" srcOrd="0" destOrd="0" presId="urn:microsoft.com/office/officeart/2005/8/layout/hList1"/>
    <dgm:cxn modelId="{780CC4EE-312C-4414-BF62-CA535E192E51}" type="presParOf" srcId="{7BF885D1-425F-46AD-98CE-0AC487AAC18D}" destId="{231EE468-06E5-4433-8942-D6F3BD2E09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AE6DE-E86F-4D7A-A3DB-F857F92B3391}">
      <dsp:nvSpPr>
        <dsp:cNvPr id="0" name=""/>
        <dsp:cNvSpPr/>
      </dsp:nvSpPr>
      <dsp:spPr>
        <a:xfrm>
          <a:off x="52" y="6984"/>
          <a:ext cx="4983454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Gauri Sharma</a:t>
          </a:r>
        </a:p>
      </dsp:txBody>
      <dsp:txXfrm>
        <a:off x="52" y="6984"/>
        <a:ext cx="4983454" cy="950400"/>
      </dsp:txXfrm>
    </dsp:sp>
    <dsp:sp modelId="{EA9B3801-5ED1-46E9-BEC1-F3294F062BA5}">
      <dsp:nvSpPr>
        <dsp:cNvPr id="0" name=""/>
        <dsp:cNvSpPr/>
      </dsp:nvSpPr>
      <dsp:spPr>
        <a:xfrm>
          <a:off x="52" y="957384"/>
          <a:ext cx="4983454" cy="36559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Software design of LSM for Algorithm Verification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Triplet STDP RTL design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Integration of Triplet STDP in LSM reservoir RTL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Encoder RTL designs</a:t>
          </a: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500" kern="1200" dirty="0"/>
        </a:p>
      </dsp:txBody>
      <dsp:txXfrm>
        <a:off x="52" y="957384"/>
        <a:ext cx="4983454" cy="3655953"/>
      </dsp:txXfrm>
    </dsp:sp>
    <dsp:sp modelId="{E3EA71B4-D661-4E3D-B4FE-12C9109D3620}">
      <dsp:nvSpPr>
        <dsp:cNvPr id="0" name=""/>
        <dsp:cNvSpPr/>
      </dsp:nvSpPr>
      <dsp:spPr>
        <a:xfrm>
          <a:off x="5681189" y="6984"/>
          <a:ext cx="4983454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Muhammad Farhan Azmine</a:t>
          </a:r>
        </a:p>
      </dsp:txBody>
      <dsp:txXfrm>
        <a:off x="5681189" y="6984"/>
        <a:ext cx="4983454" cy="950400"/>
      </dsp:txXfrm>
    </dsp:sp>
    <dsp:sp modelId="{231EE468-06E5-4433-8942-D6F3BD2E09D9}">
      <dsp:nvSpPr>
        <dsp:cNvPr id="0" name=""/>
        <dsp:cNvSpPr/>
      </dsp:nvSpPr>
      <dsp:spPr>
        <a:xfrm>
          <a:off x="5681189" y="957384"/>
          <a:ext cx="4983454" cy="36559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Fixed point software design of Baseline LSM reservoir for hardware verification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RTL design of LIF neuron, SRU, Learning engines of both Unsupervised and Supervised algorithm and verification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Integration of LSM reservoir RTL and verification of baseline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Integration of Triplet STDP in LSM reservoir RTL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5681189" y="957384"/>
        <a:ext cx="4983454" cy="3655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0.63687</cdr:x>
      <cdr:y>0.38234</cdr:y>
    </cdr:from>
    <cdr:to>
      <cdr:x>0.7961</cdr:x>
      <cdr:y>0.68382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972883B-275F-E382-E59E-5C68008769CF}"/>
            </a:ext>
          </a:extLst>
        </cdr:cNvPr>
        <cdr:cNvSpPr txBox="1"/>
      </cdr:nvSpPr>
      <cdr:spPr>
        <a:xfrm xmlns:a="http://schemas.openxmlformats.org/drawingml/2006/main">
          <a:off x="3657220" y="11596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5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3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5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7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98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9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9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9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2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5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1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1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2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F366-6F05-4197-8E23-2427BD9B2C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948267" y="15240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=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◆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1580307" y="6496324"/>
            <a:ext cx="6096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914400" y="1600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948267" y="3124200"/>
            <a:ext cx="103632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=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◆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9946C"/>
              </a:buClr>
              <a:buSzPts val="1600"/>
              <a:buFont typeface="Arial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9946C"/>
              </a:buClr>
              <a:buSzPts val="1400"/>
              <a:buFont typeface="Arial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1580307" y="6496324"/>
            <a:ext cx="6096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948267" y="15240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mo"/>
              <a:buChar char="=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◆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/>
          <p:nvPr/>
        </p:nvSpPr>
        <p:spPr>
          <a:xfrm>
            <a:off x="914400" y="1219201"/>
            <a:ext cx="11275507" cy="920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5"/>
          <p:cNvSpPr txBox="1">
            <a:spLocks noGrp="1"/>
          </p:cNvSpPr>
          <p:nvPr>
            <p:ph type="sldNum" idx="12"/>
          </p:nvPr>
        </p:nvSpPr>
        <p:spPr>
          <a:xfrm>
            <a:off x="11580307" y="6496324"/>
            <a:ext cx="6096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15" descr="MICS_logo_final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229624"/>
            <a:ext cx="1422400" cy="533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14400" y="1600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8267" y="3124200"/>
            <a:ext cx="103632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mo"/>
              <a:buChar char="=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◆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/>
          <p:nvPr/>
        </p:nvSpPr>
        <p:spPr>
          <a:xfrm>
            <a:off x="9144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C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948267" y="15240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20"/>
              <a:buFont typeface="Arimo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/>
          <p:nvPr/>
        </p:nvSpPr>
        <p:spPr>
          <a:xfrm>
            <a:off x="510117" y="2819413"/>
            <a:ext cx="11173883" cy="920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" name="Google Shape;29;p18" descr="MICS_logo_final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24712"/>
            <a:ext cx="1422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1361" y="6221185"/>
            <a:ext cx="1712478" cy="34045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11580307" y="6496324"/>
            <a:ext cx="6096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nack4data.com/celebrating-the-human-brain-brain-versus-machine-a92ecf8e3b92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so.ai/edge-ai/edge-ai-applications-and-tren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nack4data.com/celebrating-the-human-brain-brain-versus-machine-a92ecf8e3b9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13D6F-DA63-4B16-82A9-64879298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53" y="1641296"/>
            <a:ext cx="10948827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br>
              <a:rPr lang="en-US" sz="4000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/>
              <a:t>An On-chip learning Neuromorphic Accelerator for Wireless Edge AI application</a:t>
            </a:r>
            <a:br>
              <a:rPr lang="en-US" sz="4000" dirty="0"/>
            </a:br>
            <a:br>
              <a:rPr lang="en-US" sz="4000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12F5-7DE5-4959-BFAE-687037552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590" indent="0" algn="ctr">
              <a:buNone/>
            </a:pPr>
            <a:r>
              <a:rPr lang="en-US" sz="3200" dirty="0"/>
              <a:t>Muhammad Farhan Azmine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8511-A7F5-48AA-AE64-01E8869CF6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5BECF81-8D09-A19B-A214-83DAE4F59817}"/>
              </a:ext>
            </a:extLst>
          </p:cNvPr>
          <p:cNvSpPr txBox="1">
            <a:spLocks/>
          </p:cNvSpPr>
          <p:nvPr/>
        </p:nvSpPr>
        <p:spPr>
          <a:xfrm>
            <a:off x="786651" y="3929876"/>
            <a:ext cx="4023359" cy="207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260"/>
              <a:buFont typeface="Arimo"/>
              <a:buChar char="=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990"/>
              <a:buFont typeface="Noto Sans Symbols"/>
              <a:buChar char="◆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9946C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9946C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Committee Members</a:t>
            </a:r>
          </a:p>
          <a:p>
            <a:r>
              <a:rPr lang="en-US" dirty="0"/>
              <a:t>Dr. Yang (Cindy) Yi</a:t>
            </a:r>
          </a:p>
          <a:p>
            <a:r>
              <a:rPr lang="en-US" dirty="0"/>
              <a:t>Dr. Dong Sam Ha</a:t>
            </a:r>
          </a:p>
          <a:p>
            <a:r>
              <a:rPr lang="en-US" dirty="0"/>
              <a:t>Dr. Creed F. Jones</a:t>
            </a:r>
          </a:p>
          <a:p>
            <a:r>
              <a:rPr lang="en-US" dirty="0"/>
              <a:t>Dr. </a:t>
            </a:r>
            <a:r>
              <a:rPr lang="en-US" dirty="0" err="1"/>
              <a:t>Xiaoting</a:t>
            </a:r>
            <a:r>
              <a:rPr lang="en-US" dirty="0"/>
              <a:t> Jia</a:t>
            </a:r>
          </a:p>
          <a:p>
            <a:r>
              <a:rPr lang="en-US" dirty="0"/>
              <a:t>Dr. Jeffrey Walling</a:t>
            </a:r>
          </a:p>
        </p:txBody>
      </p:sp>
    </p:spTree>
    <p:extLst>
      <p:ext uri="{BB962C8B-B14F-4D97-AF65-F5344CB8AC3E}">
        <p14:creationId xmlns:p14="http://schemas.microsoft.com/office/powerpoint/2010/main" val="258504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LSM 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3642731" cy="41590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Network (Less parameters)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Spike based computation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learning (No back propagation needed)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of Overfitting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friendly design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CCDFAF-B6B0-88C0-72CE-F467B9AFB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96" y="1649014"/>
            <a:ext cx="7211431" cy="3029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2BD055-90EB-CFF5-06F2-4D6D3A33222B}"/>
                  </a:ext>
                </a:extLst>
              </p:cNvPr>
              <p:cNvSpPr txBox="1"/>
              <p:nvPr/>
            </p:nvSpPr>
            <p:spPr>
              <a:xfrm>
                <a:off x="4637203" y="5486400"/>
                <a:ext cx="7081024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𝑠[t] = (1−𝑐)𝑠[t−1] + 𝑐 ⋅ 𝑓_activation(𝑊ᵢₙᵀ𝑥[t] + 𝑊ᵣₑₛᵀ𝑠[t−1]);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rgbClr val="0D0D0D"/>
                  </a:solidFill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y[t]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readout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fr-FR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* (s[t])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2BD055-90EB-CFF5-06F2-4D6D3A33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03" y="5486400"/>
                <a:ext cx="7081024" cy="1021177"/>
              </a:xfrm>
              <a:prstGeom prst="rect">
                <a:avLst/>
              </a:prstGeom>
              <a:blipFill>
                <a:blip r:embed="rId4"/>
                <a:stretch>
                  <a:fillRect l="-775" t="-41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312E1B0-7B71-E1DB-5141-09E3B17FA8EA}"/>
              </a:ext>
            </a:extLst>
          </p:cNvPr>
          <p:cNvSpPr txBox="1"/>
          <p:nvPr/>
        </p:nvSpPr>
        <p:spPr>
          <a:xfrm>
            <a:off x="5895586" y="4927006"/>
            <a:ext cx="61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Liquid State Machine Network </a:t>
            </a:r>
          </a:p>
        </p:txBody>
      </p:sp>
    </p:spTree>
    <p:extLst>
      <p:ext uri="{BB962C8B-B14F-4D97-AF65-F5344CB8AC3E}">
        <p14:creationId xmlns:p14="http://schemas.microsoft.com/office/powerpoint/2010/main" val="412014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4033024" cy="41590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Poorer performance because of low complex learning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combination of unsupervised local learning in reservoir and supervised learning in readout layer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CCDFAF-B6B0-88C0-72CE-F467B9AFB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96" y="1649014"/>
            <a:ext cx="7211431" cy="3029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2BD055-90EB-CFF5-06F2-4D6D3A33222B}"/>
                  </a:ext>
                </a:extLst>
              </p:cNvPr>
              <p:cNvSpPr txBox="1"/>
              <p:nvPr/>
            </p:nvSpPr>
            <p:spPr>
              <a:xfrm>
                <a:off x="4637203" y="5237314"/>
                <a:ext cx="7081024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𝑠[t] = (1−𝑐)𝑠[t−1] + 𝑐 ⋅ 𝑓_activation(𝑊ᵢₙᵀ𝑥[t] + 𝑊ᵣₑₛᵀ𝑠[t−1]);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rgbClr val="0D0D0D"/>
                  </a:solidFill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y[t]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readout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fr-FR" sz="2000" b="1" i="0" dirty="0">
                    <a:solidFill>
                      <a:srgbClr val="0D0D0D"/>
                    </a:solidFill>
                    <a:effectLst/>
                    <a:latin typeface="Söhne"/>
                  </a:rPr>
                  <a:t>* (s[t])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2BD055-90EB-CFF5-06F2-4D6D3A33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03" y="5237314"/>
                <a:ext cx="7081024" cy="1021177"/>
              </a:xfrm>
              <a:prstGeom prst="rect">
                <a:avLst/>
              </a:prstGeom>
              <a:blipFill>
                <a:blip r:embed="rId4"/>
                <a:stretch>
                  <a:fillRect l="-775" t="-41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04D687-7F33-9C70-A49B-8805DF61CBA0}"/>
              </a:ext>
            </a:extLst>
          </p:cNvPr>
          <p:cNvSpPr txBox="1"/>
          <p:nvPr/>
        </p:nvSpPr>
        <p:spPr>
          <a:xfrm>
            <a:off x="6025375" y="4771135"/>
            <a:ext cx="61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Liquid State Machine Network </a:t>
            </a:r>
          </a:p>
        </p:txBody>
      </p:sp>
    </p:spTree>
    <p:extLst>
      <p:ext uri="{BB962C8B-B14F-4D97-AF65-F5344CB8AC3E}">
        <p14:creationId xmlns:p14="http://schemas.microsoft.com/office/powerpoint/2010/main" val="123402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2B0C-A53B-A4B9-8554-C333F0E8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B5CE-951C-6442-A297-7D1F5284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Li et ai. [6] Developed LSM in FPGA for speech signal recognition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two types of separate neuron named as LE (Learning Element) and OE (Output Element)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09805-66D2-7795-5AE1-CB72E246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78" y="3161398"/>
            <a:ext cx="5938481" cy="3150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226BD-565C-7921-9581-06116275C7FE}"/>
              </a:ext>
            </a:extLst>
          </p:cNvPr>
          <p:cNvSpPr txBox="1"/>
          <p:nvPr/>
        </p:nvSpPr>
        <p:spPr>
          <a:xfrm>
            <a:off x="3557239" y="6417978"/>
            <a:ext cx="617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LSM network by Peng Li et ai [6]</a:t>
            </a:r>
          </a:p>
        </p:txBody>
      </p:sp>
    </p:spTree>
    <p:extLst>
      <p:ext uri="{BB962C8B-B14F-4D97-AF65-F5344CB8AC3E}">
        <p14:creationId xmlns:p14="http://schemas.microsoft.com/office/powerpoint/2010/main" val="50879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 Structure (LE and OE)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6263268" cy="41590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 spiking equation 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SRU (Synaptic Response Unit) calculation 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3F16F-775D-9752-B1A0-1DBAEA22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6" y="2537115"/>
            <a:ext cx="5229955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AD013-BA3F-8277-DB5D-D47058ED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7" y="3240604"/>
            <a:ext cx="4258269" cy="600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B784E7-41CC-7094-9A92-5BE1516C2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3" y="5005224"/>
            <a:ext cx="5144218" cy="1171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0DD0B1-BE40-6F97-D97B-1E646A8F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864" y="1770053"/>
            <a:ext cx="4934639" cy="1981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4B21-E451-2B5F-323E-61E0B331E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768" y="4524719"/>
            <a:ext cx="5068007" cy="17337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1F2C8E-8359-10E5-ECC5-F83CEB9E9C71}"/>
              </a:ext>
            </a:extLst>
          </p:cNvPr>
          <p:cNvSpPr txBox="1"/>
          <p:nvPr/>
        </p:nvSpPr>
        <p:spPr>
          <a:xfrm>
            <a:off x="6913756" y="3978750"/>
            <a:ext cx="617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Digital Neuron by Peng Li et ai [7]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89DB76-ED96-E86D-48CB-A10247B9B59A}"/>
              </a:ext>
            </a:extLst>
          </p:cNvPr>
          <p:cNvSpPr txBox="1"/>
          <p:nvPr/>
        </p:nvSpPr>
        <p:spPr>
          <a:xfrm>
            <a:off x="6913756" y="6435148"/>
            <a:ext cx="617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SRU unit by Peng Li et ai [7]</a:t>
            </a:r>
          </a:p>
        </p:txBody>
      </p:sp>
    </p:spTree>
    <p:extLst>
      <p:ext uri="{BB962C8B-B14F-4D97-AF65-F5344CB8AC3E}">
        <p14:creationId xmlns:p14="http://schemas.microsoft.com/office/powerpoint/2010/main" val="245250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24713" y="1308554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 Learning (Spike-timing-dependent-plasticity)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1"/>
            <a:ext cx="4902819" cy="43717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STDP Equation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" name="stdp_gid" descr="A line drawing of a network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DFF71BED-F692-364C-62B9-C58524869D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36175" y="2118635"/>
            <a:ext cx="4341113" cy="34294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54C204-2881-0E36-CB36-B0D034B4B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72" y="2540630"/>
            <a:ext cx="3695301" cy="22097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477741E-AA33-AAC4-0B35-165C32E69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948" y="2118636"/>
            <a:ext cx="3258005" cy="34294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540D90-B5AA-C63C-9558-83A9DCB453F6}"/>
              </a:ext>
            </a:extLst>
          </p:cNvPr>
          <p:cNvSpPr txBox="1"/>
          <p:nvPr/>
        </p:nvSpPr>
        <p:spPr>
          <a:xfrm>
            <a:off x="8820615" y="5961916"/>
            <a:ext cx="347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STDP nearest neighbor</a:t>
            </a:r>
          </a:p>
          <a:p>
            <a:r>
              <a:rPr lang="en-US" dirty="0"/>
              <a:t>                  by Y. Jin et ai [8]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3088D1-72BD-1936-4911-6CD0BEBE251C}"/>
              </a:ext>
            </a:extLst>
          </p:cNvPr>
          <p:cNvSpPr txBox="1"/>
          <p:nvPr/>
        </p:nvSpPr>
        <p:spPr>
          <a:xfrm>
            <a:off x="5843239" y="5961915"/>
            <a:ext cx="34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STDP GIF</a:t>
            </a:r>
          </a:p>
        </p:txBody>
      </p:sp>
    </p:spTree>
    <p:extLst>
      <p:ext uri="{BB962C8B-B14F-4D97-AF65-F5344CB8AC3E}">
        <p14:creationId xmlns:p14="http://schemas.microsoft.com/office/powerpoint/2010/main" val="12881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24713" y="1308554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 Learning (Spike-timing-dependent-plasticity)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1"/>
            <a:ext cx="4902819" cy="43717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STDP Equation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STDP Learning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teacher signal (CT)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one hot encoding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54C204-2881-0E36-CB36-B0D034B4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71" y="2462571"/>
            <a:ext cx="3232204" cy="19328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C91583-47B1-1BDC-E3BC-F2BEEDAB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215" y="1886299"/>
            <a:ext cx="3709301" cy="36342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477741E-AA33-AAC4-0B35-165C32E69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48" y="2118636"/>
            <a:ext cx="3258005" cy="34294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540D90-B5AA-C63C-9558-83A9DCB453F6}"/>
              </a:ext>
            </a:extLst>
          </p:cNvPr>
          <p:cNvSpPr txBox="1"/>
          <p:nvPr/>
        </p:nvSpPr>
        <p:spPr>
          <a:xfrm>
            <a:off x="8820615" y="5961916"/>
            <a:ext cx="347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STDP nearest neighbor</a:t>
            </a:r>
          </a:p>
          <a:p>
            <a:r>
              <a:rPr lang="en-US" dirty="0"/>
              <a:t>                  by Y. Jin et ai [8]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C37AD-DA01-E9C4-367A-AE46C2CA9EB3}"/>
              </a:ext>
            </a:extLst>
          </p:cNvPr>
          <p:cNvSpPr txBox="1"/>
          <p:nvPr/>
        </p:nvSpPr>
        <p:spPr>
          <a:xfrm>
            <a:off x="5113767" y="5961916"/>
            <a:ext cx="34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[10] :  Supervised STDP  (Classification Teacher)</a:t>
            </a:r>
          </a:p>
        </p:txBody>
      </p:sp>
    </p:spTree>
    <p:extLst>
      <p:ext uri="{BB962C8B-B14F-4D97-AF65-F5344CB8AC3E}">
        <p14:creationId xmlns:p14="http://schemas.microsoft.com/office/powerpoint/2010/main" val="133005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Engine (Unsupervised LE)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4033024" cy="41590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STDP Equation curve: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STDP LUT: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A2F9-BEE4-1343-C22A-97013C77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87" y="2017931"/>
            <a:ext cx="4294773" cy="2179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8AE04-29B1-94C5-F45F-44A3E529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095" y="4743337"/>
            <a:ext cx="3831134" cy="1949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857AB-3F49-B82D-20C6-5A69571DB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80" y="2453314"/>
            <a:ext cx="4294773" cy="1225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A033AD-55D2-9A55-4313-61658E8F4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36" y="4400677"/>
            <a:ext cx="3302721" cy="20153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B1CFDB-CCDF-41C8-5744-3FC663E9DE46}"/>
              </a:ext>
            </a:extLst>
          </p:cNvPr>
          <p:cNvSpPr txBox="1"/>
          <p:nvPr/>
        </p:nvSpPr>
        <p:spPr>
          <a:xfrm>
            <a:off x="6400799" y="4300455"/>
            <a:ext cx="617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Unsupervised Learning unit by Peng Li et ai [6]</a:t>
            </a:r>
          </a:p>
        </p:txBody>
      </p:sp>
    </p:spTree>
    <p:extLst>
      <p:ext uri="{BB962C8B-B14F-4D97-AF65-F5344CB8AC3E}">
        <p14:creationId xmlns:p14="http://schemas.microsoft.com/office/powerpoint/2010/main" val="144064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Engine (Supervised OE)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4033024" cy="41590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STDP Equation 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based Probabilistic-STDP 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E857AB-3F49-B82D-20C6-5A69571D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0" y="2453314"/>
            <a:ext cx="4294773" cy="1225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ACFC97-9223-B5D6-A3FE-E063750A1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50" y="2017931"/>
            <a:ext cx="6014224" cy="2679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91B41-30AA-D4AE-7131-A2E8D8B92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80" y="4848136"/>
            <a:ext cx="3115110" cy="1276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37D018-4C29-BBE4-7F3C-C7AE62A2E494}"/>
              </a:ext>
            </a:extLst>
          </p:cNvPr>
          <p:cNvSpPr txBox="1"/>
          <p:nvPr/>
        </p:nvSpPr>
        <p:spPr>
          <a:xfrm>
            <a:off x="5519854" y="5241072"/>
            <a:ext cx="60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training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training 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training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two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up tables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AP-STDP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EBF62-7613-BA96-4918-C5BE69E005A1}"/>
              </a:ext>
            </a:extLst>
          </p:cNvPr>
          <p:cNvSpPr txBox="1"/>
          <p:nvPr/>
        </p:nvSpPr>
        <p:spPr>
          <a:xfrm>
            <a:off x="6640019" y="4815610"/>
            <a:ext cx="617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 Supervised Learning unit by Peng Li et ai [6]</a:t>
            </a:r>
          </a:p>
        </p:txBody>
      </p:sp>
    </p:spTree>
    <p:extLst>
      <p:ext uri="{BB962C8B-B14F-4D97-AF65-F5344CB8AC3E}">
        <p14:creationId xmlns:p14="http://schemas.microsoft.com/office/powerpoint/2010/main" val="45415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improvement (Concept)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LIF neuron vs SRU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0"/>
            <a:ext cx="5192751" cy="4449821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 Potential Equation: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directly calculated from weight and input spikes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digital neuron structure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exacerbate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of Synaptic Response Unit (SRU)</a:t>
            </a:r>
          </a:p>
          <a:p>
            <a:pPr marL="457200" lvl="1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87BF3B-6FB3-7B2C-FDC2-0BA29E71F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3" y="2664262"/>
            <a:ext cx="4534533" cy="571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C0A032-E04B-D8DE-4E40-F3BFE60E3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29" y="2156203"/>
            <a:ext cx="4137448" cy="2122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6858000" y="4650059"/>
            <a:ext cx="388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[10]: Spiking Neuron Model</a:t>
            </a:r>
          </a:p>
        </p:txBody>
      </p:sp>
    </p:spTree>
    <p:extLst>
      <p:ext uri="{BB962C8B-B14F-4D97-AF65-F5344CB8AC3E}">
        <p14:creationId xmlns:p14="http://schemas.microsoft.com/office/powerpoint/2010/main" val="9574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improvement (Concept)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STDP vs Duplet STDP in Unsupervised 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1"/>
            <a:ext cx="5326669" cy="494043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STDP Equation curve: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3 spike event instead of two spike events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exponential approximation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based asynchronous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weight update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F926A-2507-0173-827C-483B9550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3" y="2563900"/>
            <a:ext cx="5066475" cy="923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C92ED0-C5A5-E157-939D-6A322582C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45" y="2434654"/>
            <a:ext cx="5520520" cy="1988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36F0CC-6A30-5B74-9777-A9E4940078A1}"/>
              </a:ext>
            </a:extLst>
          </p:cNvPr>
          <p:cNvSpPr txBox="1"/>
          <p:nvPr/>
        </p:nvSpPr>
        <p:spPr>
          <a:xfrm>
            <a:off x="6096000" y="499574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TSTDP Timing Differences for pre-post-pre spiking and post-pre-post spiking respectively</a:t>
            </a:r>
          </a:p>
        </p:txBody>
      </p:sp>
    </p:spTree>
    <p:extLst>
      <p:ext uri="{BB962C8B-B14F-4D97-AF65-F5344CB8AC3E}">
        <p14:creationId xmlns:p14="http://schemas.microsoft.com/office/powerpoint/2010/main" val="21988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5121-6BBE-BD57-7B6A-D1A81BD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63BF-6C20-2D6B-71EA-FDEEF9A1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1101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improvement (Concept)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Hardware Implementation (Novelty)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3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improvement (Concept)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threshold vs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Sparsification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Supervised OE: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1"/>
            <a:ext cx="8738839" cy="415903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Threshold Equation: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is directly the spike event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avoid weight saturation and thus overfitting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training time period as 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typical software SNN models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0691F-5502-5814-B67E-3586B9E8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2" y="2636382"/>
            <a:ext cx="4861932" cy="7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improvement (Concept)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Friendly Loss function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0"/>
            <a:ext cx="5638801" cy="4538987"/>
          </a:xfrm>
        </p:spPr>
        <p:txBody>
          <a:bodyPr>
            <a:norm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6D0CB1-C679-68E5-2D36-8697B388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71" y="2097204"/>
            <a:ext cx="4182059" cy="952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E6BC14-6559-EC28-4D66-8C0E3CAE5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71" y="3117203"/>
            <a:ext cx="3743847" cy="1219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8E2749-7F7E-DCB3-A7CF-EF7EB2AC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021" y="5298870"/>
            <a:ext cx="1946312" cy="9530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54A6DB-E1F6-9CAA-9B78-A0124B704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888" y="2039837"/>
            <a:ext cx="4695517" cy="26366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1A5E0C-CEB8-C470-F1C4-F0B604D2C1AE}"/>
              </a:ext>
            </a:extLst>
          </p:cNvPr>
          <p:cNvSpPr txBox="1"/>
          <p:nvPr/>
        </p:nvSpPr>
        <p:spPr>
          <a:xfrm>
            <a:off x="7389115" y="5590715"/>
            <a:ext cx="25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Output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B0900-2BE3-BD99-7A8B-56C918DDFA75}"/>
              </a:ext>
            </a:extLst>
          </p:cNvPr>
          <p:cNvSpPr txBox="1"/>
          <p:nvPr/>
        </p:nvSpPr>
        <p:spPr>
          <a:xfrm>
            <a:off x="6261988" y="4698413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[11] : Spike Output Encoding Scheme</a:t>
            </a:r>
          </a:p>
        </p:txBody>
      </p:sp>
    </p:spTree>
    <p:extLst>
      <p:ext uri="{BB962C8B-B14F-4D97-AF65-F5344CB8AC3E}">
        <p14:creationId xmlns:p14="http://schemas.microsoft.com/office/powerpoint/2010/main" val="155006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improvement (Concept)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friendly reward prediction error (RPE)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0"/>
            <a:ext cx="5638801" cy="4538987"/>
          </a:xfrm>
        </p:spPr>
        <p:txBody>
          <a:bodyPr>
            <a:norm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D648F-1D90-539B-7448-FC38CECA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45" y="2017930"/>
            <a:ext cx="3801005" cy="2410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338D55-A143-4936-69C2-DFE2BE848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494" y="5452389"/>
            <a:ext cx="2143424" cy="714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FB5DA6-CBB7-95BF-8CC5-147517991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56" y="2232433"/>
            <a:ext cx="4360656" cy="2961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8E2749-7F7E-DCB3-A7CF-EF7EB2ACF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172" y="4776020"/>
            <a:ext cx="1381318" cy="676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2C7393-2E0E-EA6C-8375-B4DD0AFD6C97}"/>
              </a:ext>
            </a:extLst>
          </p:cNvPr>
          <p:cNvSpPr txBox="1"/>
          <p:nvPr/>
        </p:nvSpPr>
        <p:spPr>
          <a:xfrm>
            <a:off x="6902607" y="4929539"/>
            <a:ext cx="244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Output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74249-F13F-15D1-829D-D7A595B65F88}"/>
              </a:ext>
            </a:extLst>
          </p:cNvPr>
          <p:cNvSpPr txBox="1"/>
          <p:nvPr/>
        </p:nvSpPr>
        <p:spPr>
          <a:xfrm>
            <a:off x="6894868" y="5624960"/>
            <a:ext cx="244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8ED2D-5573-86AB-81C8-7E572F4BC5C9}"/>
              </a:ext>
            </a:extLst>
          </p:cNvPr>
          <p:cNvSpPr txBox="1"/>
          <p:nvPr/>
        </p:nvSpPr>
        <p:spPr>
          <a:xfrm>
            <a:off x="992459" y="5380672"/>
            <a:ext cx="4148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Guides to reach Global Minima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training  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retaining optimized weights in hardware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E45DA-F1A4-03D4-D499-1D68B940B1E6}"/>
              </a:ext>
            </a:extLst>
          </p:cNvPr>
          <p:cNvSpPr txBox="1"/>
          <p:nvPr/>
        </p:nvSpPr>
        <p:spPr>
          <a:xfrm>
            <a:off x="7240243" y="4505069"/>
            <a:ext cx="37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Loss function landscape</a:t>
            </a:r>
          </a:p>
        </p:txBody>
      </p:sp>
    </p:spTree>
    <p:extLst>
      <p:ext uri="{BB962C8B-B14F-4D97-AF65-F5344CB8AC3E}">
        <p14:creationId xmlns:p14="http://schemas.microsoft.com/office/powerpoint/2010/main" val="179992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Hardware Implementation (Proposed)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LIF neuron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5" y="2017931"/>
            <a:ext cx="5295767" cy="41590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 Potential Calculation 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threshold Calculation :</a:t>
            </a:r>
          </a:p>
          <a:p>
            <a:pPr marL="457200" lvl="1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87BF3B-6FB3-7B2C-FDC2-0BA29E71F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7" y="2647863"/>
            <a:ext cx="4664630" cy="587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7160167" y="5613528"/>
            <a:ext cx="326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Spiking Neuron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A231D-5A25-92B2-463A-1F7980606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50" y="1544589"/>
            <a:ext cx="6744641" cy="373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A7BE1-8668-2912-98C8-0AB38F3A0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76" y="4104651"/>
            <a:ext cx="4861932" cy="735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7C9C0B-9530-570F-8244-3FC520ED6F32}"/>
              </a:ext>
            </a:extLst>
          </p:cNvPr>
          <p:cNvSpPr txBox="1"/>
          <p:nvPr/>
        </p:nvSpPr>
        <p:spPr>
          <a:xfrm>
            <a:off x="869795" y="5196468"/>
            <a:ext cx="465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SRU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engine differs for LE and 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needed</a:t>
            </a:r>
          </a:p>
        </p:txBody>
      </p:sp>
    </p:spTree>
    <p:extLst>
      <p:ext uri="{BB962C8B-B14F-4D97-AF65-F5344CB8AC3E}">
        <p14:creationId xmlns:p14="http://schemas.microsoft.com/office/powerpoint/2010/main" val="365830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Hardware Implementation (Proposed)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STDP in Unsupervised 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4861932" cy="41590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Triplet Equation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3181815" y="6410987"/>
            <a:ext cx="637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Hardware implementation of Triplet-based STDP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C5B50-1F7E-8A19-2AB9-92B17ADA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2" y="2563899"/>
            <a:ext cx="3702205" cy="871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59840A-DB19-0F16-6999-5034A8A7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929" y="3997614"/>
            <a:ext cx="7523471" cy="2413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1BED4D-CC8D-4A52-9B93-FDE9B1B8E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447" y="1694765"/>
            <a:ext cx="4296384" cy="1922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BCE0B-D552-51C7-EAAF-50CC0F4689A6}"/>
              </a:ext>
            </a:extLst>
          </p:cNvPr>
          <p:cNvSpPr txBox="1"/>
          <p:nvPr/>
        </p:nvSpPr>
        <p:spPr>
          <a:xfrm>
            <a:off x="7778083" y="3549399"/>
            <a:ext cx="4296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Implementation of exponential approximation in Triplet-STDP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4E3FE-FD43-129A-E195-36C08135A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55" y="2007891"/>
            <a:ext cx="2007885" cy="15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25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Hardware Implementation (Proposed)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Engine (SLE)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9508272" cy="41590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hardware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look up tables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 or modes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loss function weight adaptation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2667266" y="6383158"/>
            <a:ext cx="815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Implementation of exponential approximation in Triplet-STDP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EB263-2CF4-60F2-CAA0-0B76B78A2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22" y="3684084"/>
            <a:ext cx="8870626" cy="26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 dataset from RWTH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E78BE5-8DAC-6FE8-DAB8-D9E879B5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76" y="2017931"/>
            <a:ext cx="9508272" cy="4159032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contains one feature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received energy signal 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targe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label (1/0)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performance against other accelerators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Frequency of channel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fc=3750 MHz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=1500 MHz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resolution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Samples (7500)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(6000) (80%)</a:t>
            </a: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(1500) (20%)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09264-4772-C572-B817-6C07D72E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533" y="3424614"/>
            <a:ext cx="3504141" cy="3203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FBD634-1F89-A058-E043-E711C1CB4917}"/>
              </a:ext>
            </a:extLst>
          </p:cNvPr>
          <p:cNvSpPr txBox="1"/>
          <p:nvPr/>
        </p:nvSpPr>
        <p:spPr>
          <a:xfrm>
            <a:off x="1884751" y="6176963"/>
            <a:ext cx="6094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L., Hu, J., Jiang, R., &amp; Chen, Z. (2024). A Deep Long-Term Joint Temporal–Spectral Network for Spectrum Prediction.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1498 [12].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50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(Accuracy)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3903768" y="6331297"/>
            <a:ext cx="815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Accuracy comparison of different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111F8-0871-319C-6021-3EC14316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959" y="2017931"/>
            <a:ext cx="8151541" cy="4338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0BA679-B037-19B6-B001-784BAFFB7387}"/>
              </a:ext>
            </a:extLst>
          </p:cNvPr>
          <p:cNvSpPr txBox="1"/>
          <p:nvPr/>
        </p:nvSpPr>
        <p:spPr>
          <a:xfrm>
            <a:off x="5609065" y="2017931"/>
            <a:ext cx="141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SNR=-10 dB</a:t>
            </a:r>
          </a:p>
        </p:txBody>
      </p:sp>
    </p:spTree>
    <p:extLst>
      <p:ext uri="{BB962C8B-B14F-4D97-AF65-F5344CB8AC3E}">
        <p14:creationId xmlns:p14="http://schemas.microsoft.com/office/powerpoint/2010/main" val="157123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(Accuracy)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3268148" y="6213038"/>
            <a:ext cx="815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Accuracy comparison of different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表 5">
            <a:extLst>
              <a:ext uri="{FF2B5EF4-FFF2-40B4-BE49-F238E27FC236}">
                <a16:creationId xmlns:a16="http://schemas.microsoft.com/office/drawing/2014/main" id="{D51550D7-BBD4-3205-15B9-3317AF0EC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17039"/>
              </p:ext>
            </p:extLst>
          </p:nvPr>
        </p:nvGraphicFramePr>
        <p:xfrm>
          <a:off x="1019745" y="2235200"/>
          <a:ext cx="10983951" cy="397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9979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Training period improvement (%)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4634127" y="6144586"/>
            <a:ext cx="815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Training period improvement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E79DA-0BD1-9872-BE5A-FB3BBA5D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6" y="2453314"/>
            <a:ext cx="6704124" cy="3458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8183B-53C0-EAA9-AC55-4882BA26D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524" y="2453314"/>
            <a:ext cx="4834614" cy="33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C17D-6C2B-4815-4734-B9543A10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9A95-DD31-B870-539B-AE327103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8" y="1561171"/>
            <a:ext cx="10729332" cy="46157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in Electrical and Electronic Engineering in Bangladesh University of Engineering &amp; Technology (BUET)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PhD (Fourth Semester) in Virginia Tech CPE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Interest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Accelerator for AI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Spiking Neural Network Accelerator on FPGA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 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Chunxiao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Muhammad Farhan Azmine, and Yang Yi. "Accelerating Next-G Wireless Communications with FPGA-Based AI Accelerators."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 IEEE/ACM International Conference on Computer Aided Design (ICCAD)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IEEE, 2023.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Chunxiao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Muhammad Farhan Azmine,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Yibin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Liang, and Yang Yi. "Leveraging neuro-inspired AI accelerator for high-speed computing in 6G networks."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Computational Neuroscience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18 (2024): 1345644.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4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resource utilization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2208321" y="5724232"/>
            <a:ext cx="815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: Resource Comparisons of different architecture and accuracy comparison for -20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591975-6BA8-2B05-C1CC-324B63012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973092"/>
              </p:ext>
            </p:extLst>
          </p:nvPr>
        </p:nvGraphicFramePr>
        <p:xfrm>
          <a:off x="1472341" y="2453315"/>
          <a:ext cx="5742498" cy="303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092F60-FD75-ACE4-A4BA-B0E404F64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316374"/>
              </p:ext>
            </p:extLst>
          </p:nvPr>
        </p:nvGraphicFramePr>
        <p:xfrm>
          <a:off x="7856028" y="2750187"/>
          <a:ext cx="3666899" cy="288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5117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Report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2438400" y="5815099"/>
            <a:ext cx="815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: Power consumption of different accelerators for spectrum sensing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A7C95-F745-06BD-C5E6-CAF2CC72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90" y="1941223"/>
            <a:ext cx="6155364" cy="37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853854" cy="108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0EE54-541C-1ABC-319E-B24E4DEC14C4}"/>
              </a:ext>
            </a:extLst>
          </p:cNvPr>
          <p:cNvSpPr txBox="1"/>
          <p:nvPr/>
        </p:nvSpPr>
        <p:spPr>
          <a:xfrm>
            <a:off x="3639014" y="5163234"/>
            <a:ext cx="815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: Latency time during inference mode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3A4CF-D936-6844-9ED1-5F3B86CF9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20" y="3255104"/>
            <a:ext cx="567769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65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5121-6BBE-BD57-7B6A-D1A81BD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63BF-6C20-2D6B-71EA-FDEEF9A1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11012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in real-time on-chip training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training period for worst case scenarios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sparsification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period needed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satisfactory power  and design optimization for on-chip training hardware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3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5121-6BBE-BD57-7B6A-D1A81BD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63BF-6C20-2D6B-71EA-FDEEF9A1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11012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local supervised learning with better and hardware friendly loss function to increase accuracy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LSM with Time-to-first-spike (TTFS) based R-STDP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reservoir structure with smarter unsupervised learning method and architectural optimization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power efficiency of the design using power clock gating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6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8BD4-5A06-00B1-ADB7-71A314A0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57243"/>
            <a:ext cx="10077449" cy="766351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A9AD2-5A83-D9AC-8355-9B53B410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951869" cy="766351"/>
          </a:xfrm>
          <a:prstGeom prst="rect">
            <a:avLst/>
          </a:prstGeom>
        </p:spPr>
      </p:pic>
      <p:pic>
        <p:nvPicPr>
          <p:cNvPr id="5" name="Picture 4" descr="A logo with a yellow and red background&#10;&#10;Description automatically generated with medium confidence">
            <a:extLst>
              <a:ext uri="{FF2B5EF4-FFF2-40B4-BE49-F238E27FC236}">
                <a16:creationId xmlns:a16="http://schemas.microsoft.com/office/drawing/2014/main" id="{78FBCDAD-4FE0-A035-4E19-8FC70BA0C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84" y="6438823"/>
            <a:ext cx="685173" cy="3106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B1F12-E1F1-9A8E-59C9-34880EA6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220387"/>
            <a:ext cx="10515600" cy="7663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Advisory Committee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A65DD-4598-0713-166C-21BF0995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1D2F1-D859-031F-4FDA-EB85CE3B6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2"/>
          <a:stretch/>
        </p:blipFill>
        <p:spPr>
          <a:xfrm>
            <a:off x="1349328" y="1821777"/>
            <a:ext cx="1486029" cy="15281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77DBC1-A5DF-C032-5392-B803191D42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56" r="9756"/>
          <a:stretch/>
        </p:blipFill>
        <p:spPr>
          <a:xfrm>
            <a:off x="5305587" y="1831221"/>
            <a:ext cx="1497996" cy="1518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40775E-632C-D1DF-8519-9F579855B9ED}"/>
              </a:ext>
            </a:extLst>
          </p:cNvPr>
          <p:cNvSpPr txBox="1"/>
          <p:nvPr/>
        </p:nvSpPr>
        <p:spPr>
          <a:xfrm>
            <a:off x="1339616" y="3563552"/>
            <a:ext cx="20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 (Cindy) Yi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501BB-0F82-5D0B-3CCE-F9F55BBBEB63}"/>
              </a:ext>
            </a:extLst>
          </p:cNvPr>
          <p:cNvSpPr txBox="1"/>
          <p:nvPr/>
        </p:nvSpPr>
        <p:spPr>
          <a:xfrm>
            <a:off x="3464069" y="3547137"/>
            <a:ext cx="19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Creed F. Jones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05B86-679A-9A61-CB72-75978E46FCAD}"/>
              </a:ext>
            </a:extLst>
          </p:cNvPr>
          <p:cNvSpPr txBox="1"/>
          <p:nvPr/>
        </p:nvSpPr>
        <p:spPr>
          <a:xfrm>
            <a:off x="5536861" y="3556118"/>
            <a:ext cx="19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Dong Ha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2D152-78A3-DCA5-EDAB-12A4BB20DDD6}"/>
              </a:ext>
            </a:extLst>
          </p:cNvPr>
          <p:cNvSpPr txBox="1"/>
          <p:nvPr/>
        </p:nvSpPr>
        <p:spPr>
          <a:xfrm>
            <a:off x="7509007" y="3563552"/>
            <a:ext cx="19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57540-8902-645D-88BB-34C83B000FAE}"/>
              </a:ext>
            </a:extLst>
          </p:cNvPr>
          <p:cNvSpPr txBox="1"/>
          <p:nvPr/>
        </p:nvSpPr>
        <p:spPr>
          <a:xfrm>
            <a:off x="9404391" y="3570986"/>
            <a:ext cx="238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Jeffrey Walling</a:t>
            </a:r>
          </a:p>
        </p:txBody>
      </p:sp>
      <p:pic>
        <p:nvPicPr>
          <p:cNvPr id="29" name="Picture 28" descr="A logo with a yellow and red background&#10;&#10;Description automatically generated with medium confidence">
            <a:extLst>
              <a:ext uri="{FF2B5EF4-FFF2-40B4-BE49-F238E27FC236}">
                <a16:creationId xmlns:a16="http://schemas.microsoft.com/office/drawing/2014/main" id="{8B696ECF-7114-CA4C-6FE8-C1A5B8CB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69" y="5015922"/>
            <a:ext cx="1227506" cy="5565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314518-E387-108B-15E2-33883F1B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12" y="5075149"/>
            <a:ext cx="1915567" cy="4973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8754B6-7640-760C-18BB-C58A9BFCE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530" y="4779750"/>
            <a:ext cx="1028881" cy="1028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E6A69-A150-23D2-1395-274E1DB40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440" y="1831221"/>
            <a:ext cx="1645436" cy="1565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5FEC1C-0732-4778-ED53-A65DED0B1B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908" y="1802090"/>
            <a:ext cx="1604771" cy="1667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60F7F4-E619-32CE-FA56-B70A7CE645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4021" y="1761975"/>
            <a:ext cx="1709407" cy="16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0D76-F4F3-7488-AA63-0ED27CA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D642-B3AA-3C2F-4D79-7B12ED19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35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https://www.statista.com/chart/17727/global-data-creation-forecasts/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https://viso.ai/edge-ai/edge-ai-applications-and-trends/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https://www.knack4data.com/celebrating-the-human-brain-brain-versus-machine-a92ecf8e3b92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Schuman, Catherine D., Shruti R. Kulkarni, Maryam </a:t>
            </a:r>
            <a:r>
              <a:rPr lang="en-US" sz="135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Parsa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Parker Mitchell, and Bill Kay. "Opportunities for neuromorphic computing algorithms and applications." Nature Computational Science 2, no. 1 (2022): 10-19.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Shrestha, Amar, et al. "A survey on neuromorphic computing: Models and hardware." IEEE Circuits and Systems Magazine 22.2 (2022): 6-35.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Liu, S. S.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Yenamachintala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Li, “Energy-efficient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spiking neural accelerators with supervised and unsupervised spike-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timingdependent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-plasticity,” ACM Journal on Emerging Technologies in Computing Systems (JETC), vol. 15, no. 3, pp. 1–19,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Wang, Qian, </a:t>
            </a:r>
            <a:r>
              <a:rPr lang="en-US" sz="135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Yingyezhe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Jin, and Peng Li. "General-purpose LSM learning processor architecture and theoretically guided design space exploration." In 2015 IEEE Biomedical Circuits and Systems Conference (</a:t>
            </a:r>
            <a:r>
              <a:rPr lang="en-US" sz="135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BioCAS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pp. 1-4. IEEE,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Jin, Y., &amp; Li, P. (2016, July). AP-STDP: A novel self-organizing mechanism for efficient reservoir computing. In </a:t>
            </a:r>
            <a:r>
              <a:rPr lang="en-US" sz="135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Joint Conference on Neural Networks (IJCNN)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1158-1165). IEEE.</a:t>
            </a:r>
            <a:endParaRPr lang="en-US" sz="135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Lagani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Gabriele, et al. "Spiking Neural Networks and Bio-Inspired Supervised Deep Learning: A Survey." </a:t>
            </a:r>
            <a:r>
              <a:rPr lang="en-US" sz="135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35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arXiv:2307.16235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(2023).</a:t>
            </a:r>
            <a:endParaRPr lang="en-US" sz="135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Shrestha, Amar, et al. "Approximating back-propagation for a biologically plausible local learning rule in spiking neural networks." </a:t>
            </a:r>
            <a:r>
              <a:rPr lang="en-US" sz="135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Neuromorphic Systems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Eshraghian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Jason K., et al. "Training spiking neural networks using lessons from deep learning." </a:t>
            </a:r>
            <a:r>
              <a:rPr lang="en-US" sz="135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</a:t>
            </a:r>
            <a:r>
              <a:rPr lang="en-US" sz="135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(2023).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Wang, L., Hu, J., Jiang, R., &amp; Chen, Z. (2024). A Deep Long-Term Joint Temporal–Spectral Network for Spectrum Prediction. Sensors, 24(5), 1498.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67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7698-A442-DC3D-AE1A-6F301C8C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17102-7BAE-C762-D99B-2327BCA48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717647"/>
              </p:ext>
            </p:extLst>
          </p:nvPr>
        </p:nvGraphicFramePr>
        <p:xfrm>
          <a:off x="646771" y="1524000"/>
          <a:ext cx="10664696" cy="462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10A8-DAE7-3271-079F-E58AA3A83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ECE2-34B1-462A-1E1C-37AE69C9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330605"/>
            <a:ext cx="11128917" cy="3846357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IoT (Internet of Things) applications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workload on Data centers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Incurs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latency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network bandwidth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and research effort to push AI</a:t>
            </a:r>
          </a:p>
          <a:p>
            <a:pPr marL="14859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computing to network edge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Edge Computing based AI hardware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2CAAF-1856-5842-DC34-D6C2C74D1DDC}"/>
              </a:ext>
            </a:extLst>
          </p:cNvPr>
          <p:cNvSpPr txBox="1"/>
          <p:nvPr/>
        </p:nvSpPr>
        <p:spPr>
          <a:xfrm>
            <a:off x="8172075" y="6387802"/>
            <a:ext cx="49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Figure: </a:t>
            </a:r>
            <a:r>
              <a:rPr lang="en-US" dirty="0"/>
              <a:t>Global estimation data generation [1]</a:t>
            </a:r>
            <a:endParaRPr lang="en-US" sz="1400" dirty="0"/>
          </a:p>
        </p:txBody>
      </p:sp>
      <p:pic>
        <p:nvPicPr>
          <p:cNvPr id="1026" name="Picture 2" descr="growth of global data creation">
            <a:extLst>
              <a:ext uri="{FF2B5EF4-FFF2-40B4-BE49-F238E27FC236}">
                <a16:creationId xmlns:a16="http://schemas.microsoft.com/office/drawing/2014/main" id="{A3559F7A-4940-5F38-FD65-032D0110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88" y="2999283"/>
            <a:ext cx="4697289" cy="334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10">
            <a:extLst>
              <a:ext uri="{FF2B5EF4-FFF2-40B4-BE49-F238E27FC236}">
                <a16:creationId xmlns:a16="http://schemas.microsoft.com/office/drawing/2014/main" id="{DC71E018-1FAE-CA74-8F34-B94AEE2E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1254" y="3517900"/>
            <a:ext cx="823539" cy="29354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E71224"/>
              </a:solidFill>
            </a:endParaRPr>
          </a:p>
        </p:txBody>
      </p:sp>
      <p:sp>
        <p:nvSpPr>
          <p:cNvPr id="8" name="Elipse 10">
            <a:extLst>
              <a:ext uri="{FF2B5EF4-FFF2-40B4-BE49-F238E27FC236}">
                <a16:creationId xmlns:a16="http://schemas.microsoft.com/office/drawing/2014/main" id="{619AD5CF-2F5D-1ABD-4355-A1F6EB2E8C67}"/>
              </a:ext>
            </a:extLst>
          </p:cNvPr>
          <p:cNvSpPr/>
          <p:nvPr/>
        </p:nvSpPr>
        <p:spPr>
          <a:xfrm>
            <a:off x="9996581" y="5321300"/>
            <a:ext cx="671420" cy="34798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E712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5C882-D503-DD7B-3DBD-613F6DB4986B}"/>
              </a:ext>
            </a:extLst>
          </p:cNvPr>
          <p:cNvSpPr txBox="1"/>
          <p:nvPr/>
        </p:nvSpPr>
        <p:spPr>
          <a:xfrm>
            <a:off x="1793046" y="6541690"/>
            <a:ext cx="49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https://www.statista.com/chart/17727/global-data-creation-forecasts/</a:t>
            </a:r>
          </a:p>
        </p:txBody>
      </p:sp>
    </p:spTree>
    <p:extLst>
      <p:ext uri="{BB962C8B-B14F-4D97-AF65-F5344CB8AC3E}">
        <p14:creationId xmlns:p14="http://schemas.microsoft.com/office/powerpoint/2010/main" val="421259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ECE2-34B1-462A-1E1C-37AE69C9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330605"/>
            <a:ext cx="11128917" cy="384635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on end edge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network and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applications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AI applications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cloud driven</a:t>
            </a:r>
          </a:p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Worsens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network connection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Edge AI and Why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2CAAF-1856-5842-DC34-D6C2C74D1DDC}"/>
              </a:ext>
            </a:extLst>
          </p:cNvPr>
          <p:cNvSpPr txBox="1"/>
          <p:nvPr/>
        </p:nvSpPr>
        <p:spPr>
          <a:xfrm>
            <a:off x="7714019" y="6463138"/>
            <a:ext cx="469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Figure: </a:t>
            </a:r>
            <a:r>
              <a:rPr lang="en-US" dirty="0"/>
              <a:t>Network hierarchy for edge AI applications [2] 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1A8B4-62C9-3A44-FACC-DECEA077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7" y="2742826"/>
            <a:ext cx="3345178" cy="3746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BC5A2-0D3D-14DA-BA63-4BD06353D71E}"/>
              </a:ext>
            </a:extLst>
          </p:cNvPr>
          <p:cNvSpPr txBox="1"/>
          <p:nvPr/>
        </p:nvSpPr>
        <p:spPr>
          <a:xfrm>
            <a:off x="1842990" y="6463137"/>
            <a:ext cx="4697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https://viso.ai/edge-ai/edge-ai-applications-and-trends/</a:t>
            </a:r>
          </a:p>
        </p:txBody>
      </p:sp>
    </p:spTree>
    <p:extLst>
      <p:ext uri="{BB962C8B-B14F-4D97-AF65-F5344CB8AC3E}">
        <p14:creationId xmlns:p14="http://schemas.microsoft.com/office/powerpoint/2010/main" val="16584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ECE2-34B1-462A-1E1C-37AE69C9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330605"/>
            <a:ext cx="11128917" cy="3846357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omputations being performed as close to data sources as possible</a:t>
            </a:r>
          </a:p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can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cloud to edge nodes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can be sent to edge nodes to be processed for machine learning</a:t>
            </a:r>
          </a:p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cloud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cloud and Edge AI 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2CAAF-1856-5842-DC34-D6C2C74D1DDC}"/>
              </a:ext>
            </a:extLst>
          </p:cNvPr>
          <p:cNvSpPr txBox="1"/>
          <p:nvPr/>
        </p:nvSpPr>
        <p:spPr>
          <a:xfrm>
            <a:off x="4616605" y="5933945"/>
            <a:ext cx="741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Figure: </a:t>
            </a:r>
            <a:r>
              <a:rPr lang="en-US" dirty="0"/>
              <a:t>Data is analyzed on-device, and the processed insights of multiple edge devices are gathered in the cloud [2]</a:t>
            </a:r>
          </a:p>
        </p:txBody>
      </p:sp>
      <p:pic>
        <p:nvPicPr>
          <p:cNvPr id="7" name="Picture 6" descr="Edge AI figure&#10;">
            <a:extLst>
              <a:ext uri="{FF2B5EF4-FFF2-40B4-BE49-F238E27FC236}">
                <a16:creationId xmlns:a16="http://schemas.microsoft.com/office/drawing/2014/main" id="{BDB35CB4-CB24-00E1-6607-ED8E1D6120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66" y="3880623"/>
            <a:ext cx="7291929" cy="2053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4FA613-F686-537C-D7A1-E0CEF9C3196A}"/>
              </a:ext>
            </a:extLst>
          </p:cNvPr>
          <p:cNvSpPr txBox="1"/>
          <p:nvPr/>
        </p:nvSpPr>
        <p:spPr>
          <a:xfrm>
            <a:off x="1430720" y="6457164"/>
            <a:ext cx="832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https://viso.ai/edge-ai/edge-ai-applications-and-trends/</a:t>
            </a:r>
            <a:r>
              <a:rPr lang="en-US" sz="1000" dirty="0">
                <a:solidFill>
                  <a:schemeClr val="tx1"/>
                </a:solidFill>
              </a:rPr>
              <a:t>  [2]</a:t>
            </a:r>
          </a:p>
        </p:txBody>
      </p:sp>
    </p:spTree>
    <p:extLst>
      <p:ext uri="{BB962C8B-B14F-4D97-AF65-F5344CB8AC3E}">
        <p14:creationId xmlns:p14="http://schemas.microsoft.com/office/powerpoint/2010/main" val="50673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ECE2-34B1-462A-1E1C-37AE69C9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017931"/>
            <a:ext cx="7151855" cy="4159031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up dedicated energy efficient accelerator for AI training is crucial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brain can perform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petaflops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instructions against supercomputers which perform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1100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petaflop 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!!</a:t>
            </a:r>
          </a:p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brain can perform using only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/100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supercomputers that uses 5-20 MWh power </a:t>
            </a:r>
          </a:p>
          <a:p>
            <a:pPr marL="148590" indent="0">
              <a:buNone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Spike based-Computing for Edge AI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040CD8-97BA-2D22-003E-242A59545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38" y="1338421"/>
            <a:ext cx="3395133" cy="55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55F63B6-0B87-4345-9B09-B23B6EF5CF04}"/>
              </a:ext>
            </a:extLst>
          </p:cNvPr>
          <p:cNvSpPr/>
          <p:nvPr/>
        </p:nvSpPr>
        <p:spPr>
          <a:xfrm>
            <a:off x="10193866" y="3559980"/>
            <a:ext cx="823539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E71224"/>
              </a:solidFill>
            </a:endParaRPr>
          </a:p>
        </p:txBody>
      </p:sp>
      <p:sp>
        <p:nvSpPr>
          <p:cNvPr id="36" name="Elipse 10">
            <a:extLst>
              <a:ext uri="{FF2B5EF4-FFF2-40B4-BE49-F238E27FC236}">
                <a16:creationId xmlns:a16="http://schemas.microsoft.com/office/drawing/2014/main" id="{ED032FA5-8E00-A6F5-D12C-F386DF2D6FD5}"/>
              </a:ext>
            </a:extLst>
          </p:cNvPr>
          <p:cNvSpPr/>
          <p:nvPr/>
        </p:nvSpPr>
        <p:spPr>
          <a:xfrm>
            <a:off x="11241254" y="3548806"/>
            <a:ext cx="823539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E71224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EEA2C3-446B-5DEC-C826-CA659C5A4956}"/>
              </a:ext>
            </a:extLst>
          </p:cNvPr>
          <p:cNvSpPr txBox="1"/>
          <p:nvPr/>
        </p:nvSpPr>
        <p:spPr>
          <a:xfrm>
            <a:off x="1681799" y="6342743"/>
            <a:ext cx="666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https://www.knack4data.com/celebrating-the-human-brain-brain-versus-machine-a92ecf8e3b92</a:t>
            </a:r>
            <a:r>
              <a:rPr lang="en-US" sz="1400" dirty="0">
                <a:solidFill>
                  <a:schemeClr val="tx1"/>
                </a:solidFill>
              </a:rPr>
              <a:t>  [3]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Elipse 10">
            <a:extLst>
              <a:ext uri="{FF2B5EF4-FFF2-40B4-BE49-F238E27FC236}">
                <a16:creationId xmlns:a16="http://schemas.microsoft.com/office/drawing/2014/main" id="{2F657C82-74F3-2D61-497E-4D0FE4EC8074}"/>
              </a:ext>
            </a:extLst>
          </p:cNvPr>
          <p:cNvSpPr/>
          <p:nvPr/>
        </p:nvSpPr>
        <p:spPr>
          <a:xfrm>
            <a:off x="10202911" y="5454820"/>
            <a:ext cx="823539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E71224"/>
              </a:solidFill>
            </a:endParaRPr>
          </a:p>
        </p:txBody>
      </p:sp>
      <p:sp>
        <p:nvSpPr>
          <p:cNvPr id="45" name="Elipse 10">
            <a:extLst>
              <a:ext uri="{FF2B5EF4-FFF2-40B4-BE49-F238E27FC236}">
                <a16:creationId xmlns:a16="http://schemas.microsoft.com/office/drawing/2014/main" id="{1167A666-5161-9EE3-0F17-85F15377E6C1}"/>
              </a:ext>
            </a:extLst>
          </p:cNvPr>
          <p:cNvSpPr/>
          <p:nvPr/>
        </p:nvSpPr>
        <p:spPr>
          <a:xfrm>
            <a:off x="11285726" y="5380038"/>
            <a:ext cx="661629" cy="279081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4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F5E47-7F90-5571-B979-2F78D482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1" y="1528012"/>
            <a:ext cx="7331378" cy="4429696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130E0389-0974-45E0-B017-8945FABD7636}"/>
              </a:ext>
            </a:extLst>
          </p:cNvPr>
          <p:cNvSpPr/>
          <p:nvPr/>
        </p:nvSpPr>
        <p:spPr>
          <a:xfrm>
            <a:off x="5249332" y="3784601"/>
            <a:ext cx="2802467" cy="23029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0956A3-3640-0108-A5A7-06D43F009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957" y="1312333"/>
            <a:ext cx="4055043" cy="4775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4D6BD5-633E-408D-9B95-5366B7B7BFFC}"/>
              </a:ext>
            </a:extLst>
          </p:cNvPr>
          <p:cNvSpPr txBox="1"/>
          <p:nvPr/>
        </p:nvSpPr>
        <p:spPr>
          <a:xfrm>
            <a:off x="1588673" y="6300439"/>
            <a:ext cx="622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Schuman, Catherine D., Shruti R. Kulkarni, Maryam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Parsa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Parker Mitchell, and Bill Kay. "Opportunities for neuromorphic computing algorithms and applications."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Computational Science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2, no. 1 (2022): 10-19.  [4]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C14F9-C30C-E8D2-724C-1F16DFC83522}"/>
              </a:ext>
            </a:extLst>
          </p:cNvPr>
          <p:cNvSpPr txBox="1"/>
          <p:nvPr/>
        </p:nvSpPr>
        <p:spPr>
          <a:xfrm>
            <a:off x="8274204" y="6300439"/>
            <a:ext cx="428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Shrestha, Amar, et al. "A survey on neuromorphic computing: Models and hardware."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Circuits and Systems Magazine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22.2 (2022): 6-35. [5]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1712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EAD-8E75-A6D5-F5D4-F3B386D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390248"/>
            <a:ext cx="10348332" cy="108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ECE2-34B1-462A-1E1C-37AE69C9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330605"/>
            <a:ext cx="11128917" cy="3846357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on-chip training 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hardware accelerator can benefit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AI</a:t>
            </a:r>
          </a:p>
          <a:p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far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ANN based accelerators use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off-line software training </a:t>
            </a:r>
            <a:r>
              <a:rPr lang="en-US" sz="2400" b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inference on hardware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Spiking networks use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learning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propagation-based learning of ANN</a:t>
            </a:r>
            <a:endParaRPr lang="en-US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9E35-B89B-DF13-B2E5-DF5A393ACC72}"/>
              </a:ext>
            </a:extLst>
          </p:cNvPr>
          <p:cNvSpPr txBox="1"/>
          <p:nvPr/>
        </p:nvSpPr>
        <p:spPr>
          <a:xfrm>
            <a:off x="669073" y="1371600"/>
            <a:ext cx="1098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 Based On Chip Training</a:t>
            </a:r>
          </a:p>
        </p:txBody>
      </p:sp>
    </p:spTree>
    <p:extLst>
      <p:ext uri="{BB962C8B-B14F-4D97-AF65-F5344CB8AC3E}">
        <p14:creationId xmlns:p14="http://schemas.microsoft.com/office/powerpoint/2010/main" val="4015743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354E"/>
      </a:dk1>
      <a:lt1>
        <a:srgbClr val="EAEAEA"/>
      </a:lt1>
      <a:dk2>
        <a:srgbClr val="002244"/>
      </a:dk2>
      <a:lt2>
        <a:srgbClr val="CCECFF"/>
      </a:lt2>
      <a:accent1>
        <a:srgbClr val="006699"/>
      </a:accent1>
      <a:accent2>
        <a:srgbClr val="6699FF"/>
      </a:accent2>
      <a:accent3>
        <a:srgbClr val="AAABB0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">
      <a:dk1>
        <a:srgbClr val="00354E"/>
      </a:dk1>
      <a:lt1>
        <a:srgbClr val="EAEAEA"/>
      </a:lt1>
      <a:dk2>
        <a:srgbClr val="002244"/>
      </a:dk2>
      <a:lt2>
        <a:srgbClr val="CCECFF"/>
      </a:lt2>
      <a:accent1>
        <a:srgbClr val="006699"/>
      </a:accent1>
      <a:accent2>
        <a:srgbClr val="6699FF"/>
      </a:accent2>
      <a:accent3>
        <a:srgbClr val="AAABB0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等线 Light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2144</Words>
  <Application>Microsoft Office PowerPoint</Application>
  <PresentationFormat>Widescreen</PresentationFormat>
  <Paragraphs>373</Paragraphs>
  <Slides>37</Slides>
  <Notes>31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Söhne</vt:lpstr>
      <vt:lpstr>Wingdings</vt:lpstr>
      <vt:lpstr>Arimo</vt:lpstr>
      <vt:lpstr>Times New Roman</vt:lpstr>
      <vt:lpstr>Arial Black</vt:lpstr>
      <vt:lpstr>Cambria Math</vt:lpstr>
      <vt:lpstr>Calibri</vt:lpstr>
      <vt:lpstr>Arial</vt:lpstr>
      <vt:lpstr>Default Design</vt:lpstr>
      <vt:lpstr>1_Default Design</vt:lpstr>
      <vt:lpstr> An On-chip learning Neuromorphic Accelerator for Wireless Edge AI application  </vt:lpstr>
      <vt:lpstr>Outline</vt:lpstr>
      <vt:lpstr>About me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Research improvement (Concept)</vt:lpstr>
      <vt:lpstr>Research improvement (Concept)</vt:lpstr>
      <vt:lpstr>Research improvement (Concept)</vt:lpstr>
      <vt:lpstr>Research improvement (Concept)</vt:lpstr>
      <vt:lpstr>Research improvement (Concept)</vt:lpstr>
      <vt:lpstr>Detailed Hardware Implementation (Proposed)</vt:lpstr>
      <vt:lpstr>Detailed Hardware Implementation (Proposed)</vt:lpstr>
      <vt:lpstr>Detailed Hardware Implementation (Proposed)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Summary</vt:lpstr>
      <vt:lpstr>Future Work</vt:lpstr>
      <vt:lpstr>Acknowledgments</vt:lpstr>
      <vt:lpstr>Reference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MICS Group</dc:title>
  <dc:creator>Dong Ha</dc:creator>
  <cp:lastModifiedBy>Azmine, Muhammad Farhan</cp:lastModifiedBy>
  <cp:revision>36</cp:revision>
  <dcterms:created xsi:type="dcterms:W3CDTF">2000-03-27T02:25:26Z</dcterms:created>
  <dcterms:modified xsi:type="dcterms:W3CDTF">2024-07-14T05:38:45Z</dcterms:modified>
</cp:coreProperties>
</file>