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13"/>
  </p:notesMasterIdLst>
  <p:sldIdLst>
    <p:sldId id="256" r:id="rId2"/>
    <p:sldId id="285" r:id="rId3"/>
    <p:sldId id="261" r:id="rId4"/>
    <p:sldId id="263" r:id="rId5"/>
    <p:sldId id="277" r:id="rId6"/>
    <p:sldId id="278" r:id="rId7"/>
    <p:sldId id="279" r:id="rId8"/>
    <p:sldId id="281" r:id="rId9"/>
    <p:sldId id="282" r:id="rId10"/>
    <p:sldId id="283" r:id="rId11"/>
    <p:sldId id="284" r:id="rId1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7" d="100"/>
          <a:sy n="207" d="100"/>
        </p:scale>
        <p:origin x="1932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E639-7589-4930-8971-F544BC22FAB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C105-D90D-4351-8372-9ADCF75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899-5E47-F015-8463-0DD78068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EAB4-692A-E246-0E75-32CB629F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254C-01DB-FF69-24F7-56F27C5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E8C-A98C-4814-BF00-7E4B66E7C8AC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4470-2432-7545-4E02-AE732DC4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1973-36A6-B00D-02AE-DAEDDB12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703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FA02-6872-ADE4-2049-545C8BA0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4590B-7B7C-4360-A67A-A8BE448EE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111-77FD-6CB1-F896-6AB9F88C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70A-6DE1-4F17-A8A0-3B723D10BF2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4960-223C-E61F-E1FE-0B3E372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272E-C1A6-2310-DA39-2565BE43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068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C1BD5-C7DD-BCFB-A4F1-9F5FC1EA9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65DDF-2429-0CA5-87AB-CB09FDA33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4B68-9971-51BF-07E5-A539A01F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8E10-48BA-460F-8E9E-B345242FC036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83BA-6EBE-20C9-D454-0D37BCD0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B2B5-5575-2C2E-0ECD-5FAF6296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429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CD9-44CE-18A4-EA16-0B699B56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D6E9-D6DF-83EB-B9D5-701123D4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170E-43A8-2364-1FA3-3DCC694E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172B-7976-4CB9-A02B-9F4F2B754172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5CD2-F84A-25F3-5A1F-3BBB5A6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0661-F939-E1F9-332A-D970AF6F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080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8EA-E2BF-2E67-70BD-851903C0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A62D5-63F2-248D-D9D1-647F237F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CA55-4A5C-7113-4613-F5447A7B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9D57-FA7A-4A4B-A0F4-D533C4C3E6B9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DC2-BE9A-348A-A40C-74C4F964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A7F3-8BC7-07C3-2AE4-8CA61152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380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29E5-8E8D-61A2-2130-CFFCCE3D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A1F6-057E-D6EB-8438-E634691D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D0250-E8E8-C112-EBDC-EC50CDB6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D2C01-00A9-66F4-3395-6B88B4F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D5F-78F4-460D-8398-6E6F8035DC06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46FB-FEE4-A711-08EE-2C36F08B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6B6B-CFCB-C239-A444-05457DFB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911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3711-83EF-7A66-EF7C-0E9A4AD2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8663-AF18-FDD9-8180-0FC9C665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FE604-D7A9-13E4-BB5D-12F4B16A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0896-C12C-1E91-AEA5-FA466F384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23801-AFFD-31FD-F0D3-26AD05B33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AAC9D-6E63-64F0-4CB1-F47B8432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0E7F-3F64-4FF3-99E4-38527E826998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ABADF-973B-B091-A8CD-C20256B4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65DBD-7468-F738-1697-727B1525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2601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837-BD3C-E025-4CF6-9EDF17A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56E42-AF1B-60EE-4F2D-6FECAC08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1591-4D32-4B1D-B161-156576F9AE2C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1B0E0-463C-513C-543B-967CDFE6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B0CFB-8A0B-E363-0535-BAFDC63C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2063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51F39-7F4B-AE82-FB65-C2DA8371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92E3-E1E3-4FDB-B19A-13607D103429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F9464-0F46-FAA0-694F-0CD176D2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C919-9A12-3EE4-6F14-B1D68553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263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A168-DE47-A72D-18E8-3DBAF02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F9B6-376F-5881-ED6A-A813CC26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359D0-4039-7B10-8CE6-5A75EFA0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F79B-1ECB-68B0-7887-188799A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243-B4D2-433B-9370-FB1E3BEFDB95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B108A-D800-8CDC-3F0A-FD14ED98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13A8-F417-7ACA-55E3-87F09C01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98467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0A51-D2E9-3F80-C613-6BBE8CCB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D475A-F0B5-1FC1-2B26-3C982DB0E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DE39E-D5B4-A40E-0D6B-888BAD4C3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29EF2-E575-4A91-193A-211D95B9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2260-75CC-4825-838B-681B824E4D20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DB67-EC07-C520-84CC-3E028DFD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16D7-DE35-47DE-7D30-5DCF09E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0840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2623-D293-FD08-A873-23852B74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FFBBC-66D0-626D-9558-B621F798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708E-976D-14A5-B0F6-D7BE73CC3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4C6F-4DAA-4990-A3B8-710BB37BF9C3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4CC3-6362-3B95-D405-C3985ADCC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B249-7BF9-3ECC-C275-DD458F6DA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05"/>
              <a:t> </a:t>
            </a:r>
            <a:r>
              <a:rPr lang="en-US"/>
              <a:t>/</a:t>
            </a:r>
            <a:r>
              <a:rPr lang="en-US" spc="-100"/>
              <a:t> </a:t>
            </a:r>
            <a:r>
              <a:rPr lang="en-US" spc="-25"/>
              <a:t>37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2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8544" y="669183"/>
            <a:ext cx="4432935" cy="2263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Cross</a:t>
            </a:r>
            <a:r>
              <a:rPr sz="1100" spc="-4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Validation</a:t>
            </a:r>
            <a:r>
              <a:rPr lang="en-US" sz="1100" spc="-3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LM Sans 10"/>
                <a:cs typeface="LM Sans 10"/>
              </a:rPr>
              <a:t>and</a:t>
            </a:r>
            <a:r>
              <a:rPr lang="en-US" sz="1100" spc="-3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LM Sans 10"/>
                <a:cs typeface="LM Sans 10"/>
              </a:rPr>
              <a:t>Performance metric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769AA-7BAF-1E7B-A1E9-5F0289BB0FD0}"/>
              </a:ext>
            </a:extLst>
          </p:cNvPr>
          <p:cNvSpPr txBox="1"/>
          <p:nvPr/>
        </p:nvSpPr>
        <p:spPr>
          <a:xfrm>
            <a:off x="476250" y="815975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35"/>
              </a:spcBef>
            </a:pPr>
            <a:r>
              <a:rPr lang="en-US" sz="1600" dirty="0">
                <a:latin typeface="LM Sans 10"/>
                <a:cs typeface="LM Sans 10"/>
              </a:rPr>
              <a:t>Cross</a:t>
            </a:r>
            <a:r>
              <a:rPr lang="en-US" sz="1600" spc="-40" dirty="0">
                <a:latin typeface="LM Sans 10"/>
                <a:cs typeface="LM Sans 10"/>
              </a:rPr>
              <a:t> </a:t>
            </a:r>
            <a:r>
              <a:rPr lang="en-US" sz="1600" spc="-10" dirty="0">
                <a:latin typeface="LM Sans 10"/>
                <a:cs typeface="LM Sans 10"/>
              </a:rPr>
              <a:t>Validation</a:t>
            </a:r>
            <a:r>
              <a:rPr lang="en-US" sz="1600" spc="-35" dirty="0">
                <a:latin typeface="LM Sans 10"/>
                <a:cs typeface="LM Sans 10"/>
              </a:rPr>
              <a:t> </a:t>
            </a:r>
            <a:r>
              <a:rPr lang="en-US" sz="1600" dirty="0">
                <a:latin typeface="LM Sans 10"/>
                <a:cs typeface="LM Sans 10"/>
              </a:rPr>
              <a:t>and</a:t>
            </a:r>
            <a:r>
              <a:rPr lang="en-US" sz="1600" spc="-35" dirty="0">
                <a:latin typeface="LM Sans 10"/>
                <a:cs typeface="LM Sans 10"/>
              </a:rPr>
              <a:t> </a:t>
            </a:r>
            <a:r>
              <a:rPr lang="en-US" sz="1600" dirty="0">
                <a:latin typeface="LM Sans 10"/>
                <a:cs typeface="LM Sans 10"/>
              </a:rPr>
              <a:t>Performance metric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2" y="223464"/>
            <a:ext cx="3976211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Estimating</a:t>
            </a:r>
            <a:r>
              <a:rPr spc="85" dirty="0"/>
              <a:t> </a:t>
            </a:r>
            <a:r>
              <a:rPr dirty="0"/>
              <a:t>Hyper</a:t>
            </a:r>
            <a:r>
              <a:rPr spc="85" dirty="0"/>
              <a:t> </a:t>
            </a:r>
            <a:r>
              <a:rPr dirty="0"/>
              <a:t>parameters</a:t>
            </a:r>
            <a:r>
              <a:rPr spc="85" dirty="0"/>
              <a:t> </a:t>
            </a:r>
            <a:r>
              <a:rPr dirty="0"/>
              <a:t>—</a:t>
            </a:r>
            <a:r>
              <a:rPr spc="85" dirty="0"/>
              <a:t> </a:t>
            </a:r>
            <a:r>
              <a:rPr dirty="0"/>
              <a:t>Grid</a:t>
            </a:r>
            <a:r>
              <a:rPr spc="85" dirty="0"/>
              <a:t> </a:t>
            </a:r>
            <a:r>
              <a:rPr spc="-10" dirty="0"/>
              <a:t>Search</a:t>
            </a:r>
            <a:endParaRPr sz="1500" baseline="27777" dirty="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35" y="680171"/>
            <a:ext cx="4162425" cy="6841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NimbusSanL-Regu"/>
              </a:rPr>
              <a:t>Simple technique which is still quite popular, tries all HP combinations on a multi-dimensional discretized grid.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NimbusSanL-Regu"/>
              </a:rPr>
              <a:t>A finite set of candidates is predefined for each hyperparameter.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NimbusSanL-Regu"/>
              </a:rPr>
              <a:t>Then, we simply search all possible combinations in arbitrary order.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F917A-A853-691C-A06A-24DFB029D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547632"/>
            <a:ext cx="1587788" cy="13435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0F92D-F42D-8ADB-E256-675FA7FBD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6BFC02-35DA-AEC0-F72E-794508A65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43" y="225018"/>
            <a:ext cx="389310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/>
              <a:t>Estimating</a:t>
            </a:r>
            <a:r>
              <a:rPr sz="1400" spc="85" dirty="0"/>
              <a:t> </a:t>
            </a:r>
            <a:r>
              <a:rPr sz="1400" dirty="0"/>
              <a:t>Hyper</a:t>
            </a:r>
            <a:r>
              <a:rPr sz="1400" spc="85" dirty="0"/>
              <a:t> </a:t>
            </a:r>
            <a:r>
              <a:rPr sz="1400" dirty="0"/>
              <a:t>parameters</a:t>
            </a:r>
            <a:r>
              <a:rPr sz="1400" spc="85" dirty="0"/>
              <a:t> </a:t>
            </a:r>
            <a:r>
              <a:rPr sz="1400" dirty="0"/>
              <a:t>—</a:t>
            </a:r>
            <a:r>
              <a:rPr sz="1400" spc="85" dirty="0"/>
              <a:t> </a:t>
            </a:r>
            <a:r>
              <a:rPr lang="en-US" sz="1400" dirty="0"/>
              <a:t>Random </a:t>
            </a:r>
            <a:r>
              <a:rPr sz="1400" spc="-10" dirty="0"/>
              <a:t>Search</a:t>
            </a:r>
            <a:endParaRPr sz="1400" baseline="27777" dirty="0">
              <a:latin typeface="LM Sans 10"/>
              <a:cs typeface="LM Sans 1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47EC0A-5B6B-34FF-D1F6-B3F2E963C36A}"/>
              </a:ext>
            </a:extLst>
          </p:cNvPr>
          <p:cNvSpPr txBox="1"/>
          <p:nvPr/>
        </p:nvSpPr>
        <p:spPr>
          <a:xfrm>
            <a:off x="163635" y="680171"/>
            <a:ext cx="4162425" cy="9303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>
                <a:latin typeface="NimbusSanL-Regu"/>
              </a:rPr>
              <a:t>Like grid search very easy to implement, all parameter types possible, trivial parallelization.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>
                <a:latin typeface="NimbusSanL-Regu"/>
              </a:rPr>
              <a:t>Anytime algorithm can stop the search whenever our budget for computation is exhausted, or continue until we reach our performance goal.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>
                <a:latin typeface="NimbusSanL-Regu"/>
              </a:rPr>
              <a:t>No discretization: each parameter can be tried with a different value over the entire domain in each step.</a:t>
            </a:r>
            <a:endParaRPr sz="1000" dirty="0">
              <a:latin typeface="LM Sans 10"/>
              <a:cs typeface="LM Sans 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B8BD9-FE3A-F1F3-793A-37416371B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730375"/>
            <a:ext cx="1883890" cy="14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0600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93D4E1-8290-E732-CDF9-B8B4CEC12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40169"/>
              </p:ext>
            </p:extLst>
          </p:nvPr>
        </p:nvGraphicFramePr>
        <p:xfrm>
          <a:off x="247650" y="968375"/>
          <a:ext cx="4044948" cy="2005838"/>
        </p:xfrm>
        <a:graphic>
          <a:graphicData uri="http://schemas.openxmlformats.org/drawingml/2006/table">
            <a:tbl>
              <a:tblPr/>
              <a:tblGrid>
                <a:gridCol w="1348316">
                  <a:extLst>
                    <a:ext uri="{9D8B030D-6E8A-4147-A177-3AD203B41FA5}">
                      <a16:colId xmlns:a16="http://schemas.microsoft.com/office/drawing/2014/main" val="2842122354"/>
                    </a:ext>
                  </a:extLst>
                </a:gridCol>
                <a:gridCol w="1348316">
                  <a:extLst>
                    <a:ext uri="{9D8B030D-6E8A-4147-A177-3AD203B41FA5}">
                      <a16:colId xmlns:a16="http://schemas.microsoft.com/office/drawing/2014/main" val="3268219519"/>
                    </a:ext>
                  </a:extLst>
                </a:gridCol>
                <a:gridCol w="1348316">
                  <a:extLst>
                    <a:ext uri="{9D8B030D-6E8A-4147-A177-3AD203B41FA5}">
                      <a16:colId xmlns:a16="http://schemas.microsoft.com/office/drawing/2014/main" val="1704398711"/>
                    </a:ext>
                  </a:extLst>
                </a:gridCol>
              </a:tblGrid>
              <a:tr h="205012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Features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90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0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Regression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8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Classification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2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A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56495"/>
                  </a:ext>
                </a:extLst>
              </a:tr>
              <a:tr h="31398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Main goal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A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7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C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Predicts continuous values like salary and age.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A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A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9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Predicts discrete values like stock and forecasts.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0A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A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A8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68640"/>
                  </a:ext>
                </a:extLst>
              </a:tr>
              <a:tr h="4229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 and output variables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0AC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C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Input: Either categorical or continuous Output: Only continuous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Input: Either categorical or continuous Output: Only categorial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AD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86173"/>
                  </a:ext>
                </a:extLst>
              </a:tr>
              <a:tr h="5319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Types of algorithm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Linear regression, Polynomial regression, Lasso regression, Ridge regression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Decision trees, Random forests, Logistic regression, Neural networks, Support vector machines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98998"/>
                  </a:ext>
                </a:extLst>
              </a:tr>
              <a:tr h="5319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Evaluation metric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B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4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R2 score, Mean squared error, Mean absolute error, Absolute percentage error (MAPE)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Receiver operating characteristic curve, </a:t>
                      </a:r>
                      <a:r>
                        <a:rPr lang="en-US" dirty="0" err="1">
                          <a:effectLst/>
                        </a:rPr>
                        <a:t>Auc</a:t>
                      </a:r>
                      <a:r>
                        <a:rPr lang="en-US" dirty="0">
                          <a:effectLst/>
                        </a:rPr>
                        <a:t> score, Recall, Accuracy, Precision, F1 score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1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8BE1EF-457B-5F61-2C23-BF0E4E5C2C83}"/>
              </a:ext>
            </a:extLst>
          </p:cNvPr>
          <p:cNvSpPr txBox="1"/>
          <p:nvPr/>
        </p:nvSpPr>
        <p:spPr>
          <a:xfrm>
            <a:off x="158121" y="206375"/>
            <a:ext cx="216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Classification vs Regression</a:t>
            </a:r>
          </a:p>
        </p:txBody>
      </p:sp>
    </p:spTree>
    <p:extLst>
      <p:ext uri="{BB962C8B-B14F-4D97-AF65-F5344CB8AC3E}">
        <p14:creationId xmlns:p14="http://schemas.microsoft.com/office/powerpoint/2010/main" val="186750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Training</a:t>
            </a:r>
            <a:r>
              <a:rPr spc="2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dirty="0"/>
              <a:t>Validation</a:t>
            </a:r>
            <a:r>
              <a:rPr spc="25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71451" y="739775"/>
            <a:ext cx="4121706" cy="2086736"/>
          </a:xfrm>
          <a:prstGeom prst="rect">
            <a:avLst/>
          </a:prstGeom>
        </p:spPr>
        <p:txBody>
          <a:bodyPr vert="horz" wrap="square" lIns="0" tIns="367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goal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machine</a:t>
            </a:r>
            <a:r>
              <a:rPr spc="-25" dirty="0"/>
              <a:t> </a:t>
            </a:r>
            <a:r>
              <a:rPr spc="-10" dirty="0"/>
              <a:t>learning?</a:t>
            </a:r>
            <a:endParaRPr lang="en-US" spc="-10" dirty="0"/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pc="-10" dirty="0"/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30" dirty="0"/>
              <a:t>To</a:t>
            </a:r>
            <a:r>
              <a:rPr spc="-50" dirty="0"/>
              <a:t> </a:t>
            </a:r>
            <a:r>
              <a:rPr dirty="0"/>
              <a:t>predict</a:t>
            </a:r>
            <a:r>
              <a:rPr spc="-50" dirty="0"/>
              <a:t> </a:t>
            </a:r>
            <a:r>
              <a:rPr dirty="0"/>
              <a:t>future</a:t>
            </a:r>
            <a:r>
              <a:rPr spc="-45" dirty="0"/>
              <a:t> </a:t>
            </a:r>
            <a:r>
              <a:rPr dirty="0"/>
              <a:t>values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unknown</a:t>
            </a:r>
            <a:r>
              <a:rPr spc="-45" dirty="0"/>
              <a:t> </a:t>
            </a:r>
            <a:r>
              <a:rPr spc="-10" dirty="0"/>
              <a:t>data.</a:t>
            </a:r>
            <a:endParaRPr lang="en-US" spc="-10" dirty="0"/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pc="-10" dirty="0"/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/>
              <a:t>If</a:t>
            </a:r>
            <a:r>
              <a:rPr spc="-40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doing</a:t>
            </a:r>
            <a:r>
              <a:rPr spc="-40" dirty="0"/>
              <a:t> </a:t>
            </a:r>
            <a:r>
              <a:rPr spc="-10" dirty="0"/>
              <a:t>statistics,</a:t>
            </a:r>
            <a:r>
              <a:rPr spc="-35" dirty="0"/>
              <a:t> </a:t>
            </a:r>
            <a:r>
              <a:rPr dirty="0"/>
              <a:t>then</a:t>
            </a:r>
            <a:r>
              <a:rPr spc="-40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could</a:t>
            </a:r>
            <a:r>
              <a:rPr spc="-40" dirty="0"/>
              <a:t> </a:t>
            </a:r>
            <a:r>
              <a:rPr dirty="0"/>
              <a:t>start</a:t>
            </a:r>
            <a:r>
              <a:rPr spc="-35" dirty="0"/>
              <a:t> </a:t>
            </a:r>
            <a:r>
              <a:rPr dirty="0"/>
              <a:t>making</a:t>
            </a:r>
            <a:r>
              <a:rPr spc="-40" dirty="0"/>
              <a:t> </a:t>
            </a:r>
            <a:r>
              <a:rPr dirty="0"/>
              <a:t>assumptions</a:t>
            </a:r>
            <a:r>
              <a:rPr spc="-35" dirty="0"/>
              <a:t> </a:t>
            </a:r>
            <a:r>
              <a:rPr spc="-10" dirty="0"/>
              <a:t>about </a:t>
            </a:r>
            <a:r>
              <a:rPr dirty="0"/>
              <a:t>your</a:t>
            </a:r>
            <a:r>
              <a:rPr spc="-5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start</a:t>
            </a:r>
            <a:r>
              <a:rPr spc="-50" dirty="0"/>
              <a:t> </a:t>
            </a:r>
            <a:r>
              <a:rPr dirty="0"/>
              <a:t>proving</a:t>
            </a:r>
            <a:r>
              <a:rPr spc="-50" dirty="0"/>
              <a:t> </a:t>
            </a:r>
            <a:r>
              <a:rPr spc="-10" dirty="0"/>
              <a:t>theorems.</a:t>
            </a:r>
            <a:endParaRPr lang="en-US" spc="-10" dirty="0"/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endParaRPr spc="-10" dirty="0"/>
          </a:p>
          <a:p>
            <a:pPr marL="12700" marR="409575">
              <a:lnSpc>
                <a:spcPct val="102600"/>
              </a:lnSpc>
              <a:spcBef>
                <a:spcPts val="5"/>
              </a:spcBef>
            </a:pPr>
            <a:r>
              <a:rPr dirty="0"/>
              <a:t>Machine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often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bit</a:t>
            </a:r>
            <a:r>
              <a:rPr spc="-40" dirty="0"/>
              <a:t> </a:t>
            </a:r>
            <a:r>
              <a:rPr dirty="0"/>
              <a:t>different,</a:t>
            </a:r>
            <a:r>
              <a:rPr spc="-35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cannot</a:t>
            </a:r>
            <a:r>
              <a:rPr spc="-40" dirty="0"/>
              <a:t> </a:t>
            </a:r>
            <a:r>
              <a:rPr spc="-10" dirty="0"/>
              <a:t>always</a:t>
            </a:r>
            <a:r>
              <a:rPr spc="-40" dirty="0"/>
              <a:t> </a:t>
            </a:r>
            <a:r>
              <a:rPr spc="-20" dirty="0"/>
              <a:t>make </a:t>
            </a:r>
            <a:r>
              <a:rPr dirty="0"/>
              <a:t>sensible</a:t>
            </a:r>
            <a:r>
              <a:rPr spc="-40" dirty="0"/>
              <a:t> </a:t>
            </a:r>
            <a:r>
              <a:rPr dirty="0"/>
              <a:t>assumptions</a:t>
            </a:r>
            <a:r>
              <a:rPr spc="-40" dirty="0"/>
              <a:t> </a:t>
            </a:r>
            <a:r>
              <a:rPr dirty="0"/>
              <a:t>about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distribution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your</a:t>
            </a:r>
            <a:r>
              <a:rPr spc="-40" dirty="0"/>
              <a:t> </a:t>
            </a:r>
            <a:r>
              <a:rPr spc="-10" dirty="0"/>
              <a:t>data.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Training</a:t>
            </a:r>
            <a:r>
              <a:rPr spc="2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dirty="0"/>
              <a:t>Validation</a:t>
            </a:r>
            <a:r>
              <a:rPr spc="25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86207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There</a:t>
            </a:r>
            <a:r>
              <a:rPr spc="-3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lots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reasons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split,</a:t>
            </a:r>
            <a:r>
              <a:rPr spc="-30" dirty="0"/>
              <a:t> </a:t>
            </a:r>
            <a:r>
              <a:rPr dirty="0"/>
              <a:t>but</a:t>
            </a:r>
            <a:r>
              <a:rPr spc="-3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avoids</a:t>
            </a:r>
            <a:r>
              <a:rPr spc="-30" dirty="0"/>
              <a:t> </a:t>
            </a:r>
            <a:r>
              <a:rPr spc="-10" dirty="0"/>
              <a:t>over-</a:t>
            </a:r>
            <a:r>
              <a:rPr dirty="0"/>
              <a:t>fitting.</a:t>
            </a:r>
            <a:r>
              <a:rPr spc="8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10" dirty="0"/>
              <a:t>avoids </a:t>
            </a:r>
            <a:r>
              <a:rPr dirty="0"/>
              <a:t>learning</a:t>
            </a:r>
            <a:r>
              <a:rPr spc="-65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exactly</a:t>
            </a:r>
            <a:r>
              <a:rPr spc="-60" dirty="0"/>
              <a:t> </a:t>
            </a:r>
            <a:r>
              <a:rPr dirty="0"/>
              <a:t>predict</a:t>
            </a:r>
            <a:r>
              <a:rPr spc="-60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well</a:t>
            </a:r>
            <a:r>
              <a:rPr spc="-55" dirty="0"/>
              <a:t> </a:t>
            </a:r>
            <a:r>
              <a:rPr dirty="0"/>
              <a:t>you</a:t>
            </a:r>
            <a:r>
              <a:rPr spc="-60" dirty="0"/>
              <a:t> </a:t>
            </a:r>
            <a:r>
              <a:rPr dirty="0"/>
              <a:t>learned</a:t>
            </a:r>
            <a:r>
              <a:rPr spc="-55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dirty="0"/>
              <a:t>training</a:t>
            </a:r>
            <a:r>
              <a:rPr spc="-60" dirty="0"/>
              <a:t> </a:t>
            </a:r>
            <a:r>
              <a:rPr spc="-20" dirty="0"/>
              <a:t>set.</a:t>
            </a:r>
          </a:p>
          <a:p>
            <a:pPr marL="289560" marR="147955">
              <a:lnSpc>
                <a:spcPct val="102600"/>
              </a:lnSpc>
              <a:spcBef>
                <a:spcPts val="300"/>
              </a:spcBef>
            </a:pPr>
            <a:r>
              <a:rPr dirty="0"/>
              <a:t>When</a:t>
            </a:r>
            <a:r>
              <a:rPr spc="-55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report</a:t>
            </a:r>
            <a:r>
              <a:rPr spc="-55" dirty="0"/>
              <a:t> </a:t>
            </a:r>
            <a:r>
              <a:rPr dirty="0"/>
              <a:t>how</a:t>
            </a:r>
            <a:r>
              <a:rPr spc="-50" dirty="0"/>
              <a:t> </a:t>
            </a:r>
            <a:r>
              <a:rPr dirty="0"/>
              <a:t>well</a:t>
            </a:r>
            <a:r>
              <a:rPr spc="-55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learning</a:t>
            </a:r>
            <a:r>
              <a:rPr spc="-55" dirty="0"/>
              <a:t> </a:t>
            </a:r>
            <a:r>
              <a:rPr dirty="0"/>
              <a:t>algorithm</a:t>
            </a:r>
            <a:r>
              <a:rPr spc="-50" dirty="0"/>
              <a:t> </a:t>
            </a:r>
            <a:r>
              <a:rPr dirty="0"/>
              <a:t>does,</a:t>
            </a:r>
            <a:r>
              <a:rPr spc="-55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spc="-10" dirty="0"/>
              <a:t>should </a:t>
            </a:r>
            <a:r>
              <a:rPr dirty="0"/>
              <a:t>report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score</a:t>
            </a:r>
            <a:r>
              <a:rPr spc="-3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validation</a:t>
            </a:r>
            <a:r>
              <a:rPr spc="-35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training</a:t>
            </a:r>
            <a:r>
              <a:rPr spc="-35" dirty="0"/>
              <a:t> </a:t>
            </a:r>
            <a:r>
              <a:rPr spc="-20" dirty="0"/>
              <a:t>set.</a:t>
            </a:r>
          </a:p>
          <a:p>
            <a:pPr marL="289560" marR="387985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You</a:t>
            </a:r>
            <a:r>
              <a:rPr spc="-60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compare</a:t>
            </a:r>
            <a:r>
              <a:rPr spc="-55" dirty="0"/>
              <a:t> </a:t>
            </a:r>
            <a:r>
              <a:rPr dirty="0"/>
              <a:t>several</a:t>
            </a:r>
            <a:r>
              <a:rPr spc="-55" dirty="0"/>
              <a:t> </a:t>
            </a:r>
            <a:r>
              <a:rPr dirty="0"/>
              <a:t>learning</a:t>
            </a:r>
            <a:r>
              <a:rPr spc="-60" dirty="0"/>
              <a:t> </a:t>
            </a:r>
            <a:r>
              <a:rPr dirty="0"/>
              <a:t>algorithms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compare</a:t>
            </a:r>
            <a:r>
              <a:rPr spc="-55" dirty="0"/>
              <a:t> </a:t>
            </a:r>
            <a:r>
              <a:rPr spc="-10" dirty="0"/>
              <a:t>their </a:t>
            </a:r>
            <a:r>
              <a:rPr dirty="0"/>
              <a:t>validation</a:t>
            </a:r>
            <a:r>
              <a:rPr spc="-50" dirty="0"/>
              <a:t> </a:t>
            </a:r>
            <a:r>
              <a:rPr spc="-10" dirty="0"/>
              <a:t>errors.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pc="-10" dirty="0"/>
              <a:t>Statistically</a:t>
            </a:r>
            <a:r>
              <a:rPr spc="-1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15" dirty="0"/>
              <a:t> </a:t>
            </a:r>
            <a:r>
              <a:rPr dirty="0"/>
              <a:t>reducing</a:t>
            </a:r>
            <a:r>
              <a:rPr spc="-10" dirty="0"/>
              <a:t> variance.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177973"/>
            <a:ext cx="4045505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Hyper-parameters</a:t>
            </a:r>
            <a:r>
              <a:rPr spc="4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dirty="0"/>
              <a:t>Train</a:t>
            </a:r>
            <a:r>
              <a:rPr spc="50" dirty="0"/>
              <a:t> </a:t>
            </a:r>
            <a:r>
              <a:rPr dirty="0"/>
              <a:t>—</a:t>
            </a:r>
            <a:r>
              <a:rPr spc="50" dirty="0"/>
              <a:t> </a:t>
            </a:r>
            <a:r>
              <a:rPr dirty="0"/>
              <a:t>Validation</a:t>
            </a:r>
            <a:r>
              <a:rPr spc="50" dirty="0"/>
              <a:t> </a:t>
            </a:r>
            <a:r>
              <a:rPr dirty="0"/>
              <a:t>—</a:t>
            </a:r>
            <a:r>
              <a:rPr spc="45" dirty="0"/>
              <a:t> </a:t>
            </a:r>
            <a:r>
              <a:rPr spc="-2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63280"/>
            <a:ext cx="4356735" cy="24523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LM Sans 10"/>
                <a:cs typeface="LM Sans 10"/>
              </a:rPr>
              <a:t>If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have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enough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data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can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split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out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data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into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three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parts:</a:t>
            </a:r>
            <a:endParaRPr sz="1100">
              <a:latin typeface="LM Sans 10"/>
              <a:cs typeface="LM Sans 10"/>
            </a:endParaRPr>
          </a:p>
          <a:p>
            <a:pPr marL="801370" marR="5715" indent="-54483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3333B2"/>
                </a:solidFill>
                <a:latin typeface="LM Sans 10"/>
                <a:cs typeface="LM Sans 10"/>
              </a:rPr>
              <a:t>Training</a:t>
            </a:r>
            <a:r>
              <a:rPr sz="1100" spc="114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what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use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train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our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different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algorithms.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Typical </a:t>
            </a:r>
            <a:r>
              <a:rPr sz="1100" dirty="0">
                <a:latin typeface="LM Sans 10"/>
                <a:cs typeface="LM Sans 10"/>
              </a:rPr>
              <a:t>split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50%.</a:t>
            </a:r>
            <a:endParaRPr sz="1100">
              <a:latin typeface="LM Sans 10"/>
              <a:cs typeface="LM Sans 10"/>
            </a:endParaRPr>
          </a:p>
          <a:p>
            <a:pPr marL="149225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solidFill>
                  <a:srgbClr val="3333B2"/>
                </a:solidFill>
                <a:latin typeface="LM Sans 10"/>
                <a:cs typeface="LM Sans 10"/>
              </a:rPr>
              <a:t>Validation</a:t>
            </a:r>
            <a:r>
              <a:rPr sz="1100" spc="13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what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use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choose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our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and</a:t>
            </a:r>
            <a:endParaRPr sz="1100">
              <a:latin typeface="LM Sans 10"/>
              <a:cs typeface="LM Sans 10"/>
            </a:endParaRPr>
          </a:p>
          <a:p>
            <a:pPr marL="801370" marR="54292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LM Sans 10"/>
                <a:cs typeface="LM Sans 10"/>
              </a:rPr>
              <a:t>hyper-parameters.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pick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with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best </a:t>
            </a:r>
            <a:r>
              <a:rPr sz="1100" dirty="0">
                <a:latin typeface="LM Sans 10"/>
                <a:cs typeface="LM Sans 10"/>
              </a:rPr>
              <a:t>validation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score.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Typical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split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25%.</a:t>
            </a:r>
            <a:endParaRPr sz="1100">
              <a:latin typeface="LM Sans 10"/>
              <a:cs typeface="LM Sans 10"/>
            </a:endParaRPr>
          </a:p>
          <a:p>
            <a:pPr marL="801370" marR="5080" indent="-316865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solidFill>
                  <a:srgbClr val="3333B2"/>
                </a:solidFill>
                <a:latin typeface="LM Sans 10"/>
                <a:cs typeface="LM Sans 10"/>
              </a:rPr>
              <a:t>Test</a:t>
            </a:r>
            <a:r>
              <a:rPr sz="1100" spc="114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data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that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keep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back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until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have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picked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model.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You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use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predict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how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well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will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on </a:t>
            </a:r>
            <a:r>
              <a:rPr sz="1100" dirty="0">
                <a:latin typeface="LM Sans 10"/>
                <a:cs typeface="LM Sans 10"/>
              </a:rPr>
              <a:t>real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data.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Typical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split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25%.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avoids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overfitting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selection.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If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comparing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models </a:t>
            </a:r>
            <a:r>
              <a:rPr sz="1100" dirty="0">
                <a:latin typeface="LM Sans 10"/>
                <a:cs typeface="LM Sans 10"/>
              </a:rPr>
              <a:t>then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use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validation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pick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best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model,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but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report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error </a:t>
            </a:r>
            <a:r>
              <a:rPr sz="1100" dirty="0">
                <a:latin typeface="LM Sans 10"/>
                <a:cs typeface="LM Sans 10"/>
              </a:rPr>
              <a:t>score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give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indication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how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well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model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will </a:t>
            </a:r>
            <a:r>
              <a:rPr sz="1100" spc="-10" dirty="0">
                <a:latin typeface="LM Sans 10"/>
                <a:cs typeface="LM Sans 10"/>
              </a:rPr>
              <a:t>generalise.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FreeFarsi"/>
                <a:cs typeface="FreeFarsi"/>
              </a:rPr>
              <a:t>k</a:t>
            </a:r>
            <a:r>
              <a:rPr spc="60" dirty="0"/>
              <a:t>-</a:t>
            </a:r>
            <a:r>
              <a:rPr dirty="0"/>
              <a:t>fold</a:t>
            </a:r>
            <a:r>
              <a:rPr spc="60" dirty="0"/>
              <a:t> </a:t>
            </a:r>
            <a:r>
              <a:rPr dirty="0"/>
              <a:t>cross</a:t>
            </a:r>
            <a:r>
              <a:rPr spc="65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7650" y="882369"/>
            <a:ext cx="4196829" cy="17186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What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don’t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have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enough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data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split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into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three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parts.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we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can </a:t>
            </a:r>
            <a:r>
              <a:rPr sz="1100" dirty="0">
                <a:latin typeface="LM Sans 10"/>
                <a:cs typeface="LM Sans 10"/>
              </a:rPr>
              <a:t>use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k</a:t>
            </a:r>
            <a:r>
              <a:rPr sz="1100" dirty="0">
                <a:latin typeface="LM Sans 10"/>
                <a:cs typeface="LM Sans 10"/>
              </a:rPr>
              <a:t>-fold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validation.</a:t>
            </a:r>
            <a:endParaRPr lang="en-US"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lang="en-US" sz="1100" dirty="0">
                <a:latin typeface="LM Sans 10"/>
                <a:cs typeface="LM Sans 10"/>
              </a:rPr>
              <a:t>Split</a:t>
            </a:r>
            <a:r>
              <a:rPr lang="en-US" sz="1100" spc="-35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your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data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randomly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into</a:t>
            </a:r>
            <a:r>
              <a:rPr lang="en-US" sz="1100" spc="-25" dirty="0">
                <a:latin typeface="LM Sans 10"/>
                <a:cs typeface="LM Sans 10"/>
              </a:rPr>
              <a:t> </a:t>
            </a:r>
            <a:r>
              <a:rPr lang="en-US" sz="1100" i="1" dirty="0">
                <a:latin typeface="LM Sans 10"/>
                <a:cs typeface="LM Sans 10"/>
              </a:rPr>
              <a:t>k</a:t>
            </a:r>
            <a:r>
              <a:rPr lang="en-US" sz="1100" i="1" spc="55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equal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size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spc="-10" dirty="0">
                <a:latin typeface="LM Sans 10"/>
                <a:cs typeface="LM Sans 10"/>
              </a:rPr>
              <a:t>parts.</a:t>
            </a:r>
            <a:endParaRPr lang="en-US" sz="1100" dirty="0">
              <a:latin typeface="LM Sans 10"/>
              <a:cs typeface="LM Sans 10"/>
            </a:endParaRPr>
          </a:p>
          <a:p>
            <a:pPr marL="289560" marR="253365">
              <a:lnSpc>
                <a:spcPct val="102699"/>
              </a:lnSpc>
              <a:spcBef>
                <a:spcPts val="295"/>
              </a:spcBef>
            </a:pPr>
            <a:r>
              <a:rPr sz="1100" dirty="0">
                <a:latin typeface="LM Sans 10"/>
                <a:cs typeface="LM Sans 10"/>
              </a:rPr>
              <a:t>For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each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part,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hold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back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set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and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train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k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i="1" spc="-90" dirty="0">
                <a:latin typeface="DejaVu Sans"/>
                <a:cs typeface="DejaVu Sans"/>
              </a:rPr>
              <a:t>−</a:t>
            </a:r>
            <a:r>
              <a:rPr sz="1100" i="1" spc="-110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LM Sans 10"/>
                <a:cs typeface="LM Sans 10"/>
              </a:rPr>
              <a:t>1 </a:t>
            </a:r>
            <a:r>
              <a:rPr sz="1100" dirty="0">
                <a:latin typeface="LM Sans 10"/>
                <a:cs typeface="LM Sans 10"/>
              </a:rPr>
              <a:t>remaining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parts,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evaluate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part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held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back.</a:t>
            </a:r>
            <a:endParaRPr lang="en-US" sz="1100" dirty="0">
              <a:latin typeface="LM Sans 10"/>
              <a:cs typeface="LM Sans 10"/>
            </a:endParaRPr>
          </a:p>
          <a:p>
            <a:pPr marL="289560" marR="872490">
              <a:lnSpc>
                <a:spcPct val="102600"/>
              </a:lnSpc>
              <a:spcBef>
                <a:spcPts val="300"/>
              </a:spcBef>
            </a:pPr>
            <a:r>
              <a:rPr lang="en-US" sz="1100" dirty="0">
                <a:latin typeface="LM Sans 10"/>
                <a:cs typeface="LM Sans 10"/>
              </a:rPr>
              <a:t>Report</a:t>
            </a:r>
            <a:r>
              <a:rPr lang="en-US" sz="1100" spc="-35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the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average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evaluation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and</a:t>
            </a:r>
            <a:r>
              <a:rPr lang="en-US" sz="1100" spc="-35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use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this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to</a:t>
            </a:r>
            <a:r>
              <a:rPr lang="en-US" sz="1100" spc="-3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set</a:t>
            </a:r>
            <a:r>
              <a:rPr lang="en-US" sz="1100" spc="-35" dirty="0">
                <a:latin typeface="LM Sans 10"/>
                <a:cs typeface="LM Sans 10"/>
              </a:rPr>
              <a:t> </a:t>
            </a:r>
            <a:r>
              <a:rPr lang="en-US" sz="1100" spc="-20" dirty="0">
                <a:latin typeface="LM Sans 10"/>
                <a:cs typeface="LM Sans 10"/>
              </a:rPr>
              <a:t>your </a:t>
            </a:r>
            <a:r>
              <a:rPr lang="en-US" sz="1100" dirty="0">
                <a:latin typeface="LM Sans 10"/>
                <a:cs typeface="LM Sans 10"/>
              </a:rPr>
              <a:t>hyper-parameters</a:t>
            </a:r>
            <a:r>
              <a:rPr lang="en-US" sz="1100" spc="-4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or</a:t>
            </a:r>
            <a:r>
              <a:rPr lang="en-US" sz="1100" spc="-4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to</a:t>
            </a:r>
            <a:r>
              <a:rPr lang="en-US" sz="1100" spc="-35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select</a:t>
            </a:r>
            <a:r>
              <a:rPr lang="en-US" sz="1100" spc="-4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the</a:t>
            </a:r>
            <a:r>
              <a:rPr lang="en-US" sz="1100" spc="-40" dirty="0">
                <a:latin typeface="LM Sans 10"/>
                <a:cs typeface="LM Sans 10"/>
              </a:rPr>
              <a:t> </a:t>
            </a:r>
            <a:r>
              <a:rPr lang="en-US" sz="1100" dirty="0">
                <a:latin typeface="LM Sans 10"/>
                <a:cs typeface="LM Sans 10"/>
              </a:rPr>
              <a:t>best</a:t>
            </a:r>
            <a:r>
              <a:rPr lang="en-US" sz="1100" spc="-35" dirty="0">
                <a:latin typeface="LM Sans 10"/>
                <a:cs typeface="LM Sans 10"/>
              </a:rPr>
              <a:t> </a:t>
            </a:r>
            <a:r>
              <a:rPr lang="en-US" sz="1100" spc="-10" dirty="0">
                <a:latin typeface="LM Sans 10"/>
                <a:cs typeface="LM Sans 10"/>
              </a:rPr>
              <a:t>model.</a:t>
            </a:r>
            <a:endParaRPr lang="en-US" sz="1100" dirty="0">
              <a:latin typeface="LM Sans 10"/>
              <a:cs typeface="LM Sans 10"/>
            </a:endParaRPr>
          </a:p>
          <a:p>
            <a:pPr marL="12700" marR="10350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Sans 10"/>
                <a:cs typeface="LM Sans 10"/>
              </a:rPr>
              <a:t>This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effectively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generates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more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training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test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splits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out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your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data.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random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selection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gives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you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statistically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similar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splits.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FreeFarsi"/>
                <a:cs typeface="FreeFarsi"/>
              </a:rPr>
              <a:t>k</a:t>
            </a:r>
            <a:r>
              <a:rPr spc="60" dirty="0"/>
              <a:t>-</a:t>
            </a:r>
            <a:r>
              <a:rPr dirty="0"/>
              <a:t>fold</a:t>
            </a:r>
            <a:r>
              <a:rPr spc="60" dirty="0"/>
              <a:t> </a:t>
            </a:r>
            <a:r>
              <a:rPr dirty="0"/>
              <a:t>cross</a:t>
            </a:r>
            <a:r>
              <a:rPr spc="65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650" y="877059"/>
            <a:ext cx="4155554" cy="1663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30480" indent="-277495" algn="just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5, then </a:t>
            </a:r>
            <a:r>
              <a:rPr sz="1100" spc="-20" dirty="0">
                <a:latin typeface="LM Sans 10"/>
                <a:cs typeface="LM Sans 10"/>
              </a:rPr>
              <a:t>you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have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5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parts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T</a:t>
            </a:r>
            <a:r>
              <a:rPr sz="1200" spc="22" baseline="-10416" dirty="0">
                <a:latin typeface="LM Mono Prop 10"/>
                <a:cs typeface="LM Mono Prop 10"/>
              </a:rPr>
              <a:t>1</a:t>
            </a:r>
            <a:r>
              <a:rPr sz="1100" i="1" spc="1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r>
              <a:rPr sz="1200" spc="-15" baseline="-10416" dirty="0">
                <a:latin typeface="LM Mono Prop 10"/>
                <a:cs typeface="LM Mono Prop 10"/>
              </a:rPr>
              <a:t>5</a:t>
            </a:r>
            <a:r>
              <a:rPr sz="1200" spc="195" baseline="-10416" dirty="0">
                <a:latin typeface="LM Mono Prop 10"/>
                <a:cs typeface="LM Mono Prop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you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would</a:t>
            </a:r>
            <a:r>
              <a:rPr sz="1100" spc="-5" dirty="0">
                <a:latin typeface="LM Sans 10"/>
                <a:cs typeface="LM Sans 10"/>
              </a:rPr>
              <a:t> run </a:t>
            </a:r>
            <a:r>
              <a:rPr sz="1100" spc="-10" dirty="0">
                <a:latin typeface="LM Sans 10"/>
                <a:cs typeface="LM Sans 10"/>
              </a:rPr>
              <a:t>5</a:t>
            </a:r>
            <a:r>
              <a:rPr sz="1100" spc="-5" dirty="0">
                <a:latin typeface="LM Sans 10"/>
                <a:cs typeface="LM Sans 10"/>
              </a:rPr>
              <a:t> training runs </a:t>
            </a:r>
            <a:r>
              <a:rPr sz="1100" spc="-25" dirty="0">
                <a:latin typeface="LM Sans 10"/>
                <a:cs typeface="LM Sans 10"/>
              </a:rPr>
              <a:t>Train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T</a:t>
            </a:r>
            <a:r>
              <a:rPr sz="1200" spc="22" baseline="-10416" dirty="0">
                <a:latin typeface="LM Mono Prop 10"/>
                <a:cs typeface="LM Mono Prop 10"/>
              </a:rPr>
              <a:t>1</a:t>
            </a:r>
            <a:r>
              <a:rPr sz="1100" i="1" spc="1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T</a:t>
            </a:r>
            <a:r>
              <a:rPr sz="1200" spc="22" baseline="-10416" dirty="0">
                <a:latin typeface="LM Mono Prop 10"/>
                <a:cs typeface="LM Mono Prop 10"/>
              </a:rPr>
              <a:t>2</a:t>
            </a:r>
            <a:r>
              <a:rPr sz="1100" i="1" spc="1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T</a:t>
            </a:r>
            <a:r>
              <a:rPr sz="1200" spc="22" baseline="-10416" dirty="0">
                <a:latin typeface="LM Mono Prop 10"/>
                <a:cs typeface="LM Mono Prop 10"/>
              </a:rPr>
              <a:t>3</a:t>
            </a:r>
            <a:r>
              <a:rPr sz="1100" i="1" spc="1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r>
              <a:rPr sz="1200" spc="-15" baseline="-10416" dirty="0">
                <a:latin typeface="LM Mono Prop 10"/>
                <a:cs typeface="LM Mono Prop 10"/>
              </a:rPr>
              <a:t>4</a:t>
            </a:r>
            <a:r>
              <a:rPr sz="1200" spc="195" baseline="-10416" dirty="0">
                <a:latin typeface="LM Mono Prop 10"/>
                <a:cs typeface="LM Mono Prop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evaluate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200" spc="15" baseline="-10416" dirty="0">
                <a:latin typeface="LM Mono Prop 10"/>
                <a:cs typeface="LM Mono Prop 10"/>
              </a:rPr>
              <a:t>5</a:t>
            </a:r>
            <a:r>
              <a:rPr sz="1100" spc="1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314960" marR="1695450" algn="just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Train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3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5</a:t>
            </a:r>
            <a:r>
              <a:rPr sz="1200" spc="202" baseline="-10416" dirty="0">
                <a:latin typeface="LM Mono Prop 10"/>
                <a:cs typeface="LM Mono Prop 10"/>
              </a:rPr>
              <a:t> </a:t>
            </a:r>
            <a:r>
              <a:rPr sz="1100" dirty="0">
                <a:latin typeface="LM Sans 10"/>
                <a:cs typeface="LM Sans 10"/>
              </a:rPr>
              <a:t>evaluate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 </a:t>
            </a:r>
            <a:r>
              <a:rPr sz="1100" i="1" spc="-25" dirty="0">
                <a:latin typeface="LM Sans 10"/>
                <a:cs typeface="LM Sans 10"/>
              </a:rPr>
              <a:t>T</a:t>
            </a:r>
            <a:r>
              <a:rPr sz="1200" spc="-37" baseline="-10416" dirty="0">
                <a:latin typeface="LM Mono Prop 10"/>
                <a:cs typeface="LM Mono Prop 10"/>
              </a:rPr>
              <a:t>4</a:t>
            </a:r>
            <a:r>
              <a:rPr sz="1100" spc="-25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Train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4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5</a:t>
            </a:r>
            <a:r>
              <a:rPr sz="1200" spc="202" baseline="-10416" dirty="0">
                <a:latin typeface="LM Mono Prop 10"/>
                <a:cs typeface="LM Mono Prop 10"/>
              </a:rPr>
              <a:t> </a:t>
            </a:r>
            <a:r>
              <a:rPr sz="1100" dirty="0">
                <a:latin typeface="LM Sans 10"/>
                <a:cs typeface="LM Sans 10"/>
              </a:rPr>
              <a:t>evaluate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 </a:t>
            </a:r>
            <a:r>
              <a:rPr sz="1100" i="1" spc="-25" dirty="0">
                <a:latin typeface="LM Sans 10"/>
                <a:cs typeface="LM Sans 10"/>
              </a:rPr>
              <a:t>T</a:t>
            </a:r>
            <a:r>
              <a:rPr sz="1200" spc="-37" baseline="-10416" dirty="0">
                <a:latin typeface="LM Mono Prop 10"/>
                <a:cs typeface="LM Mono Prop 10"/>
              </a:rPr>
              <a:t>3</a:t>
            </a:r>
            <a:r>
              <a:rPr sz="1100" spc="-25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Train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3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4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5</a:t>
            </a:r>
            <a:r>
              <a:rPr sz="1200" spc="202" baseline="-10416" dirty="0">
                <a:latin typeface="LM Mono Prop 10"/>
                <a:cs typeface="LM Mono Prop 10"/>
              </a:rPr>
              <a:t> </a:t>
            </a:r>
            <a:r>
              <a:rPr sz="1100" dirty="0">
                <a:latin typeface="LM Sans 10"/>
                <a:cs typeface="LM Sans 10"/>
              </a:rPr>
              <a:t>evaluate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 </a:t>
            </a:r>
            <a:r>
              <a:rPr sz="1100" i="1" spc="-25" dirty="0">
                <a:latin typeface="LM Sans 10"/>
                <a:cs typeface="LM Sans 10"/>
              </a:rPr>
              <a:t>T</a:t>
            </a:r>
            <a:r>
              <a:rPr sz="1200" spc="-37" baseline="-10416" dirty="0">
                <a:latin typeface="LM Mono Prop 10"/>
                <a:cs typeface="LM Mono Prop 10"/>
              </a:rPr>
              <a:t>2</a:t>
            </a:r>
            <a:r>
              <a:rPr sz="1100" spc="-25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Train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3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4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200" baseline="-10416" dirty="0">
                <a:latin typeface="LM Mono Prop 10"/>
                <a:cs typeface="LM Mono Prop 10"/>
              </a:rPr>
              <a:t>5</a:t>
            </a:r>
            <a:r>
              <a:rPr sz="1200" spc="202" baseline="-10416" dirty="0">
                <a:latin typeface="LM Mono Prop 10"/>
                <a:cs typeface="LM Mono Prop 10"/>
              </a:rPr>
              <a:t> </a:t>
            </a:r>
            <a:r>
              <a:rPr sz="1100" dirty="0">
                <a:latin typeface="LM Sans 10"/>
                <a:cs typeface="LM Sans 10"/>
              </a:rPr>
              <a:t>evaluate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on </a:t>
            </a:r>
            <a:r>
              <a:rPr sz="1100" i="1" spc="-25" dirty="0">
                <a:latin typeface="LM Sans 10"/>
                <a:cs typeface="LM Sans 10"/>
              </a:rPr>
              <a:t>T</a:t>
            </a:r>
            <a:r>
              <a:rPr sz="1200" spc="-37" baseline="-10416" dirty="0">
                <a:latin typeface="LM Mono Prop 10"/>
                <a:cs typeface="LM Mono Prop 10"/>
              </a:rPr>
              <a:t>1</a:t>
            </a:r>
            <a:r>
              <a:rPr sz="1100" spc="-2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38100" marR="8382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LM Sans 10"/>
                <a:cs typeface="LM Sans 10"/>
              </a:rPr>
              <a:t>Good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values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of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k</a:t>
            </a:r>
            <a:r>
              <a:rPr sz="1100" i="1" spc="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are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5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10.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Obviously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larger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k</a:t>
            </a:r>
            <a:r>
              <a:rPr sz="1100" i="1" spc="6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is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more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time</a:t>
            </a:r>
            <a:r>
              <a:rPr sz="1100" spc="-25" dirty="0">
                <a:latin typeface="LM Sans 10"/>
                <a:cs typeface="LM Sans 10"/>
              </a:rPr>
              <a:t> it </a:t>
            </a:r>
            <a:r>
              <a:rPr sz="1100" dirty="0">
                <a:latin typeface="LM Sans 10"/>
                <a:cs typeface="LM Sans 10"/>
              </a:rPr>
              <a:t>takes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run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experiments.</a:t>
            </a:r>
            <a:endParaRPr sz="11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FreeFarsi"/>
                <a:cs typeface="FreeFarsi"/>
              </a:rPr>
              <a:t>k</a:t>
            </a:r>
            <a:r>
              <a:rPr spc="60" dirty="0"/>
              <a:t>-</a:t>
            </a:r>
            <a:r>
              <a:rPr dirty="0"/>
              <a:t>fold</a:t>
            </a:r>
            <a:r>
              <a:rPr spc="60" dirty="0"/>
              <a:t> </a:t>
            </a:r>
            <a:r>
              <a:rPr dirty="0"/>
              <a:t>cross</a:t>
            </a:r>
            <a:r>
              <a:rPr spc="65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519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after</a:t>
            </a:r>
            <a:r>
              <a:rPr spc="-20" dirty="0"/>
              <a:t> </a:t>
            </a:r>
            <a:r>
              <a:rPr i="1" dirty="0">
                <a:latin typeface="LM Sans 10"/>
                <a:cs typeface="LM Sans 10"/>
              </a:rPr>
              <a:t>k</a:t>
            </a:r>
            <a:r>
              <a:rPr dirty="0"/>
              <a:t>-fold</a:t>
            </a:r>
            <a:r>
              <a:rPr spc="-20" dirty="0"/>
              <a:t> </a:t>
            </a:r>
            <a:r>
              <a:rPr dirty="0"/>
              <a:t>cross</a:t>
            </a:r>
            <a:r>
              <a:rPr spc="-20" dirty="0"/>
              <a:t> </a:t>
            </a:r>
            <a:r>
              <a:rPr spc="-10" dirty="0"/>
              <a:t>validation.</a:t>
            </a:r>
          </a:p>
          <a:p>
            <a:pPr marL="289560" marR="109855">
              <a:lnSpc>
                <a:spcPct val="102600"/>
              </a:lnSpc>
              <a:spcBef>
                <a:spcPts val="300"/>
              </a:spcBef>
            </a:pPr>
            <a:r>
              <a:rPr dirty="0"/>
              <a:t>Cross</a:t>
            </a:r>
            <a:r>
              <a:rPr spc="-35" dirty="0"/>
              <a:t> </a:t>
            </a:r>
            <a:r>
              <a:rPr dirty="0"/>
              <a:t>validation</a:t>
            </a:r>
            <a:r>
              <a:rPr spc="-35" dirty="0"/>
              <a:t> </a:t>
            </a:r>
            <a:r>
              <a:rPr dirty="0"/>
              <a:t>only</a:t>
            </a:r>
            <a:r>
              <a:rPr spc="-35" dirty="0"/>
              <a:t> </a:t>
            </a:r>
            <a:r>
              <a:rPr dirty="0"/>
              <a:t>returns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value</a:t>
            </a:r>
            <a:r>
              <a:rPr spc="-3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prediction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how</a:t>
            </a:r>
            <a:r>
              <a:rPr spc="-35" dirty="0"/>
              <a:t> </a:t>
            </a:r>
            <a:r>
              <a:rPr spc="-20" dirty="0"/>
              <a:t>well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spc="-10" dirty="0"/>
              <a:t>data.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Assuming</a:t>
            </a:r>
            <a:r>
              <a:rPr spc="-50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you</a:t>
            </a:r>
            <a:r>
              <a:rPr spc="-45" dirty="0"/>
              <a:t> </a:t>
            </a:r>
            <a:r>
              <a:rPr dirty="0"/>
              <a:t>sample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randomly</a:t>
            </a:r>
            <a:r>
              <a:rPr spc="-45" dirty="0"/>
              <a:t> </a:t>
            </a:r>
            <a:r>
              <a:rPr dirty="0"/>
              <a:t>drawn</a:t>
            </a:r>
            <a:r>
              <a:rPr spc="-50" dirty="0"/>
              <a:t> </a:t>
            </a:r>
            <a:r>
              <a:rPr dirty="0"/>
              <a:t>(not</a:t>
            </a:r>
            <a:r>
              <a:rPr spc="-45" dirty="0"/>
              <a:t> </a:t>
            </a:r>
            <a:r>
              <a:rPr spc="-10" dirty="0"/>
              <a:t>biased) </a:t>
            </a:r>
            <a:r>
              <a:rPr dirty="0"/>
              <a:t>then</a:t>
            </a:r>
            <a:r>
              <a:rPr spc="-15" dirty="0"/>
              <a:t> </a:t>
            </a:r>
            <a:r>
              <a:rPr dirty="0"/>
              <a:t>there</a:t>
            </a:r>
            <a:r>
              <a:rPr spc="-1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good</a:t>
            </a:r>
            <a:r>
              <a:rPr spc="-15" dirty="0"/>
              <a:t> </a:t>
            </a:r>
            <a:r>
              <a:rPr spc="-10" dirty="0"/>
              <a:t>statistical </a:t>
            </a:r>
            <a:r>
              <a:rPr dirty="0"/>
              <a:t>reasons</a:t>
            </a:r>
            <a:r>
              <a:rPr spc="-15" dirty="0"/>
              <a:t> </a:t>
            </a:r>
            <a:r>
              <a:rPr dirty="0"/>
              <a:t>why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i="1" dirty="0">
                <a:latin typeface="LM Sans 10"/>
                <a:cs typeface="LM Sans 10"/>
              </a:rPr>
              <a:t>k</a:t>
            </a:r>
            <a:r>
              <a:rPr dirty="0"/>
              <a:t>-fold</a:t>
            </a:r>
            <a:r>
              <a:rPr spc="-10" dirty="0"/>
              <a:t> </a:t>
            </a:r>
            <a:r>
              <a:rPr dirty="0"/>
              <a:t>valuation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50" dirty="0"/>
              <a:t>a </a:t>
            </a:r>
            <a:r>
              <a:rPr dirty="0"/>
              <a:t>good</a:t>
            </a:r>
            <a:r>
              <a:rPr spc="35" dirty="0"/>
              <a:t> </a:t>
            </a:r>
            <a:r>
              <a:rPr spc="-10" dirty="0"/>
              <a:t>idea.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60" dirty="0">
                <a:latin typeface="FreeFarsi"/>
                <a:cs typeface="FreeFarsi"/>
              </a:rPr>
              <a:t>k</a:t>
            </a:r>
            <a:r>
              <a:rPr spc="60" dirty="0"/>
              <a:t>-</a:t>
            </a:r>
            <a:r>
              <a:rPr dirty="0"/>
              <a:t>fold</a:t>
            </a:r>
            <a:r>
              <a:rPr spc="60" dirty="0"/>
              <a:t> </a:t>
            </a:r>
            <a:r>
              <a:rPr dirty="0"/>
              <a:t>cross</a:t>
            </a:r>
            <a:r>
              <a:rPr spc="65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6572" rIns="0" bIns="0" rtlCol="0">
            <a:spAutoFit/>
          </a:bodyPr>
          <a:lstStyle/>
          <a:p>
            <a:pPr marL="289560" marR="43180">
              <a:lnSpc>
                <a:spcPct val="102600"/>
              </a:lnSpc>
              <a:spcBef>
                <a:spcPts val="55"/>
              </a:spcBef>
            </a:pPr>
            <a:r>
              <a:rPr dirty="0"/>
              <a:t>Once</a:t>
            </a:r>
            <a:r>
              <a:rPr spc="-3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decided</a:t>
            </a:r>
            <a:r>
              <a:rPr spc="-25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parameters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use,</a:t>
            </a:r>
            <a:r>
              <a:rPr spc="-30" dirty="0"/>
              <a:t> </a:t>
            </a:r>
            <a:r>
              <a:rPr spc="-25" dirty="0"/>
              <a:t>you </a:t>
            </a:r>
            <a:r>
              <a:rPr dirty="0"/>
              <a:t>then</a:t>
            </a:r>
            <a:r>
              <a:rPr spc="-25" dirty="0"/>
              <a:t> </a:t>
            </a:r>
            <a:r>
              <a:rPr dirty="0"/>
              <a:t>train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new</a:t>
            </a:r>
            <a:r>
              <a:rPr spc="-2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over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whole</a:t>
            </a:r>
            <a:r>
              <a:rPr spc="-2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that</a:t>
            </a:r>
            <a:r>
              <a:rPr spc="-25" dirty="0"/>
              <a:t> for </a:t>
            </a:r>
            <a:r>
              <a:rPr spc="-10" dirty="0"/>
              <a:t>prediction.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-50" dirty="0"/>
              <a:t> </a:t>
            </a:r>
            <a:r>
              <a:rPr dirty="0"/>
              <a:t>example</a:t>
            </a:r>
            <a:r>
              <a:rPr spc="-45" dirty="0"/>
              <a:t> </a:t>
            </a:r>
            <a:r>
              <a:rPr dirty="0"/>
              <a:t>you</a:t>
            </a:r>
            <a:r>
              <a:rPr spc="-45" dirty="0"/>
              <a:t> </a:t>
            </a:r>
            <a:r>
              <a:rPr dirty="0"/>
              <a:t>could</a:t>
            </a:r>
            <a:r>
              <a:rPr spc="-45" dirty="0"/>
              <a:t> </a:t>
            </a:r>
            <a:r>
              <a:rPr dirty="0"/>
              <a:t>test</a:t>
            </a:r>
            <a:r>
              <a:rPr spc="-4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dirty="0"/>
              <a:t>SVMs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Logistic</a:t>
            </a:r>
            <a:r>
              <a:rPr spc="-45" dirty="0"/>
              <a:t> </a:t>
            </a:r>
            <a:r>
              <a:rPr dirty="0"/>
              <a:t>regression</a:t>
            </a:r>
            <a:r>
              <a:rPr spc="-4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same</a:t>
            </a:r>
            <a:r>
              <a:rPr spc="-20" dirty="0"/>
              <a:t> </a:t>
            </a:r>
            <a:r>
              <a:rPr spc="-10" dirty="0"/>
              <a:t>data-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i="1" dirty="0">
                <a:latin typeface="LM Sans 10"/>
                <a:cs typeface="LM Sans 10"/>
              </a:rPr>
              <a:t>k</a:t>
            </a:r>
            <a:r>
              <a:rPr dirty="0"/>
              <a:t>-fold</a:t>
            </a:r>
            <a:r>
              <a:rPr spc="-20" dirty="0"/>
              <a:t> </a:t>
            </a:r>
            <a:r>
              <a:rPr dirty="0"/>
              <a:t>cross</a:t>
            </a:r>
            <a:r>
              <a:rPr spc="-15" dirty="0"/>
              <a:t> </a:t>
            </a:r>
            <a:r>
              <a:rPr dirty="0"/>
              <a:t>validation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decide</a:t>
            </a:r>
            <a:r>
              <a:rPr spc="-20" dirty="0"/>
              <a:t> </a:t>
            </a:r>
            <a:r>
              <a:rPr dirty="0"/>
              <a:t>which</a:t>
            </a:r>
            <a:r>
              <a:rPr spc="-20" dirty="0"/>
              <a:t> </a:t>
            </a:r>
            <a:r>
              <a:rPr spc="-10" dirty="0"/>
              <a:t>model </a:t>
            </a:r>
            <a:r>
              <a:rPr dirty="0"/>
              <a:t>would</a:t>
            </a:r>
            <a:r>
              <a:rPr spc="-35" dirty="0"/>
              <a:t> </a:t>
            </a:r>
            <a:r>
              <a:rPr dirty="0"/>
              <a:t>perform</a:t>
            </a:r>
            <a:r>
              <a:rPr spc="-35" dirty="0"/>
              <a:t> </a:t>
            </a:r>
            <a:r>
              <a:rPr dirty="0"/>
              <a:t>best.</a:t>
            </a:r>
            <a:r>
              <a:rPr spc="75" dirty="0"/>
              <a:t> </a:t>
            </a:r>
            <a:r>
              <a:rPr dirty="0"/>
              <a:t>Once</a:t>
            </a:r>
            <a:r>
              <a:rPr spc="-35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know</a:t>
            </a:r>
            <a:r>
              <a:rPr spc="-35" dirty="0"/>
              <a:t> </a:t>
            </a:r>
            <a:r>
              <a:rPr dirty="0"/>
              <a:t>this,</a:t>
            </a:r>
            <a:r>
              <a:rPr spc="-35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then</a:t>
            </a:r>
            <a:r>
              <a:rPr spc="-35" dirty="0"/>
              <a:t> </a:t>
            </a:r>
            <a:r>
              <a:rPr dirty="0"/>
              <a:t>retrain</a:t>
            </a:r>
            <a:r>
              <a:rPr spc="-3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spc="-25" dirty="0"/>
              <a:t>the </a:t>
            </a:r>
            <a:r>
              <a:rPr dirty="0"/>
              <a:t>whole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production.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876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FreeFarsi</vt:lpstr>
      <vt:lpstr>LM Mono Prop 10</vt:lpstr>
      <vt:lpstr>LM Sans 10</vt:lpstr>
      <vt:lpstr>NimbusSanL-Regu</vt:lpstr>
      <vt:lpstr>Times New Roman</vt:lpstr>
      <vt:lpstr>Office Theme</vt:lpstr>
      <vt:lpstr>PowerPoint Presentation</vt:lpstr>
      <vt:lpstr>PowerPoint Presentation</vt:lpstr>
      <vt:lpstr>Training and Validation Data</vt:lpstr>
      <vt:lpstr>Training and Validation Data</vt:lpstr>
      <vt:lpstr>Hyper-parameters - Train — Validation — Test</vt:lpstr>
      <vt:lpstr>k-fold cross validation</vt:lpstr>
      <vt:lpstr>k-fold cross validation</vt:lpstr>
      <vt:lpstr>k-fold cross validation</vt:lpstr>
      <vt:lpstr>k-fold cross validation</vt:lpstr>
      <vt:lpstr>Estimating Hyper parameters — Grid Search</vt:lpstr>
      <vt:lpstr>Estimating Hyper parameters — Random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Lecture 6   Cross Validation and Feature Encoding</dc:title>
  <dc:creator>Justin Pearson` `%%%`#`&amp;12_`__~~~ౡ氀猀攀Ⰰ 䴀愀搀栀甀猀栀愀渀欀愀 倀愀搀洀愀氀怀 怀───怀⌀怀☀㄀㈀开怀开开縀縀縌慬se</dc:creator>
  <cp:lastModifiedBy>Muhammad Farhan Tanvir</cp:lastModifiedBy>
  <cp:revision>6</cp:revision>
  <dcterms:created xsi:type="dcterms:W3CDTF">2024-02-13T09:28:45Z</dcterms:created>
  <dcterms:modified xsi:type="dcterms:W3CDTF">2024-02-13T10:50:41Z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2024-02-13T00:00:00Z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3-Heights(TM) PDF Security Shell 4.8.25.2 (http://www.pdf-tools.com)</vt:lpwstr>
  </property>
</Properties>
</file>