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sldIdLst>
    <p:sldId id="256" r:id="rId3"/>
    <p:sldId id="262" r:id="rId4"/>
    <p:sldId id="263" r:id="rId5"/>
    <p:sldId id="268" r:id="rId6"/>
    <p:sldId id="281" r:id="rId7"/>
    <p:sldId id="269" r:id="rId8"/>
    <p:sldId id="280" r:id="rId9"/>
    <p:sldId id="267" r:id="rId10"/>
    <p:sldId id="282" r:id="rId11"/>
    <p:sldId id="264" r:id="rId12"/>
    <p:sldId id="277" r:id="rId13"/>
    <p:sldId id="278" r:id="rId14"/>
    <p:sldId id="271" r:id="rId15"/>
    <p:sldId id="275" r:id="rId16"/>
    <p:sldId id="272" r:id="rId17"/>
    <p:sldId id="273" r:id="rId18"/>
    <p:sldId id="274" r:id="rId19"/>
    <p:sldId id="279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3"/>
            <p14:sldId id="268"/>
            <p14:sldId id="281"/>
            <p14:sldId id="269"/>
            <p14:sldId id="280"/>
            <p14:sldId id="267"/>
            <p14:sldId id="282"/>
            <p14:sldId id="264"/>
            <p14:sldId id="277"/>
            <p14:sldId id="278"/>
            <p14:sldId id="271"/>
            <p14:sldId id="275"/>
            <p14:sldId id="272"/>
            <p14:sldId id="273"/>
            <p14:sldId id="274"/>
            <p14:sldId id="279"/>
            <p14:sldId id="265"/>
            <p14:sldId id="2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d-ID" dirty="0" smtClean="0"/>
              <a:t>Kementerian</a:t>
            </a:r>
            <a:r>
              <a:rPr lang="id-ID" baseline="0" dirty="0" smtClean="0"/>
              <a:t> Kesehatan : Prevalensi Penyakit Tidak Menular </a:t>
            </a:r>
            <a:endParaRPr lang="id-ID" dirty="0"/>
          </a:p>
        </c:rich>
      </c:tx>
      <c:layout>
        <c:manualLayout>
          <c:xMode val="edge"/>
          <c:yMode val="edge"/>
          <c:x val="0.1040763380237315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Prevalence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Sheet1!$E$4:$G$4</c:f>
              <c:strCache>
                <c:ptCount val="3"/>
                <c:pt idx="0">
                  <c:v>Chronic Kidney Disease</c:v>
                </c:pt>
                <c:pt idx="1">
                  <c:v>Kidney Stone</c:v>
                </c:pt>
                <c:pt idx="2">
                  <c:v>Joint Disease</c:v>
                </c:pt>
              </c:strCache>
            </c:strRef>
          </c:cat>
          <c:val>
            <c:numRef>
              <c:f>Sheet1!$E$5:$G$5</c:f>
              <c:numCache>
                <c:formatCode>General</c:formatCode>
                <c:ptCount val="3"/>
                <c:pt idx="0">
                  <c:v>0.2</c:v>
                </c:pt>
                <c:pt idx="1">
                  <c:v>0.6</c:v>
                </c:pt>
                <c:pt idx="2">
                  <c:v>11.9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-682292000"/>
        <c:axId val="-682290912"/>
      </c:barChart>
      <c:catAx>
        <c:axId val="-68229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682290912"/>
        <c:crosses val="autoZero"/>
        <c:auto val="1"/>
        <c:lblAlgn val="ctr"/>
        <c:lblOffset val="100"/>
        <c:noMultiLvlLbl val="0"/>
      </c:catAx>
      <c:valAx>
        <c:axId val="-6822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6822920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2000" b="1"/>
              <a:t>Prevalensi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Prevalence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Sheet1!$E$22:$F$22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Sheet1!$E$23:$F$23</c:f>
              <c:numCache>
                <c:formatCode>General</c:formatCode>
                <c:ptCount val="2"/>
                <c:pt idx="0">
                  <c:v>0.3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49132496"/>
        <c:axId val="-349130320"/>
      </c:barChart>
      <c:catAx>
        <c:axId val="-34913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49130320"/>
        <c:crosses val="autoZero"/>
        <c:auto val="1"/>
        <c:lblAlgn val="ctr"/>
        <c:lblOffset val="100"/>
        <c:noMultiLvlLbl val="0"/>
      </c:catAx>
      <c:valAx>
        <c:axId val="-34913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4913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/>
              <a:t>Prevalensi</a:t>
            </a:r>
            <a:r>
              <a:rPr lang="id-ID" b="1" dirty="0" smtClean="0"/>
              <a:t>  Profesi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>
        <c:manualLayout>
          <c:layoutTarget val="inner"/>
          <c:xMode val="edge"/>
          <c:yMode val="edge"/>
          <c:x val="7.643147243147605E-2"/>
          <c:y val="0.16849354826613805"/>
          <c:w val="0.90634846358762478"/>
          <c:h val="0.745194378725915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Sheet1!$L$23</c:f>
              <c:strCache>
                <c:ptCount val="1"/>
                <c:pt idx="0">
                  <c:v>Prevalensi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Sheet1!$M$22:$O$22</c:f>
              <c:strCache>
                <c:ptCount val="3"/>
                <c:pt idx="0">
                  <c:v>Pedesaan</c:v>
                </c:pt>
                <c:pt idx="1">
                  <c:v>Tidak Sekolah</c:v>
                </c:pt>
                <c:pt idx="2">
                  <c:v>Petani/Buruh</c:v>
                </c:pt>
              </c:strCache>
            </c:strRef>
          </c:cat>
          <c:val>
            <c:numRef>
              <c:f>Sheet1!$M$23:$O$23</c:f>
              <c:numCache>
                <c:formatCode>General</c:formatCode>
                <c:ptCount val="3"/>
                <c:pt idx="0">
                  <c:v>0.3</c:v>
                </c:pt>
                <c:pt idx="1">
                  <c:v>0.4</c:v>
                </c:pt>
                <c:pt idx="2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49134128"/>
        <c:axId val="-349131408"/>
      </c:barChart>
      <c:catAx>
        <c:axId val="-34913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49131408"/>
        <c:crosses val="autoZero"/>
        <c:auto val="1"/>
        <c:lblAlgn val="ctr"/>
        <c:lblOffset val="100"/>
        <c:noMultiLvlLbl val="0"/>
      </c:catAx>
      <c:valAx>
        <c:axId val="-34913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4913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Pervalensi terhadap Umur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Sheet1!$D$30</c:f>
              <c:strCache>
                <c:ptCount val="1"/>
                <c:pt idx="0">
                  <c:v>Umur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Sheet1!$E$29:$H$29</c:f>
              <c:strCache>
                <c:ptCount val="4"/>
                <c:pt idx="0">
                  <c:v>35-44</c:v>
                </c:pt>
                <c:pt idx="1">
                  <c:v>45-54</c:v>
                </c:pt>
                <c:pt idx="2">
                  <c:v>55-74</c:v>
                </c:pt>
                <c:pt idx="3">
                  <c:v>&gt; 75</c:v>
                </c:pt>
              </c:strCache>
            </c:strRef>
          </c:cat>
          <c:val>
            <c:numRef>
              <c:f>Sheet1!$E$30:$H$30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52800672"/>
        <c:axId val="-352799040"/>
      </c:barChart>
      <c:catAx>
        <c:axId val="-35280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52799040"/>
        <c:crosses val="autoZero"/>
        <c:auto val="1"/>
        <c:lblAlgn val="ctr"/>
        <c:lblOffset val="100"/>
        <c:noMultiLvlLbl val="0"/>
      </c:catAx>
      <c:valAx>
        <c:axId val="-35279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5280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Early Detection of Chronic Kidney Disease using Extreme Learning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674733" cy="1137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sz="1800" dirty="0" smtClean="0"/>
              <a:t>Research Project </a:t>
            </a:r>
            <a:r>
              <a:rPr lang="id-ID" sz="1800" dirty="0"/>
              <a:t>: Advanced </a:t>
            </a:r>
            <a:r>
              <a:rPr lang="id-ID" sz="1800" dirty="0" smtClean="0"/>
              <a:t>Biomedical Informatics</a:t>
            </a:r>
          </a:p>
          <a:p>
            <a:pPr>
              <a:lnSpc>
                <a:spcPct val="100000"/>
              </a:lnSpc>
            </a:pPr>
            <a:r>
              <a:rPr lang="id-ID" sz="1800" dirty="0" smtClean="0"/>
              <a:t>Moh. Faturrahman</a:t>
            </a:r>
          </a:p>
          <a:p>
            <a:pPr>
              <a:lnSpc>
                <a:spcPct val="100000"/>
              </a:lnSpc>
            </a:pPr>
            <a:r>
              <a:rPr lang="id-ID" sz="1800" dirty="0" smtClean="0"/>
              <a:t>1506706276</a:t>
            </a:r>
          </a:p>
          <a:p>
            <a:pPr>
              <a:lnSpc>
                <a:spcPct val="100000"/>
              </a:lnSpc>
            </a:pPr>
            <a:r>
              <a:rPr lang="id-ID" sz="1800" b="1" dirty="0" smtClean="0"/>
              <a:t>Master Student of Computer Science University of Indonesia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Tinjauan Pustaka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93328"/>
              </p:ext>
            </p:extLst>
          </p:nvPr>
        </p:nvGraphicFramePr>
        <p:xfrm>
          <a:off x="543949" y="1431730"/>
          <a:ext cx="1080985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342"/>
                <a:gridCol w="4403814"/>
                <a:gridCol w="1390775"/>
                <a:gridCol w="1745695"/>
                <a:gridCol w="1294226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Penulis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Judul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Tahun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Metode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Accuracy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Zewen</a:t>
                      </a:r>
                      <a:r>
                        <a:rPr lang="id-ID" baseline="0" dirty="0" smtClean="0"/>
                        <a:t> Chen et al,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Diagnosis of patients with chronic kidney disease by using two fuzzy classifier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Fuzzy</a:t>
                      </a:r>
                      <a:r>
                        <a:rPr lang="id-ID" baseline="0" dirty="0" smtClean="0"/>
                        <a:t> Classifier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98%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Chetty et 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 of Attributes Selection in Classification of Chronic Kidney Disease Patients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Naive</a:t>
                      </a:r>
                      <a:r>
                        <a:rPr lang="id-ID" baseline="0" dirty="0" smtClean="0"/>
                        <a:t> Bayes, SMO, IBk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99%,98.25%, 100%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Guanjing</a:t>
                      </a:r>
                      <a:r>
                        <a:rPr lang="id-ID" baseline="0" dirty="0" smtClean="0"/>
                        <a:t> Wang et 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of mortality after radical cystectomy for bladder cancer by machine learning techniques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ELM, RELM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80%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Ismaeel</a:t>
                      </a:r>
                      <a:r>
                        <a:rPr lang="id-ID" baseline="0" dirty="0" smtClean="0"/>
                        <a:t> et 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the Extreme Learning Machine (ELM) Technique for Heart Disease Diagnosis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ELM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80%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Zhu Hong Yu et 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of Protein-Protein Interactions from Amino Acid Sequences using Extreme Learning Machine Combined with Auto Covariance Descriptor</a:t>
                      </a:r>
                    </a:p>
                    <a:p>
                      <a:r>
                        <a:rPr lang="en-US" dirty="0" smtClean="0"/>
                        <a:t>Zhu-Hong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ELM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90.42%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3" y="2402238"/>
            <a:ext cx="5234374" cy="2187227"/>
          </a:xfrm>
        </p:spPr>
        <p:txBody>
          <a:bodyPr/>
          <a:lstStyle/>
          <a:p>
            <a:r>
              <a:rPr lang="id-ID" dirty="0" smtClean="0"/>
              <a:t>Extreme Learning Machine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 smtClean="0"/>
              <a:t>Fast Algorithm</a:t>
            </a:r>
          </a:p>
          <a:p>
            <a:r>
              <a:rPr lang="id-ID" dirty="0" smtClean="0"/>
              <a:t>Minimum Training Error and Smallest Norm of Weight</a:t>
            </a:r>
          </a:p>
          <a:p>
            <a:r>
              <a:rPr lang="id-ID" dirty="0" smtClean="0"/>
              <a:t>Non differentiable Activation Function</a:t>
            </a:r>
          </a:p>
          <a:p>
            <a:r>
              <a:rPr lang="id-ID" dirty="0" smtClean="0"/>
              <a:t>Local Minima, Overfitting, Improper learning rate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76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: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431" y="1941342"/>
            <a:ext cx="6091311" cy="3024553"/>
          </a:xfrm>
        </p:spPr>
        <p:txBody>
          <a:bodyPr>
            <a:normAutofit/>
          </a:bodyPr>
          <a:lstStyle/>
          <a:p>
            <a:r>
              <a:rPr lang="id-ID" dirty="0" smtClean="0"/>
              <a:t>Mengukur peforma Akurasi, Sensitivity, Specificity, ELM dalam memprediksi penyakit Ginjal Kronis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93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7" y="5996"/>
            <a:ext cx="10515600" cy="1000038"/>
          </a:xfrm>
        </p:spPr>
        <p:txBody>
          <a:bodyPr>
            <a:normAutofit/>
          </a:bodyPr>
          <a:lstStyle/>
          <a:p>
            <a:r>
              <a:rPr lang="id-ID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id-ID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041" y="2841175"/>
            <a:ext cx="1303342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Clinical Data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2275" y="2834738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K-Fold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9800" y="2834738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 Data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4945" y="1484234"/>
            <a:ext cx="1290034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  Algorithms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7090711" y="1329687"/>
            <a:ext cx="1352287" cy="989897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  <a:endParaRPr lang="id-ID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442999" y="1812645"/>
            <a:ext cx="731946" cy="1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80867" y="2834738"/>
            <a:ext cx="1448889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Model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7203412" y="4539779"/>
            <a:ext cx="1352287" cy="989897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endParaRPr lang="id-ID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96785" y="5951790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3160" y="5913151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 &amp; ANALYSIS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766854" y="2319584"/>
            <a:ext cx="1" cy="46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8" idx="3"/>
            <a:endCxn id="20" idx="1"/>
          </p:cNvCxnSpPr>
          <p:nvPr/>
        </p:nvCxnSpPr>
        <p:spPr>
          <a:xfrm>
            <a:off x="6942611" y="5028806"/>
            <a:ext cx="260801" cy="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97407" y="1836626"/>
            <a:ext cx="643927" cy="1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561088" y="501331"/>
            <a:ext cx="1794456" cy="1266422"/>
            <a:chOff x="4280081" y="1315421"/>
            <a:chExt cx="1794456" cy="1266422"/>
          </a:xfrm>
        </p:grpSpPr>
        <p:sp>
          <p:nvSpPr>
            <p:cNvPr id="5" name="Rectangle 4"/>
            <p:cNvSpPr/>
            <p:nvPr/>
          </p:nvSpPr>
          <p:spPr>
            <a:xfrm>
              <a:off x="4280081" y="13154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32481" y="14678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84881" y="16202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37281" y="17726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89681" y="19250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148155" y="4077916"/>
            <a:ext cx="1794456" cy="1279301"/>
            <a:chOff x="4522634" y="4050772"/>
            <a:chExt cx="1794456" cy="1279301"/>
          </a:xfrm>
        </p:grpSpPr>
        <p:sp>
          <p:nvSpPr>
            <p:cNvPr id="8" name="Rectangle 7"/>
            <p:cNvSpPr/>
            <p:nvPr/>
          </p:nvSpPr>
          <p:spPr>
            <a:xfrm>
              <a:off x="4522634" y="40507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75034" y="42031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27434" y="43555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9834" y="45079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32234" y="467325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9" name="Straight Arrow Connector 58"/>
          <p:cNvCxnSpPr>
            <a:stCxn id="19" idx="2"/>
            <a:endCxn id="20" idx="0"/>
          </p:cNvCxnSpPr>
          <p:nvPr/>
        </p:nvCxnSpPr>
        <p:spPr>
          <a:xfrm flipH="1">
            <a:off x="7879556" y="3491560"/>
            <a:ext cx="25756" cy="104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0"/>
            <a:endCxn id="5" idx="1"/>
          </p:cNvCxnSpPr>
          <p:nvPr/>
        </p:nvCxnSpPr>
        <p:spPr>
          <a:xfrm rot="5400000" flipH="1" flipV="1">
            <a:off x="3255397" y="1529048"/>
            <a:ext cx="2004996" cy="606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8" idx="1"/>
          </p:cNvCxnSpPr>
          <p:nvPr/>
        </p:nvCxnSpPr>
        <p:spPr>
          <a:xfrm rot="16200000" flipH="1">
            <a:off x="4094046" y="3352217"/>
            <a:ext cx="914767" cy="1193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21" idx="0"/>
          </p:cNvCxnSpPr>
          <p:nvPr/>
        </p:nvCxnSpPr>
        <p:spPr>
          <a:xfrm>
            <a:off x="7879556" y="5529676"/>
            <a:ext cx="9657" cy="42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1"/>
          </p:cNvCxnSpPr>
          <p:nvPr/>
        </p:nvCxnSpPr>
        <p:spPr>
          <a:xfrm flipH="1">
            <a:off x="5371388" y="6280201"/>
            <a:ext cx="192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" idx="1"/>
          </p:cNvCxnSpPr>
          <p:nvPr/>
        </p:nvCxnSpPr>
        <p:spPr>
          <a:xfrm>
            <a:off x="1710784" y="3163149"/>
            <a:ext cx="17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3"/>
            <a:endCxn id="6" idx="1"/>
          </p:cNvCxnSpPr>
          <p:nvPr/>
        </p:nvCxnSpPr>
        <p:spPr>
          <a:xfrm>
            <a:off x="3074656" y="3163149"/>
            <a:ext cx="28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629757" y="5497367"/>
            <a:ext cx="21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Good Performance ACC, SP,SN,PR ?</a:t>
            </a:r>
            <a:endParaRPr lang="id-ID" dirty="0"/>
          </a:p>
        </p:txBody>
      </p:sp>
      <p:grpSp>
        <p:nvGrpSpPr>
          <p:cNvPr id="92" name="Group 91"/>
          <p:cNvGrpSpPr/>
          <p:nvPr/>
        </p:nvGrpSpPr>
        <p:grpSpPr>
          <a:xfrm>
            <a:off x="7980251" y="1565227"/>
            <a:ext cx="3944853" cy="4883787"/>
            <a:chOff x="7741097" y="1396414"/>
            <a:chExt cx="3944853" cy="4883787"/>
          </a:xfrm>
        </p:grpSpPr>
        <p:cxnSp>
          <p:nvCxnSpPr>
            <p:cNvPr id="28" name="Straight Arrow Connector 27"/>
            <p:cNvCxnSpPr>
              <a:stCxn id="21" idx="3"/>
            </p:cNvCxnSpPr>
            <p:nvPr/>
          </p:nvCxnSpPr>
          <p:spPr>
            <a:xfrm flipH="1" flipV="1">
              <a:off x="7741097" y="1396414"/>
              <a:ext cx="740544" cy="4883787"/>
            </a:xfrm>
            <a:prstGeom prst="bentConnector4">
              <a:avLst>
                <a:gd name="adj1" fmla="val -383908"/>
                <a:gd name="adj2" fmla="val 1132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230376" y="3000773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No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2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Extreme Learning Machine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2" descr="http://www.mdpi.com/sensors/sensors-14-19669/article_deploy/html/images/sensors-14-19669f2-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6" y="1575794"/>
            <a:ext cx="8187213" cy="44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03" y="1825625"/>
            <a:ext cx="3730668" cy="992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209" y="3185288"/>
            <a:ext cx="1628355" cy="1357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0302" y="3185288"/>
            <a:ext cx="1494495" cy="1230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387" y="4811910"/>
            <a:ext cx="1626177" cy="614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8387" y="5709715"/>
            <a:ext cx="1824111" cy="6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Hasil gambar untuk confus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57606" cy="30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806" y="1890020"/>
            <a:ext cx="6212750" cy="18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1800" dirty="0" smtClean="0"/>
              <a:t>Diambil dari UCI Machine Learning Repository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1800" dirty="0" smtClean="0"/>
              <a:t>400 Data record pasien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1800" dirty="0" smtClean="0"/>
              <a:t>25 Attributes, 11 Numeric and 14 Nominal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1800" dirty="0" smtClean="0"/>
              <a:t>2 Kelas, CKD dan NOTCKD</a:t>
            </a:r>
            <a:endParaRPr lang="id-ID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12" y="1376569"/>
            <a:ext cx="6665062" cy="524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4" y="1364565"/>
            <a:ext cx="10248900" cy="54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Perangkat Pendukung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CPU Core i7 5TH, RAM 4GB, Win 64 Bit</a:t>
            </a:r>
          </a:p>
          <a:p>
            <a:r>
              <a:rPr lang="id-ID" dirty="0" smtClean="0"/>
              <a:t>Bahasa R, R Studio.</a:t>
            </a:r>
          </a:p>
          <a:p>
            <a:r>
              <a:rPr lang="id-ID" dirty="0" smtClean="0"/>
              <a:t>Package Library Caret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39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009184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/>
              <a:t>Penyakit Ginjal Kronis memiliki resiko terjadi Komplikasi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/>
              <a:t>Deteksi Dini dapat mengurangi resiko komplikasi dan progress penyakit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/>
              <a:t>Pemeriksaan Lab, memiliki kekurangan, seperti biaya yang mahal, terdiri dari banyak 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/>
              <a:t>ELM berpotensi sebagai solusi dalam mendeteksi penyakit Ginjal Akut, dan mendukung fungsi tenaga medis untuk mengambil keputusan.</a:t>
            </a:r>
          </a:p>
        </p:txBody>
      </p:sp>
    </p:spTree>
    <p:extLst>
      <p:ext uri="{BB962C8B-B14F-4D97-AF65-F5344CB8AC3E}">
        <p14:creationId xmlns:p14="http://schemas.microsoft.com/office/powerpoint/2010/main" val="16088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/>
              <a:t>Pendahuluan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/>
              <a:t>Metode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/>
              <a:t>Eksperimen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/>
              <a:t>Kesimpulan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38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Penyakit Ginjal Kronis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295" y="2398901"/>
            <a:ext cx="5859506" cy="2187226"/>
          </a:xfrm>
        </p:spPr>
        <p:txBody>
          <a:bodyPr>
            <a:noAutofit/>
          </a:bodyPr>
          <a:lstStyle/>
          <a:p>
            <a:pPr algn="just"/>
            <a:r>
              <a:rPr lang="id-ID" sz="2000" dirty="0"/>
              <a:t>Gagal Ginjal Kronis adalah adanya tanda-tanda kerusakan ginjal (Abnormalitas dalam darah, urin, CT/Scan) &gt; 3 Bulan,</a:t>
            </a:r>
          </a:p>
          <a:p>
            <a:pPr algn="just"/>
            <a:r>
              <a:rPr lang="id-ID" sz="2000" dirty="0"/>
              <a:t>atau Glomelural Filtration rate &lt; 60 </a:t>
            </a:r>
            <a:r>
              <a:rPr lang="id-ID" sz="2000" dirty="0" smtClean="0"/>
              <a:t>ML/minute</a:t>
            </a:r>
            <a:r>
              <a:rPr lang="id-ID" sz="2000" dirty="0"/>
              <a:t>,  1.73 m2 &gt; 3 Bulan, dengan atau tidak didahului tanda-tanda kerusakan Ginjal</a:t>
            </a:r>
            <a:endParaRPr lang="en-US" sz="2000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Prevalensi Penyakit Ginjal Akut di Indonesia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842629"/>
              </p:ext>
            </p:extLst>
          </p:nvPr>
        </p:nvGraphicFramePr>
        <p:xfrm>
          <a:off x="5653607" y="1734689"/>
          <a:ext cx="6538393" cy="355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83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Prevalensi Lainnya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666152"/>
              </p:ext>
            </p:extLst>
          </p:nvPr>
        </p:nvGraphicFramePr>
        <p:xfrm>
          <a:off x="5649352" y="1691639"/>
          <a:ext cx="6542648" cy="364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69277"/>
              </p:ext>
            </p:extLst>
          </p:nvPr>
        </p:nvGraphicFramePr>
        <p:xfrm>
          <a:off x="5570806" y="1747787"/>
          <a:ext cx="6621194" cy="365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483172"/>
              </p:ext>
            </p:extLst>
          </p:nvPr>
        </p:nvGraphicFramePr>
        <p:xfrm>
          <a:off x="5638800" y="1635369"/>
          <a:ext cx="6553200" cy="397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95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/>
          <a:lstStyle/>
          <a:p>
            <a:r>
              <a:rPr lang="id-ID" dirty="0" smtClean="0"/>
              <a:t>Chronic Kidney Disease could increase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4025" y="1972357"/>
            <a:ext cx="61028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</a:rPr>
              <a:t>Cardiovascular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</a:rPr>
              <a:t>Hypertension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</a:rPr>
              <a:t>Mineral and Bone Disorder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</a:rPr>
              <a:t>Anemia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</a:rPr>
              <a:t>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3200" dirty="0" smtClean="0">
                <a:solidFill>
                  <a:schemeClr val="bg1"/>
                </a:solidFill>
              </a:rPr>
              <a:t>Progression to End Stage Renal</a:t>
            </a:r>
            <a:endParaRPr lang="id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Dampak Lainnya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dirty="0" smtClean="0"/>
              <a:t>Beberapa kasus, penyakit Ginjal tidak didahului gejala.</a:t>
            </a:r>
          </a:p>
          <a:p>
            <a:r>
              <a:rPr lang="id-ID" dirty="0" smtClean="0"/>
              <a:t>Jika sudah pada level akut, Pasien harus melakukan cuci darah.</a:t>
            </a:r>
          </a:p>
          <a:p>
            <a:r>
              <a:rPr lang="id-ID" dirty="0" smtClean="0"/>
              <a:t>Tidak dapat sembuh, hanya mempertahankan kualitas hidup</a:t>
            </a:r>
          </a:p>
          <a:p>
            <a:r>
              <a:rPr lang="id-ID" smtClean="0"/>
              <a:t>Transpalansi Ginjal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59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0"/>
            <a:ext cx="10584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Pentingnya Deteksi Dini Ginjal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5345" y="1923935"/>
            <a:ext cx="6112532" cy="3098231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Menekan Resiko Komplikasi</a:t>
            </a:r>
          </a:p>
          <a:p>
            <a:r>
              <a:rPr lang="id-ID" dirty="0" smtClean="0"/>
              <a:t>Memperlambat Proses menuju Stadium Lanjut,</a:t>
            </a:r>
          </a:p>
          <a:p>
            <a:r>
              <a:rPr lang="id-ID" dirty="0" smtClean="0"/>
              <a:t>Memberikan perawatan dan pengobatan yang sesuai.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4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6677</TotalTime>
  <Words>509</Words>
  <Application>Microsoft Office PowerPoint</Application>
  <PresentationFormat>Widescreen</PresentationFormat>
  <Paragraphs>120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WelcomeDoc</vt:lpstr>
      <vt:lpstr>Early Detection of Chronic Kidney Disease using Extreme Learning Machine</vt:lpstr>
      <vt:lpstr>Outline....</vt:lpstr>
      <vt:lpstr>Penyakit Ginjal Kronis</vt:lpstr>
      <vt:lpstr>Prevalensi Penyakit Ginjal Akut di Indonesia</vt:lpstr>
      <vt:lpstr>Prevalensi Lainnya</vt:lpstr>
      <vt:lpstr>Chronic Kidney Disease could increase :</vt:lpstr>
      <vt:lpstr>Dampak Lainnya</vt:lpstr>
      <vt:lpstr>PowerPoint Presentation</vt:lpstr>
      <vt:lpstr>Pentingnya Deteksi Dini Ginjal</vt:lpstr>
      <vt:lpstr>Tinjauan Pustaka</vt:lpstr>
      <vt:lpstr>Extreme Learning Machine</vt:lpstr>
      <vt:lpstr>Tujuan :</vt:lpstr>
      <vt:lpstr>Methods</vt:lpstr>
      <vt:lpstr>Extreme Learning Machine</vt:lpstr>
      <vt:lpstr>Evaluation</vt:lpstr>
      <vt:lpstr>Dataset</vt:lpstr>
      <vt:lpstr>Dataset</vt:lpstr>
      <vt:lpstr>Perangkat Pendukung</vt:lpstr>
      <vt:lpstr>Kesimpulan</vt:lpstr>
      <vt:lpstr>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Chronic Kidney Disease using Extreme Learning Machine</dc:title>
  <dc:creator>Fathurachman Muhammad</dc:creator>
  <cp:keywords/>
  <cp:lastModifiedBy>Fathurachman Muhammad</cp:lastModifiedBy>
  <cp:revision>37</cp:revision>
  <dcterms:created xsi:type="dcterms:W3CDTF">2016-03-25T10:31:24Z</dcterms:created>
  <dcterms:modified xsi:type="dcterms:W3CDTF">2016-03-30T01:49:10Z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