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5"/>
  </p:notesMasterIdLst>
  <p:sldIdLst>
    <p:sldId id="259" r:id="rId2"/>
    <p:sldId id="363" r:id="rId3"/>
    <p:sldId id="342" r:id="rId4"/>
    <p:sldId id="343" r:id="rId5"/>
    <p:sldId id="344" r:id="rId6"/>
    <p:sldId id="346" r:id="rId7"/>
    <p:sldId id="348" r:id="rId8"/>
    <p:sldId id="347" r:id="rId9"/>
    <p:sldId id="349" r:id="rId10"/>
    <p:sldId id="345" r:id="rId11"/>
    <p:sldId id="338" r:id="rId12"/>
    <p:sldId id="350" r:id="rId13"/>
    <p:sldId id="351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BD0BD-D3AC-4E25-8334-51A77127535E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4BEA-5004-4E4A-A78B-1539E8EB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19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E79E-3074-41DF-BF14-F367C23E823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B89B-DE65-4178-8AC9-43F99957DF1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84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E79E-3074-41DF-BF14-F367C23E823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B89B-DE65-4178-8AC9-43F99957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7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E79E-3074-41DF-BF14-F367C23E823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B89B-DE65-4178-8AC9-43F99957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E79E-3074-41DF-BF14-F367C23E823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B89B-DE65-4178-8AC9-43F99957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4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E79E-3074-41DF-BF14-F367C23E823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B89B-DE65-4178-8AC9-43F99957DF1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7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E79E-3074-41DF-BF14-F367C23E823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B89B-DE65-4178-8AC9-43F99957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E79E-3074-41DF-BF14-F367C23E823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B89B-DE65-4178-8AC9-43F99957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1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E79E-3074-41DF-BF14-F367C23E823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B89B-DE65-4178-8AC9-43F99957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2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E79E-3074-41DF-BF14-F367C23E823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B89B-DE65-4178-8AC9-43F99957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2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A62E79E-3074-41DF-BF14-F367C23E823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D1B89B-DE65-4178-8AC9-43F99957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1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2E79E-3074-41DF-BF14-F367C23E823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B89B-DE65-4178-8AC9-43F99957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6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62E79E-3074-41DF-BF14-F367C23E8236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D1B89B-DE65-4178-8AC9-43F99957DF1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59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Decision Tree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5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2D69-E96C-4918-942C-48C46E05B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Cari average entropy (5)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C1299-0FD6-4427-BA01-C000868D4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9492" y="2079386"/>
            <a:ext cx="4525015" cy="4580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Hasil average entropy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atribut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EC62888-D318-4562-B3E4-2508F51B41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1138020"/>
              </p:ext>
            </p:extLst>
          </p:nvPr>
        </p:nvGraphicFramePr>
        <p:xfrm>
          <a:off x="2332351" y="2566551"/>
          <a:ext cx="4525015" cy="2233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3428">
                  <a:extLst>
                    <a:ext uri="{9D8B030D-6E8A-4147-A177-3AD203B41FA5}">
                      <a16:colId xmlns:a16="http://schemas.microsoft.com/office/drawing/2014/main" val="1091292076"/>
                    </a:ext>
                  </a:extLst>
                </a:gridCol>
                <a:gridCol w="2381587">
                  <a:extLst>
                    <a:ext uri="{9D8B030D-6E8A-4147-A177-3AD203B41FA5}">
                      <a16:colId xmlns:a16="http://schemas.microsoft.com/office/drawing/2014/main" val="3148850718"/>
                    </a:ext>
                  </a:extLst>
                </a:gridCol>
              </a:tblGrid>
              <a:tr h="4466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Attribute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Average Entropy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571569"/>
                  </a:ext>
                </a:extLst>
              </a:tr>
              <a:tr h="44669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Umur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0.69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3453860728"/>
                  </a:ext>
                </a:extLst>
              </a:tr>
              <a:tr h="44669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Pendapatan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0.82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1329091708"/>
                  </a:ext>
                </a:extLst>
              </a:tr>
              <a:tr h="44669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Pelajar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0.785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971932551"/>
                  </a:ext>
                </a:extLst>
              </a:tr>
              <a:tr h="44669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Credit Rating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0.8922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3159549115"/>
                  </a:ext>
                </a:extLst>
              </a:tr>
            </a:tbl>
          </a:graphicData>
        </a:graphic>
      </p:graphicFrame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D60C981-0DBB-446C-BE7F-0608EF5B0668}"/>
              </a:ext>
            </a:extLst>
          </p:cNvPr>
          <p:cNvSpPr txBox="1">
            <a:spLocks/>
          </p:cNvSpPr>
          <p:nvPr/>
        </p:nvSpPr>
        <p:spPr>
          <a:xfrm>
            <a:off x="571598" y="5275723"/>
            <a:ext cx="7543801" cy="4580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average entropy </a:t>
            </a:r>
            <a:r>
              <a:rPr lang="en-US" dirty="0" err="1"/>
              <a:t>terkecil</a:t>
            </a:r>
            <a:r>
              <a:rPr lang="en-US" dirty="0"/>
              <a:t> (</a:t>
            </a:r>
            <a:r>
              <a:rPr lang="en-US" dirty="0" err="1"/>
              <a:t>Umur</a:t>
            </a:r>
            <a:r>
              <a:rPr lang="en-US" dirty="0"/>
              <a:t>)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i="1" dirty="0"/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2982674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5E1EA7-F8E3-4CEF-BC7A-01A75300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Pembentukan</a:t>
            </a:r>
            <a:r>
              <a:rPr lang="en-US" dirty="0"/>
              <a:t> tree ke-1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497315-7E78-42EE-9BD5-FB3E46CCA70E}"/>
              </a:ext>
            </a:extLst>
          </p:cNvPr>
          <p:cNvSpPr/>
          <p:nvPr/>
        </p:nvSpPr>
        <p:spPr>
          <a:xfrm>
            <a:off x="3693226" y="2018804"/>
            <a:ext cx="1757548" cy="6175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Umur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3BFDC7-9B65-43CF-9E72-DBBE5EAAAA68}"/>
              </a:ext>
            </a:extLst>
          </p:cNvPr>
          <p:cNvSpPr/>
          <p:nvPr/>
        </p:nvSpPr>
        <p:spPr>
          <a:xfrm>
            <a:off x="1007423" y="3429002"/>
            <a:ext cx="1757548" cy="6175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734E5C-E760-4ABD-B4B6-2740FBAEB876}"/>
              </a:ext>
            </a:extLst>
          </p:cNvPr>
          <p:cNvSpPr/>
          <p:nvPr/>
        </p:nvSpPr>
        <p:spPr>
          <a:xfrm>
            <a:off x="3692781" y="3429001"/>
            <a:ext cx="1757548" cy="6175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51295B-7E35-4C78-9D4F-7EFFD08C7C8C}"/>
              </a:ext>
            </a:extLst>
          </p:cNvPr>
          <p:cNvSpPr/>
          <p:nvPr/>
        </p:nvSpPr>
        <p:spPr>
          <a:xfrm>
            <a:off x="6379029" y="3429000"/>
            <a:ext cx="1757548" cy="6175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128E13-29BA-4E11-BBC3-B8D86E7D5B12}"/>
              </a:ext>
            </a:extLst>
          </p:cNvPr>
          <p:cNvCxnSpPr>
            <a:cxnSpLocks/>
          </p:cNvCxnSpPr>
          <p:nvPr/>
        </p:nvCxnSpPr>
        <p:spPr>
          <a:xfrm flipH="1">
            <a:off x="2030681" y="2636321"/>
            <a:ext cx="2541320" cy="64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5A289B-2760-42B9-92D9-DBF8346A20B3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571555" y="2636321"/>
            <a:ext cx="445" cy="792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64E400-FF39-4175-A07F-E98042299B6B}"/>
              </a:ext>
            </a:extLst>
          </p:cNvPr>
          <p:cNvCxnSpPr>
            <a:stCxn id="6" idx="2"/>
          </p:cNvCxnSpPr>
          <p:nvPr/>
        </p:nvCxnSpPr>
        <p:spPr>
          <a:xfrm>
            <a:off x="4572000" y="2636321"/>
            <a:ext cx="2576945" cy="64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905975B6-1F0B-4A41-9955-5A341DA7F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118800"/>
              </p:ext>
            </p:extLst>
          </p:nvPr>
        </p:nvGraphicFramePr>
        <p:xfrm>
          <a:off x="1252847" y="4330930"/>
          <a:ext cx="12667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6700">
                  <a:extLst>
                    <a:ext uri="{9D8B030D-6E8A-4147-A177-3AD203B41FA5}">
                      <a16:colId xmlns:a16="http://schemas.microsoft.com/office/drawing/2014/main" val="1566288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1 (-)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36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2 (-)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8 (-)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460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9 (+)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239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11 (+)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761971"/>
                  </a:ext>
                </a:extLst>
              </a:tr>
            </a:tbl>
          </a:graphicData>
        </a:graphic>
      </p:graphicFrame>
      <p:graphicFrame>
        <p:nvGraphicFramePr>
          <p:cNvPr id="21" name="Table 19">
            <a:extLst>
              <a:ext uri="{FF2B5EF4-FFF2-40B4-BE49-F238E27FC236}">
                <a16:creationId xmlns:a16="http://schemas.microsoft.com/office/drawing/2014/main" id="{E9A7D6C6-94F3-4A4D-A2D5-8B7FD7FB9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486603"/>
              </p:ext>
            </p:extLst>
          </p:nvPr>
        </p:nvGraphicFramePr>
        <p:xfrm>
          <a:off x="3961510" y="4327961"/>
          <a:ext cx="12667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6700">
                  <a:extLst>
                    <a:ext uri="{9D8B030D-6E8A-4147-A177-3AD203B41FA5}">
                      <a16:colId xmlns:a16="http://schemas.microsoft.com/office/drawing/2014/main" val="1566288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3 (+)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36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7 (+)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12 (+)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460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13 (+)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854661"/>
                  </a:ext>
                </a:extLst>
              </a:tr>
            </a:tbl>
          </a:graphicData>
        </a:graphic>
      </p:graphicFrame>
      <p:graphicFrame>
        <p:nvGraphicFramePr>
          <p:cNvPr id="22" name="Table 19">
            <a:extLst>
              <a:ext uri="{FF2B5EF4-FFF2-40B4-BE49-F238E27FC236}">
                <a16:creationId xmlns:a16="http://schemas.microsoft.com/office/drawing/2014/main" id="{AF81AFC2-B557-4D1A-A44C-FC86E3D70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837987"/>
              </p:ext>
            </p:extLst>
          </p:nvPr>
        </p:nvGraphicFramePr>
        <p:xfrm>
          <a:off x="6624453" y="4321428"/>
          <a:ext cx="12667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6700">
                  <a:extLst>
                    <a:ext uri="{9D8B030D-6E8A-4147-A177-3AD203B41FA5}">
                      <a16:colId xmlns:a16="http://schemas.microsoft.com/office/drawing/2014/main" val="1566288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4 (+)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36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5 (+)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6 (-)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460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10 (+)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239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14 (-)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76197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4907CB5-307F-4841-A4BE-E7047C2849E6}"/>
              </a:ext>
            </a:extLst>
          </p:cNvPr>
          <p:cNvSpPr txBox="1"/>
          <p:nvPr/>
        </p:nvSpPr>
        <p:spPr>
          <a:xfrm>
            <a:off x="2970673" y="292457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Muda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F70610-6003-4D2D-A806-5A240FD9C452}"/>
              </a:ext>
            </a:extLst>
          </p:cNvPr>
          <p:cNvSpPr txBox="1"/>
          <p:nvPr/>
        </p:nvSpPr>
        <p:spPr>
          <a:xfrm>
            <a:off x="4550505" y="2935577"/>
            <a:ext cx="1172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Paruhbaya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877131-7EC7-444C-BC77-B51993316A17}"/>
              </a:ext>
            </a:extLst>
          </p:cNvPr>
          <p:cNvSpPr txBox="1"/>
          <p:nvPr/>
        </p:nvSpPr>
        <p:spPr>
          <a:xfrm>
            <a:off x="6566483" y="2799297"/>
            <a:ext cx="51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Tua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845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F2FFA-D6FF-4B24-AADF-C568F95A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ke-2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9DF6F-FBEC-43E4-BB50-A3C5A0ED9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Penentuan</a:t>
            </a:r>
            <a:r>
              <a:rPr lang="en-US" dirty="0"/>
              <a:t> leaf node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+ dan –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Slide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Umur</a:t>
            </a:r>
            <a:r>
              <a:rPr lang="en-US" dirty="0"/>
              <a:t>=Muda dan </a:t>
            </a:r>
            <a:r>
              <a:rPr lang="en-US" dirty="0" err="1"/>
              <a:t>Umur</a:t>
            </a:r>
            <a:r>
              <a:rPr lang="en-US" dirty="0"/>
              <a:t>=</a:t>
            </a:r>
            <a:r>
              <a:rPr lang="en-US" dirty="0" err="1"/>
              <a:t>Tua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Umur</a:t>
            </a:r>
            <a:r>
              <a:rPr lang="en-US" dirty="0"/>
              <a:t>=</a:t>
            </a:r>
            <a:r>
              <a:rPr lang="en-US" dirty="0" err="1"/>
              <a:t>Paruhbaya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+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pembentukkan</a:t>
            </a:r>
            <a:r>
              <a:rPr lang="en-US" dirty="0"/>
              <a:t> leaf node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Umur</a:t>
            </a:r>
            <a:r>
              <a:rPr lang="en-US" dirty="0"/>
              <a:t>=</a:t>
            </a:r>
            <a:r>
              <a:rPr lang="en-US" dirty="0" err="1"/>
              <a:t>Paruhbaya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dilanjutkan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Pembentukkan</a:t>
            </a:r>
            <a:r>
              <a:rPr lang="en-US" dirty="0"/>
              <a:t> leaf node </a:t>
            </a:r>
            <a:r>
              <a:rPr lang="en-US" dirty="0" err="1"/>
              <a:t>boleh</a:t>
            </a:r>
            <a:r>
              <a:rPr lang="en-US" dirty="0"/>
              <a:t> di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Umur</a:t>
            </a:r>
            <a:r>
              <a:rPr lang="en-US" dirty="0"/>
              <a:t>=Muda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Umur</a:t>
            </a:r>
            <a:r>
              <a:rPr lang="en-US" dirty="0"/>
              <a:t>=</a:t>
            </a:r>
            <a:r>
              <a:rPr lang="en-US" dirty="0" err="1"/>
              <a:t>Tua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94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ECC73-5E2E-412B-9E55-CF5E299F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ke-2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3ECA4-527F-45DF-B239-A74143AB8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624" y="1823114"/>
            <a:ext cx="4271555" cy="505580"/>
          </a:xfrm>
        </p:spPr>
        <p:txBody>
          <a:bodyPr/>
          <a:lstStyle/>
          <a:p>
            <a:r>
              <a:rPr lang="en-US" dirty="0"/>
              <a:t>Data training </a:t>
            </a:r>
            <a:r>
              <a:rPr lang="en-US" dirty="0" err="1"/>
              <a:t>untuk</a:t>
            </a:r>
            <a:r>
              <a:rPr lang="en-US" dirty="0"/>
              <a:t> leaf </a:t>
            </a:r>
            <a:r>
              <a:rPr lang="en-US" dirty="0" err="1"/>
              <a:t>Umur</a:t>
            </a:r>
            <a:r>
              <a:rPr lang="en-US" dirty="0"/>
              <a:t> =Muda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A4CFDC-31C0-4F86-9E5F-D81EEEC3CA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8984408"/>
              </p:ext>
            </p:extLst>
          </p:nvPr>
        </p:nvGraphicFramePr>
        <p:xfrm>
          <a:off x="1225429" y="2215411"/>
          <a:ext cx="6693142" cy="4355985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153990">
                  <a:extLst>
                    <a:ext uri="{9D8B030D-6E8A-4147-A177-3AD203B41FA5}">
                      <a16:colId xmlns:a16="http://schemas.microsoft.com/office/drawing/2014/main" val="1897992659"/>
                    </a:ext>
                  </a:extLst>
                </a:gridCol>
                <a:gridCol w="1384788">
                  <a:extLst>
                    <a:ext uri="{9D8B030D-6E8A-4147-A177-3AD203B41FA5}">
                      <a16:colId xmlns:a16="http://schemas.microsoft.com/office/drawing/2014/main" val="3210556434"/>
                    </a:ext>
                  </a:extLst>
                </a:gridCol>
                <a:gridCol w="1153990">
                  <a:extLst>
                    <a:ext uri="{9D8B030D-6E8A-4147-A177-3AD203B41FA5}">
                      <a16:colId xmlns:a16="http://schemas.microsoft.com/office/drawing/2014/main" val="794789933"/>
                    </a:ext>
                  </a:extLst>
                </a:gridCol>
                <a:gridCol w="1477107">
                  <a:extLst>
                    <a:ext uri="{9D8B030D-6E8A-4147-A177-3AD203B41FA5}">
                      <a16:colId xmlns:a16="http://schemas.microsoft.com/office/drawing/2014/main" val="2450812154"/>
                    </a:ext>
                  </a:extLst>
                </a:gridCol>
                <a:gridCol w="1523267">
                  <a:extLst>
                    <a:ext uri="{9D8B030D-6E8A-4147-A177-3AD203B41FA5}">
                      <a16:colId xmlns:a16="http://schemas.microsoft.com/office/drawing/2014/main" val="1323366802"/>
                    </a:ext>
                  </a:extLst>
                </a:gridCol>
              </a:tblGrid>
              <a:tr h="191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Pendapatan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Pelajar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Credit Rating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Membeli</a:t>
                      </a:r>
                      <a:r>
                        <a:rPr lang="en-US" sz="2000" b="1" u="none" strike="noStrike" dirty="0">
                          <a:effectLst/>
                        </a:rPr>
                        <a:t> </a:t>
                      </a:r>
                      <a:r>
                        <a:rPr lang="en-US" sz="2000" b="1" u="none" strike="noStrike" dirty="0" err="1">
                          <a:effectLst/>
                        </a:rPr>
                        <a:t>Komputer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914461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Tinggi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Tidak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Fair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Tidak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711337077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Tinggi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Tidak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Excellent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Tidak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1429734044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2037950578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1392610996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3050628781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1651751580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3126831237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8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Menengah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 err="1">
                          <a:effectLst/>
                        </a:rPr>
                        <a:t>Tidak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Fair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 err="1">
                          <a:effectLst/>
                        </a:rPr>
                        <a:t>Tidak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2282238908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9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Rendah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 err="1">
                          <a:effectLst/>
                        </a:rPr>
                        <a:t>Ya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Fair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 err="1">
                          <a:effectLst/>
                        </a:rPr>
                        <a:t>Ya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3671228511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4259665033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11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Menengah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Ya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Excellent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 err="1">
                          <a:effectLst/>
                        </a:rPr>
                        <a:t>Ya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3707397112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283677446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139074816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algn="ctr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262775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037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7FAB7-23F8-40A2-B952-241DCACCA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905404" cy="1450757"/>
          </a:xfrm>
        </p:spPr>
        <p:txBody>
          <a:bodyPr/>
          <a:lstStyle/>
          <a:p>
            <a:r>
              <a:rPr lang="en-US" dirty="0"/>
              <a:t>5. Cari average entropy ke-2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F7D5E79-5232-46C7-A045-FF0C3E7991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543801" cy="5012266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Pendapatan</a:t>
                </a:r>
              </a:p>
              <a:p>
                <a:r>
                  <a:rPr lang="en-US" dirty="0"/>
                  <a:t>B1: Tinggi </a:t>
                </a:r>
                <a:r>
                  <a:rPr lang="en-US" dirty="0" err="1"/>
                  <a:t>terdapat</a:t>
                </a:r>
                <a:r>
                  <a:rPr lang="en-US" dirty="0"/>
                  <a:t> 2 </a:t>
                </a:r>
                <a:r>
                  <a:rPr lang="en-US" dirty="0" err="1"/>
                  <a:t>Tidak</a:t>
                </a:r>
                <a:r>
                  <a:rPr lang="en-US" dirty="0"/>
                  <a:t> (-)</a:t>
                </a:r>
              </a:p>
              <a:p>
                <a:r>
                  <a:rPr lang="en-US" dirty="0"/>
                  <a:t>B2: </a:t>
                </a:r>
                <a:r>
                  <a:rPr lang="en-US" dirty="0" err="1"/>
                  <a:t>Menengah</a:t>
                </a:r>
                <a:r>
                  <a:rPr lang="en-US" dirty="0"/>
                  <a:t> </a:t>
                </a:r>
                <a:r>
                  <a:rPr lang="en-US" dirty="0" err="1"/>
                  <a:t>terdapat</a:t>
                </a:r>
                <a:r>
                  <a:rPr lang="en-US" dirty="0"/>
                  <a:t> 1 </a:t>
                </a:r>
                <a:r>
                  <a:rPr lang="en-US" dirty="0" err="1"/>
                  <a:t>Ya</a:t>
                </a:r>
                <a:r>
                  <a:rPr lang="en-US" dirty="0"/>
                  <a:t> (+) dan 1 </a:t>
                </a:r>
                <a:r>
                  <a:rPr lang="en-US" dirty="0" err="1"/>
                  <a:t>Tidak</a:t>
                </a:r>
                <a:r>
                  <a:rPr lang="en-US" dirty="0"/>
                  <a:t> (-)</a:t>
                </a:r>
              </a:p>
              <a:p>
                <a:r>
                  <a:rPr lang="en-US" dirty="0"/>
                  <a:t>B3: </a:t>
                </a:r>
                <a:r>
                  <a:rPr lang="en-US" dirty="0" err="1"/>
                  <a:t>Rendah</a:t>
                </a:r>
                <a:r>
                  <a:rPr lang="en-US" dirty="0"/>
                  <a:t> </a:t>
                </a:r>
                <a:r>
                  <a:rPr lang="en-US" dirty="0" err="1"/>
                  <a:t>terdapat</a:t>
                </a:r>
                <a:r>
                  <a:rPr lang="en-US" dirty="0"/>
                  <a:t> 1 </a:t>
                </a:r>
                <a:r>
                  <a:rPr lang="en-US" dirty="0" err="1"/>
                  <a:t>Ya</a:t>
                </a:r>
                <a:r>
                  <a:rPr lang="en-US" dirty="0"/>
                  <a:t> (+) </a:t>
                </a:r>
              </a:p>
              <a:p>
                <a:endParaRPr lang="en-US" dirty="0"/>
              </a:p>
              <a:p>
                <a:r>
                  <a:rPr lang="en-US" dirty="0"/>
                  <a:t>Average entropy (</a:t>
                </a:r>
                <a:r>
                  <a:rPr lang="en-US" dirty="0" err="1"/>
                  <a:t>Pendapatan</a:t>
                </a:r>
                <a:r>
                  <a:rPr lang="en-US" dirty="0"/>
                  <a:t>) </a:t>
                </a:r>
              </a:p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</m:func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= 0.4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F7D5E79-5232-46C7-A045-FF0C3E7991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543801" cy="5012266"/>
              </a:xfrm>
              <a:blipFill>
                <a:blip r:embed="rId2"/>
                <a:stretch>
                  <a:fillRect l="-808" t="-1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843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7FAB7-23F8-40A2-B952-241DCACCA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905404" cy="1450757"/>
          </a:xfrm>
        </p:spPr>
        <p:txBody>
          <a:bodyPr/>
          <a:lstStyle/>
          <a:p>
            <a:r>
              <a:rPr lang="en-US" dirty="0"/>
              <a:t>5. Cari average entropy ke-2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F7D5E79-5232-46C7-A045-FF0C3E7991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543801" cy="5012266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Pelajar</a:t>
                </a:r>
              </a:p>
              <a:p>
                <a:r>
                  <a:rPr lang="en-US" dirty="0"/>
                  <a:t>B1: </a:t>
                </a:r>
                <a:r>
                  <a:rPr lang="en-US" dirty="0" err="1"/>
                  <a:t>Ya</a:t>
                </a:r>
                <a:r>
                  <a:rPr lang="en-US" dirty="0"/>
                  <a:t> (</a:t>
                </a:r>
                <a:r>
                  <a:rPr lang="en-US" dirty="0" err="1"/>
                  <a:t>pelajar</a:t>
                </a:r>
                <a:r>
                  <a:rPr lang="en-US" dirty="0"/>
                  <a:t>) </a:t>
                </a:r>
                <a:r>
                  <a:rPr lang="en-US" dirty="0" err="1"/>
                  <a:t>terdapat</a:t>
                </a:r>
                <a:r>
                  <a:rPr lang="en-US" dirty="0"/>
                  <a:t> 2 </a:t>
                </a:r>
                <a:r>
                  <a:rPr lang="en-US" dirty="0" err="1"/>
                  <a:t>Tidak</a:t>
                </a:r>
                <a:r>
                  <a:rPr lang="en-US" dirty="0"/>
                  <a:t> (+)</a:t>
                </a:r>
              </a:p>
              <a:p>
                <a:r>
                  <a:rPr lang="en-US" dirty="0"/>
                  <a:t>B2: </a:t>
                </a:r>
                <a:r>
                  <a:rPr lang="en-US" dirty="0" err="1"/>
                  <a:t>Tidak</a:t>
                </a:r>
                <a:r>
                  <a:rPr lang="en-US" dirty="0"/>
                  <a:t> (</a:t>
                </a:r>
                <a:r>
                  <a:rPr lang="en-US" dirty="0" err="1"/>
                  <a:t>bukan</a:t>
                </a:r>
                <a:r>
                  <a:rPr lang="en-US" dirty="0"/>
                  <a:t> </a:t>
                </a:r>
                <a:r>
                  <a:rPr lang="en-US" dirty="0" err="1"/>
                  <a:t>Pelajar</a:t>
                </a:r>
                <a:r>
                  <a:rPr lang="en-US" dirty="0"/>
                  <a:t>) </a:t>
                </a:r>
                <a:r>
                  <a:rPr lang="en-US" dirty="0" err="1"/>
                  <a:t>terdapat</a:t>
                </a:r>
                <a:r>
                  <a:rPr lang="en-US" dirty="0"/>
                  <a:t> 3 </a:t>
                </a:r>
                <a:r>
                  <a:rPr lang="en-US" dirty="0" err="1"/>
                  <a:t>Ya</a:t>
                </a:r>
                <a:r>
                  <a:rPr lang="en-US" dirty="0"/>
                  <a:t> (-)</a:t>
                </a:r>
              </a:p>
              <a:p>
                <a:endParaRPr lang="en-US" dirty="0"/>
              </a:p>
              <a:p>
                <a:r>
                  <a:rPr lang="en-US" dirty="0"/>
                  <a:t>Average entropy (</a:t>
                </a:r>
                <a:r>
                  <a:rPr lang="en-US" dirty="0" err="1"/>
                  <a:t>Pelajar</a:t>
                </a:r>
                <a:r>
                  <a:rPr lang="en-US" dirty="0"/>
                  <a:t>) </a:t>
                </a:r>
              </a:p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= 0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F7D5E79-5232-46C7-A045-FF0C3E7991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543801" cy="5012266"/>
              </a:xfrm>
              <a:blipFill>
                <a:blip r:embed="rId2"/>
                <a:stretch>
                  <a:fillRect l="-808" t="-1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976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7FAB7-23F8-40A2-B952-241DCACCA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905404" cy="1450757"/>
          </a:xfrm>
        </p:spPr>
        <p:txBody>
          <a:bodyPr/>
          <a:lstStyle/>
          <a:p>
            <a:r>
              <a:rPr lang="en-US" dirty="0"/>
              <a:t>5. Cari average entropy ke-2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F7D5E79-5232-46C7-A045-FF0C3E7991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543801" cy="5012266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Credit rating</a:t>
                </a:r>
              </a:p>
              <a:p>
                <a:r>
                  <a:rPr lang="en-US" dirty="0"/>
                  <a:t>B1: Fair </a:t>
                </a:r>
                <a:r>
                  <a:rPr lang="en-US" dirty="0" err="1"/>
                  <a:t>terdapat</a:t>
                </a:r>
                <a:r>
                  <a:rPr lang="en-US" dirty="0"/>
                  <a:t> 1 </a:t>
                </a:r>
                <a:r>
                  <a:rPr lang="en-US" dirty="0" err="1"/>
                  <a:t>Ya</a:t>
                </a:r>
                <a:r>
                  <a:rPr lang="en-US" dirty="0"/>
                  <a:t> (+) dan 2 </a:t>
                </a:r>
                <a:r>
                  <a:rPr lang="en-US" dirty="0" err="1"/>
                  <a:t>Tidak</a:t>
                </a:r>
                <a:r>
                  <a:rPr lang="en-US" dirty="0"/>
                  <a:t> (-)</a:t>
                </a:r>
              </a:p>
              <a:p>
                <a:r>
                  <a:rPr lang="en-US" dirty="0"/>
                  <a:t>B2: Excellent </a:t>
                </a:r>
                <a:r>
                  <a:rPr lang="en-US" dirty="0" err="1"/>
                  <a:t>terdapat</a:t>
                </a:r>
                <a:r>
                  <a:rPr lang="en-US" dirty="0"/>
                  <a:t> 1 </a:t>
                </a:r>
                <a:r>
                  <a:rPr lang="en-US" dirty="0" err="1"/>
                  <a:t>Ya</a:t>
                </a:r>
                <a:r>
                  <a:rPr lang="en-US" dirty="0"/>
                  <a:t> (+) dan 1 </a:t>
                </a:r>
                <a:r>
                  <a:rPr lang="en-US" dirty="0" err="1"/>
                  <a:t>Tidak</a:t>
                </a:r>
                <a:r>
                  <a:rPr lang="en-US" dirty="0"/>
                  <a:t> (-)</a:t>
                </a:r>
              </a:p>
              <a:p>
                <a:endParaRPr lang="en-US" dirty="0"/>
              </a:p>
              <a:p>
                <a:r>
                  <a:rPr lang="en-US" dirty="0"/>
                  <a:t>Average entropy (</a:t>
                </a:r>
                <a:r>
                  <a:rPr lang="en-US"/>
                  <a:t>Credit rating) </a:t>
                </a:r>
                <a:endParaRPr lang="en-US" dirty="0"/>
              </a:p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</m:func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= 0.317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F7D5E79-5232-46C7-A045-FF0C3E7991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543801" cy="5012266"/>
              </a:xfrm>
              <a:blipFill>
                <a:blip r:embed="rId2"/>
                <a:stretch>
                  <a:fillRect l="-808" t="-1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4974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2D69-E96C-4918-942C-48C46E05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8000406" cy="1450757"/>
          </a:xfrm>
        </p:spPr>
        <p:txBody>
          <a:bodyPr/>
          <a:lstStyle/>
          <a:p>
            <a:r>
              <a:rPr lang="en-US" dirty="0"/>
              <a:t>5. Cari average entropy ke-2 (4)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C1299-0FD6-4427-BA01-C000868D4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9492" y="2079386"/>
            <a:ext cx="4525015" cy="4580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Hasil average entropy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atribut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EC62888-D318-4562-B3E4-2508F51B41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8452599"/>
              </p:ext>
            </p:extLst>
          </p:nvPr>
        </p:nvGraphicFramePr>
        <p:xfrm>
          <a:off x="2332351" y="2566551"/>
          <a:ext cx="4525015" cy="17867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3428">
                  <a:extLst>
                    <a:ext uri="{9D8B030D-6E8A-4147-A177-3AD203B41FA5}">
                      <a16:colId xmlns:a16="http://schemas.microsoft.com/office/drawing/2014/main" val="1091292076"/>
                    </a:ext>
                  </a:extLst>
                </a:gridCol>
                <a:gridCol w="2381587">
                  <a:extLst>
                    <a:ext uri="{9D8B030D-6E8A-4147-A177-3AD203B41FA5}">
                      <a16:colId xmlns:a16="http://schemas.microsoft.com/office/drawing/2014/main" val="3148850718"/>
                    </a:ext>
                  </a:extLst>
                </a:gridCol>
              </a:tblGrid>
              <a:tr h="4466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Attribute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Average Entropy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571569"/>
                  </a:ext>
                </a:extLst>
              </a:tr>
              <a:tr h="44669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Pendapatan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1329091708"/>
                  </a:ext>
                </a:extLst>
              </a:tr>
              <a:tr h="44669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Pelajar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971932551"/>
                  </a:ext>
                </a:extLst>
              </a:tr>
              <a:tr h="44669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Credit Rating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0.317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3159549115"/>
                  </a:ext>
                </a:extLst>
              </a:tr>
            </a:tbl>
          </a:graphicData>
        </a:graphic>
      </p:graphicFrame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D60C981-0DBB-446C-BE7F-0608EF5B0668}"/>
              </a:ext>
            </a:extLst>
          </p:cNvPr>
          <p:cNvSpPr txBox="1">
            <a:spLocks/>
          </p:cNvSpPr>
          <p:nvPr/>
        </p:nvSpPr>
        <p:spPr>
          <a:xfrm>
            <a:off x="571598" y="5275723"/>
            <a:ext cx="7543801" cy="4580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average entropy </a:t>
            </a:r>
            <a:r>
              <a:rPr lang="en-US" dirty="0" err="1"/>
              <a:t>terkecil</a:t>
            </a:r>
            <a:r>
              <a:rPr lang="en-US" dirty="0"/>
              <a:t> (</a:t>
            </a:r>
            <a:r>
              <a:rPr lang="en-US" dirty="0" err="1"/>
              <a:t>Pelajar</a:t>
            </a:r>
            <a:r>
              <a:rPr lang="en-US" dirty="0"/>
              <a:t>)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i="1" dirty="0"/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817505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5E1EA7-F8E3-4CEF-BC7A-01A75300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Pembentukan</a:t>
            </a:r>
            <a:r>
              <a:rPr lang="en-US" dirty="0"/>
              <a:t> tree ke-2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497315-7E78-42EE-9BD5-FB3E46CCA70E}"/>
              </a:ext>
            </a:extLst>
          </p:cNvPr>
          <p:cNvSpPr/>
          <p:nvPr/>
        </p:nvSpPr>
        <p:spPr>
          <a:xfrm>
            <a:off x="3693226" y="2018804"/>
            <a:ext cx="1757548" cy="6175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Umur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3BFDC7-9B65-43CF-9E72-DBBE5EAAAA68}"/>
              </a:ext>
            </a:extLst>
          </p:cNvPr>
          <p:cNvSpPr/>
          <p:nvPr/>
        </p:nvSpPr>
        <p:spPr>
          <a:xfrm>
            <a:off x="1007423" y="3429002"/>
            <a:ext cx="1757548" cy="6175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Pelajar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734E5C-E760-4ABD-B4B6-2740FBAEB876}"/>
              </a:ext>
            </a:extLst>
          </p:cNvPr>
          <p:cNvSpPr/>
          <p:nvPr/>
        </p:nvSpPr>
        <p:spPr>
          <a:xfrm>
            <a:off x="3716086" y="3429001"/>
            <a:ext cx="1757548" cy="6175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51295B-7E35-4C78-9D4F-7EFFD08C7C8C}"/>
              </a:ext>
            </a:extLst>
          </p:cNvPr>
          <p:cNvSpPr/>
          <p:nvPr/>
        </p:nvSpPr>
        <p:spPr>
          <a:xfrm>
            <a:off x="6379029" y="3429000"/>
            <a:ext cx="1757548" cy="6175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128E13-29BA-4E11-BBC3-B8D86E7D5B12}"/>
              </a:ext>
            </a:extLst>
          </p:cNvPr>
          <p:cNvCxnSpPr>
            <a:cxnSpLocks/>
          </p:cNvCxnSpPr>
          <p:nvPr/>
        </p:nvCxnSpPr>
        <p:spPr>
          <a:xfrm flipH="1">
            <a:off x="2030681" y="2636321"/>
            <a:ext cx="2541320" cy="64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5A289B-2760-42B9-92D9-DBF8346A20B3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4572000" y="2636321"/>
            <a:ext cx="22860" cy="792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64E400-FF39-4175-A07F-E98042299B6B}"/>
              </a:ext>
            </a:extLst>
          </p:cNvPr>
          <p:cNvCxnSpPr>
            <a:stCxn id="6" idx="2"/>
          </p:cNvCxnSpPr>
          <p:nvPr/>
        </p:nvCxnSpPr>
        <p:spPr>
          <a:xfrm>
            <a:off x="4572000" y="2636321"/>
            <a:ext cx="2576945" cy="64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905975B6-1F0B-4A41-9955-5A341DA7F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15825"/>
              </p:ext>
            </p:extLst>
          </p:nvPr>
        </p:nvGraphicFramePr>
        <p:xfrm>
          <a:off x="2319426" y="5181900"/>
          <a:ext cx="12667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6700">
                  <a:extLst>
                    <a:ext uri="{9D8B030D-6E8A-4147-A177-3AD203B41FA5}">
                      <a16:colId xmlns:a16="http://schemas.microsoft.com/office/drawing/2014/main" val="1566288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1 (-)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36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2 (-)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8 (-)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460732"/>
                  </a:ext>
                </a:extLst>
              </a:tr>
            </a:tbl>
          </a:graphicData>
        </a:graphic>
      </p:graphicFrame>
      <p:graphicFrame>
        <p:nvGraphicFramePr>
          <p:cNvPr id="21" name="Table 19">
            <a:extLst>
              <a:ext uri="{FF2B5EF4-FFF2-40B4-BE49-F238E27FC236}">
                <a16:creationId xmlns:a16="http://schemas.microsoft.com/office/drawing/2014/main" id="{E9A7D6C6-94F3-4A4D-A2D5-8B7FD7FB931A}"/>
              </a:ext>
            </a:extLst>
          </p:cNvPr>
          <p:cNvGraphicFramePr>
            <a:graphicFrameLocks noGrp="1"/>
          </p:cNvGraphicFramePr>
          <p:nvPr/>
        </p:nvGraphicFramePr>
        <p:xfrm>
          <a:off x="3961510" y="4327961"/>
          <a:ext cx="12667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6700">
                  <a:extLst>
                    <a:ext uri="{9D8B030D-6E8A-4147-A177-3AD203B41FA5}">
                      <a16:colId xmlns:a16="http://schemas.microsoft.com/office/drawing/2014/main" val="1566288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3 (+)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36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7 (+)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12 (+)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460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13 (+)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854661"/>
                  </a:ext>
                </a:extLst>
              </a:tr>
            </a:tbl>
          </a:graphicData>
        </a:graphic>
      </p:graphicFrame>
      <p:graphicFrame>
        <p:nvGraphicFramePr>
          <p:cNvPr id="22" name="Table 19">
            <a:extLst>
              <a:ext uri="{FF2B5EF4-FFF2-40B4-BE49-F238E27FC236}">
                <a16:creationId xmlns:a16="http://schemas.microsoft.com/office/drawing/2014/main" id="{AF81AFC2-B557-4D1A-A44C-FC86E3D70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133026"/>
              </p:ext>
            </p:extLst>
          </p:nvPr>
        </p:nvGraphicFramePr>
        <p:xfrm>
          <a:off x="6624453" y="4327961"/>
          <a:ext cx="12667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6700">
                  <a:extLst>
                    <a:ext uri="{9D8B030D-6E8A-4147-A177-3AD203B41FA5}">
                      <a16:colId xmlns:a16="http://schemas.microsoft.com/office/drawing/2014/main" val="1566288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4 (+)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36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5 (+)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6 (-)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460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10 (+)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239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14 (-)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761971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9436D9F-316D-42AE-80BE-619BFF14A549}"/>
              </a:ext>
            </a:extLst>
          </p:cNvPr>
          <p:cNvSpPr/>
          <p:nvPr/>
        </p:nvSpPr>
        <p:spPr>
          <a:xfrm>
            <a:off x="186493" y="4503123"/>
            <a:ext cx="1757548" cy="6175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Ya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E4DC11-90AE-4DD3-A3EF-67B4DB016393}"/>
              </a:ext>
            </a:extLst>
          </p:cNvPr>
          <p:cNvSpPr/>
          <p:nvPr/>
        </p:nvSpPr>
        <p:spPr>
          <a:xfrm>
            <a:off x="2030681" y="4503123"/>
            <a:ext cx="1757548" cy="6175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Tidak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FF36402-7D36-4038-9419-3DB8941B09B2}"/>
              </a:ext>
            </a:extLst>
          </p:cNvPr>
          <p:cNvCxnSpPr/>
          <p:nvPr/>
        </p:nvCxnSpPr>
        <p:spPr>
          <a:xfrm flipH="1">
            <a:off x="1199408" y="4046517"/>
            <a:ext cx="744633" cy="37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A2F015-32AB-44B6-933A-2C8EBFF6361E}"/>
              </a:ext>
            </a:extLst>
          </p:cNvPr>
          <p:cNvCxnSpPr>
            <a:stCxn id="7" idx="2"/>
          </p:cNvCxnSpPr>
          <p:nvPr/>
        </p:nvCxnSpPr>
        <p:spPr>
          <a:xfrm>
            <a:off x="1886197" y="4046519"/>
            <a:ext cx="878774" cy="37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CFEF785-6C4A-4A32-9023-A3B5D9B6E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097053"/>
              </p:ext>
            </p:extLst>
          </p:nvPr>
        </p:nvGraphicFramePr>
        <p:xfrm>
          <a:off x="431917" y="5193902"/>
          <a:ext cx="12667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6700">
                  <a:extLst>
                    <a:ext uri="{9D8B030D-6E8A-4147-A177-3AD203B41FA5}">
                      <a16:colId xmlns:a16="http://schemas.microsoft.com/office/drawing/2014/main" val="1566288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9 (+)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239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11 (+)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761971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56D6B1BC-CEDB-47F7-A297-9FBEFA67895C}"/>
              </a:ext>
            </a:extLst>
          </p:cNvPr>
          <p:cNvSpPr txBox="1"/>
          <p:nvPr/>
        </p:nvSpPr>
        <p:spPr>
          <a:xfrm>
            <a:off x="2970673" y="292457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Muda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F6EDC-559F-4AA0-8A4A-C6D32DED8500}"/>
              </a:ext>
            </a:extLst>
          </p:cNvPr>
          <p:cNvSpPr txBox="1"/>
          <p:nvPr/>
        </p:nvSpPr>
        <p:spPr>
          <a:xfrm>
            <a:off x="4550505" y="2935577"/>
            <a:ext cx="1172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Paruhbaya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358B9-B6D2-40DB-B40D-289BEDC011A4}"/>
              </a:ext>
            </a:extLst>
          </p:cNvPr>
          <p:cNvSpPr txBox="1"/>
          <p:nvPr/>
        </p:nvSpPr>
        <p:spPr>
          <a:xfrm>
            <a:off x="6566483" y="2799297"/>
            <a:ext cx="51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Tua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185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F2FFA-D6FF-4B24-AADF-C568F95A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ke-3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9DF6F-FBEC-43E4-BB50-A3C5A0ED9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pembentukkan</a:t>
            </a:r>
            <a:r>
              <a:rPr lang="en-US" dirty="0"/>
              <a:t> leaf node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Umur</a:t>
            </a:r>
            <a:r>
              <a:rPr lang="en-US" dirty="0"/>
              <a:t>=</a:t>
            </a:r>
            <a:r>
              <a:rPr lang="en-US" dirty="0" err="1"/>
              <a:t>Tua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average entropy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Umur</a:t>
            </a:r>
            <a:r>
              <a:rPr lang="en-US" dirty="0"/>
              <a:t>=</a:t>
            </a:r>
            <a:r>
              <a:rPr lang="en-US" dirty="0" err="1"/>
              <a:t>Tua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pada Langkah kek-5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Terus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pembentukkan</a:t>
            </a:r>
            <a:r>
              <a:rPr lang="en-US" dirty="0"/>
              <a:t> leaf node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node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yang </a:t>
            </a:r>
            <a:r>
              <a:rPr lang="en-US" dirty="0" err="1"/>
              <a:t>sama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7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E6DAA-A407-43DF-9E0D-4829F33E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Utama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E83A89-A523-411A-B8D7-EA2DA0FEB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data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tree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tree: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ID3 (1986)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CART (</a:t>
            </a:r>
            <a:r>
              <a:rPr lang="en-US" i="1" dirty="0"/>
              <a:t>Classification and Regression Test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C4.5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533822-B4EE-4867-8198-535EDD87C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710" y="3543666"/>
            <a:ext cx="3224579" cy="25956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402FB4A-3A87-4969-8DFE-C4919B845EF0}"/>
              </a:ext>
            </a:extLst>
          </p:cNvPr>
          <p:cNvSpPr/>
          <p:nvPr/>
        </p:nvSpPr>
        <p:spPr>
          <a:xfrm>
            <a:off x="202224" y="6508732"/>
            <a:ext cx="58908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Pict: https://towardsdatascience.com/decision-tree-classification-de64fc4d5aac</a:t>
            </a:r>
          </a:p>
        </p:txBody>
      </p:sp>
    </p:spTree>
    <p:extLst>
      <p:ext uri="{BB962C8B-B14F-4D97-AF65-F5344CB8AC3E}">
        <p14:creationId xmlns:p14="http://schemas.microsoft.com/office/powerpoint/2010/main" val="1935903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5E1EA7-F8E3-4CEF-BC7A-01A75300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akhir</a:t>
            </a:r>
            <a:r>
              <a:rPr lang="en-US" dirty="0"/>
              <a:t> tree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497315-7E78-42EE-9BD5-FB3E46CCA70E}"/>
              </a:ext>
            </a:extLst>
          </p:cNvPr>
          <p:cNvSpPr/>
          <p:nvPr/>
        </p:nvSpPr>
        <p:spPr>
          <a:xfrm>
            <a:off x="3693226" y="2018804"/>
            <a:ext cx="1757548" cy="6175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Umur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3BFDC7-9B65-43CF-9E72-DBBE5EAAAA68}"/>
              </a:ext>
            </a:extLst>
          </p:cNvPr>
          <p:cNvSpPr/>
          <p:nvPr/>
        </p:nvSpPr>
        <p:spPr>
          <a:xfrm>
            <a:off x="1007423" y="3429002"/>
            <a:ext cx="1757548" cy="6175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Pelajar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734E5C-E760-4ABD-B4B6-2740FBAEB876}"/>
              </a:ext>
            </a:extLst>
          </p:cNvPr>
          <p:cNvSpPr/>
          <p:nvPr/>
        </p:nvSpPr>
        <p:spPr>
          <a:xfrm>
            <a:off x="3716086" y="3429001"/>
            <a:ext cx="1757548" cy="6175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Paruhbaya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51295B-7E35-4C78-9D4F-7EFFD08C7C8C}"/>
              </a:ext>
            </a:extLst>
          </p:cNvPr>
          <p:cNvSpPr/>
          <p:nvPr/>
        </p:nvSpPr>
        <p:spPr>
          <a:xfrm>
            <a:off x="6379029" y="3429000"/>
            <a:ext cx="1757548" cy="6175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Credit Rating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128E13-29BA-4E11-BBC3-B8D86E7D5B12}"/>
              </a:ext>
            </a:extLst>
          </p:cNvPr>
          <p:cNvCxnSpPr>
            <a:cxnSpLocks/>
          </p:cNvCxnSpPr>
          <p:nvPr/>
        </p:nvCxnSpPr>
        <p:spPr>
          <a:xfrm flipH="1">
            <a:off x="2030681" y="2636321"/>
            <a:ext cx="2541320" cy="64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5A289B-2760-42B9-92D9-DBF8346A20B3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4572000" y="2636321"/>
            <a:ext cx="22860" cy="792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64E400-FF39-4175-A07F-E98042299B6B}"/>
              </a:ext>
            </a:extLst>
          </p:cNvPr>
          <p:cNvCxnSpPr>
            <a:stCxn id="6" idx="2"/>
          </p:cNvCxnSpPr>
          <p:nvPr/>
        </p:nvCxnSpPr>
        <p:spPr>
          <a:xfrm>
            <a:off x="4572000" y="2636321"/>
            <a:ext cx="2576945" cy="64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905975B6-1F0B-4A41-9955-5A341DA7F755}"/>
              </a:ext>
            </a:extLst>
          </p:cNvPr>
          <p:cNvGraphicFramePr>
            <a:graphicFrameLocks noGrp="1"/>
          </p:cNvGraphicFramePr>
          <p:nvPr/>
        </p:nvGraphicFramePr>
        <p:xfrm>
          <a:off x="2319426" y="5181900"/>
          <a:ext cx="12667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6700">
                  <a:extLst>
                    <a:ext uri="{9D8B030D-6E8A-4147-A177-3AD203B41FA5}">
                      <a16:colId xmlns:a16="http://schemas.microsoft.com/office/drawing/2014/main" val="1566288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1 (-)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36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2 (-)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8 (-)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460732"/>
                  </a:ext>
                </a:extLst>
              </a:tr>
            </a:tbl>
          </a:graphicData>
        </a:graphic>
      </p:graphicFrame>
      <p:graphicFrame>
        <p:nvGraphicFramePr>
          <p:cNvPr id="21" name="Table 19">
            <a:extLst>
              <a:ext uri="{FF2B5EF4-FFF2-40B4-BE49-F238E27FC236}">
                <a16:creationId xmlns:a16="http://schemas.microsoft.com/office/drawing/2014/main" id="{E9A7D6C6-94F3-4A4D-A2D5-8B7FD7FB931A}"/>
              </a:ext>
            </a:extLst>
          </p:cNvPr>
          <p:cNvGraphicFramePr>
            <a:graphicFrameLocks noGrp="1"/>
          </p:cNvGraphicFramePr>
          <p:nvPr/>
        </p:nvGraphicFramePr>
        <p:xfrm>
          <a:off x="3961510" y="4327961"/>
          <a:ext cx="12667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6700">
                  <a:extLst>
                    <a:ext uri="{9D8B030D-6E8A-4147-A177-3AD203B41FA5}">
                      <a16:colId xmlns:a16="http://schemas.microsoft.com/office/drawing/2014/main" val="1566288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3 (+)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36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7 (+)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12 (+)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460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13 (+)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854661"/>
                  </a:ext>
                </a:extLst>
              </a:tr>
            </a:tbl>
          </a:graphicData>
        </a:graphic>
      </p:graphicFrame>
      <p:graphicFrame>
        <p:nvGraphicFramePr>
          <p:cNvPr id="22" name="Table 19">
            <a:extLst>
              <a:ext uri="{FF2B5EF4-FFF2-40B4-BE49-F238E27FC236}">
                <a16:creationId xmlns:a16="http://schemas.microsoft.com/office/drawing/2014/main" id="{AF81AFC2-B557-4D1A-A44C-FC86E3D70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318655"/>
              </p:ext>
            </p:extLst>
          </p:nvPr>
        </p:nvGraphicFramePr>
        <p:xfrm>
          <a:off x="5719058" y="5169735"/>
          <a:ext cx="12667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6700">
                  <a:extLst>
                    <a:ext uri="{9D8B030D-6E8A-4147-A177-3AD203B41FA5}">
                      <a16:colId xmlns:a16="http://schemas.microsoft.com/office/drawing/2014/main" val="1566288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4 (+)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36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5 (+)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10 (+)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239253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9436D9F-316D-42AE-80BE-619BFF14A549}"/>
              </a:ext>
            </a:extLst>
          </p:cNvPr>
          <p:cNvSpPr/>
          <p:nvPr/>
        </p:nvSpPr>
        <p:spPr>
          <a:xfrm>
            <a:off x="186493" y="4503123"/>
            <a:ext cx="1757548" cy="6175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Ya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E4DC11-90AE-4DD3-A3EF-67B4DB016393}"/>
              </a:ext>
            </a:extLst>
          </p:cNvPr>
          <p:cNvSpPr/>
          <p:nvPr/>
        </p:nvSpPr>
        <p:spPr>
          <a:xfrm>
            <a:off x="2030681" y="4503123"/>
            <a:ext cx="1757548" cy="6175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Tidak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FF36402-7D36-4038-9419-3DB8941B09B2}"/>
              </a:ext>
            </a:extLst>
          </p:cNvPr>
          <p:cNvCxnSpPr/>
          <p:nvPr/>
        </p:nvCxnSpPr>
        <p:spPr>
          <a:xfrm flipH="1">
            <a:off x="1199408" y="4046517"/>
            <a:ext cx="744633" cy="37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A2F015-32AB-44B6-933A-2C8EBFF6361E}"/>
              </a:ext>
            </a:extLst>
          </p:cNvPr>
          <p:cNvCxnSpPr>
            <a:stCxn id="7" idx="2"/>
          </p:cNvCxnSpPr>
          <p:nvPr/>
        </p:nvCxnSpPr>
        <p:spPr>
          <a:xfrm>
            <a:off x="1886197" y="4046519"/>
            <a:ext cx="878774" cy="37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CFEF785-6C4A-4A32-9023-A3B5D9B6ED0B}"/>
              </a:ext>
            </a:extLst>
          </p:cNvPr>
          <p:cNvGraphicFramePr>
            <a:graphicFrameLocks noGrp="1"/>
          </p:cNvGraphicFramePr>
          <p:nvPr/>
        </p:nvGraphicFramePr>
        <p:xfrm>
          <a:off x="431917" y="5193902"/>
          <a:ext cx="12667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6700">
                  <a:extLst>
                    <a:ext uri="{9D8B030D-6E8A-4147-A177-3AD203B41FA5}">
                      <a16:colId xmlns:a16="http://schemas.microsoft.com/office/drawing/2014/main" val="1566288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9 (+)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239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11 (+)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76197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36CC69D0-2FF9-4231-A6E3-CB4064A4BB11}"/>
              </a:ext>
            </a:extLst>
          </p:cNvPr>
          <p:cNvSpPr txBox="1"/>
          <p:nvPr/>
        </p:nvSpPr>
        <p:spPr>
          <a:xfrm>
            <a:off x="2970673" y="292457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Muda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1C7D1E-545A-40AE-8180-1732AAD9F8F5}"/>
              </a:ext>
            </a:extLst>
          </p:cNvPr>
          <p:cNvSpPr txBox="1"/>
          <p:nvPr/>
        </p:nvSpPr>
        <p:spPr>
          <a:xfrm>
            <a:off x="4550505" y="2935577"/>
            <a:ext cx="1172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Paruhbaya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BA3310-699C-4ADB-8217-0F4880737DB4}"/>
              </a:ext>
            </a:extLst>
          </p:cNvPr>
          <p:cNvSpPr txBox="1"/>
          <p:nvPr/>
        </p:nvSpPr>
        <p:spPr>
          <a:xfrm>
            <a:off x="6566483" y="2799297"/>
            <a:ext cx="51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Tua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7643211-0BC7-4277-B395-A20E66CD3198}"/>
              </a:ext>
            </a:extLst>
          </p:cNvPr>
          <p:cNvSpPr/>
          <p:nvPr/>
        </p:nvSpPr>
        <p:spPr>
          <a:xfrm>
            <a:off x="5473634" y="4503123"/>
            <a:ext cx="1757548" cy="6175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Fair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EB42E03-79B4-4FE7-9ABF-77D0D8B8F082}"/>
              </a:ext>
            </a:extLst>
          </p:cNvPr>
          <p:cNvSpPr/>
          <p:nvPr/>
        </p:nvSpPr>
        <p:spPr>
          <a:xfrm>
            <a:off x="7317822" y="4503123"/>
            <a:ext cx="1757548" cy="6175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Excellent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B8D875-ABE9-4E9F-8B67-F1832C51ACE1}"/>
              </a:ext>
            </a:extLst>
          </p:cNvPr>
          <p:cNvCxnSpPr/>
          <p:nvPr/>
        </p:nvCxnSpPr>
        <p:spPr>
          <a:xfrm flipH="1">
            <a:off x="6486549" y="4046517"/>
            <a:ext cx="744633" cy="37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1C78B91-BB29-44B0-855D-654B246531D0}"/>
              </a:ext>
            </a:extLst>
          </p:cNvPr>
          <p:cNvCxnSpPr/>
          <p:nvPr/>
        </p:nvCxnSpPr>
        <p:spPr>
          <a:xfrm>
            <a:off x="7173338" y="4046519"/>
            <a:ext cx="878774" cy="37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19">
            <a:extLst>
              <a:ext uri="{FF2B5EF4-FFF2-40B4-BE49-F238E27FC236}">
                <a16:creationId xmlns:a16="http://schemas.microsoft.com/office/drawing/2014/main" id="{305AC65E-54C2-4EDF-9650-4DB80C8A2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219708"/>
              </p:ext>
            </p:extLst>
          </p:nvPr>
        </p:nvGraphicFramePr>
        <p:xfrm>
          <a:off x="7612725" y="5181900"/>
          <a:ext cx="12667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6700">
                  <a:extLst>
                    <a:ext uri="{9D8B030D-6E8A-4147-A177-3AD203B41FA5}">
                      <a16:colId xmlns:a16="http://schemas.microsoft.com/office/drawing/2014/main" val="1566288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6 (-)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460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14 (-)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761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674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5E1EA7-F8E3-4CEF-BC7A-01A75300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akhir</a:t>
            </a:r>
            <a:r>
              <a:rPr lang="en-US" dirty="0"/>
              <a:t> tree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497315-7E78-42EE-9BD5-FB3E46CCA70E}"/>
              </a:ext>
            </a:extLst>
          </p:cNvPr>
          <p:cNvSpPr/>
          <p:nvPr/>
        </p:nvSpPr>
        <p:spPr>
          <a:xfrm>
            <a:off x="3693226" y="2018804"/>
            <a:ext cx="1757548" cy="6175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Umur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3BFDC7-9B65-43CF-9E72-DBBE5EAAAA68}"/>
              </a:ext>
            </a:extLst>
          </p:cNvPr>
          <p:cNvSpPr/>
          <p:nvPr/>
        </p:nvSpPr>
        <p:spPr>
          <a:xfrm>
            <a:off x="1007423" y="3429002"/>
            <a:ext cx="1757548" cy="6175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Pelajar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734E5C-E760-4ABD-B4B6-2740FBAEB876}"/>
              </a:ext>
            </a:extLst>
          </p:cNvPr>
          <p:cNvSpPr/>
          <p:nvPr/>
        </p:nvSpPr>
        <p:spPr>
          <a:xfrm>
            <a:off x="3716086" y="3429001"/>
            <a:ext cx="1757548" cy="6175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Paruhbaya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51295B-7E35-4C78-9D4F-7EFFD08C7C8C}"/>
              </a:ext>
            </a:extLst>
          </p:cNvPr>
          <p:cNvSpPr/>
          <p:nvPr/>
        </p:nvSpPr>
        <p:spPr>
          <a:xfrm>
            <a:off x="6379029" y="3429000"/>
            <a:ext cx="1757548" cy="6175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Credit Rating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128E13-29BA-4E11-BBC3-B8D86E7D5B12}"/>
              </a:ext>
            </a:extLst>
          </p:cNvPr>
          <p:cNvCxnSpPr>
            <a:cxnSpLocks/>
          </p:cNvCxnSpPr>
          <p:nvPr/>
        </p:nvCxnSpPr>
        <p:spPr>
          <a:xfrm flipH="1">
            <a:off x="2030681" y="2636321"/>
            <a:ext cx="2541320" cy="64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5A289B-2760-42B9-92D9-DBF8346A20B3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4572000" y="2636321"/>
            <a:ext cx="22860" cy="792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64E400-FF39-4175-A07F-E98042299B6B}"/>
              </a:ext>
            </a:extLst>
          </p:cNvPr>
          <p:cNvCxnSpPr>
            <a:stCxn id="6" idx="2"/>
          </p:cNvCxnSpPr>
          <p:nvPr/>
        </p:nvCxnSpPr>
        <p:spPr>
          <a:xfrm>
            <a:off x="4572000" y="2636321"/>
            <a:ext cx="2576945" cy="64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9436D9F-316D-42AE-80BE-619BFF14A549}"/>
              </a:ext>
            </a:extLst>
          </p:cNvPr>
          <p:cNvSpPr/>
          <p:nvPr/>
        </p:nvSpPr>
        <p:spPr>
          <a:xfrm>
            <a:off x="186493" y="4503123"/>
            <a:ext cx="1757548" cy="6175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Ya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E4DC11-90AE-4DD3-A3EF-67B4DB016393}"/>
              </a:ext>
            </a:extLst>
          </p:cNvPr>
          <p:cNvSpPr/>
          <p:nvPr/>
        </p:nvSpPr>
        <p:spPr>
          <a:xfrm>
            <a:off x="2030681" y="4503123"/>
            <a:ext cx="1757548" cy="6175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Tidak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FF36402-7D36-4038-9419-3DB8941B09B2}"/>
              </a:ext>
            </a:extLst>
          </p:cNvPr>
          <p:cNvCxnSpPr/>
          <p:nvPr/>
        </p:nvCxnSpPr>
        <p:spPr>
          <a:xfrm flipH="1">
            <a:off x="1199408" y="4046517"/>
            <a:ext cx="744633" cy="37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A2F015-32AB-44B6-933A-2C8EBFF6361E}"/>
              </a:ext>
            </a:extLst>
          </p:cNvPr>
          <p:cNvCxnSpPr>
            <a:stCxn id="7" idx="2"/>
          </p:cNvCxnSpPr>
          <p:nvPr/>
        </p:nvCxnSpPr>
        <p:spPr>
          <a:xfrm>
            <a:off x="1886197" y="4046519"/>
            <a:ext cx="878774" cy="37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6CC69D0-2FF9-4231-A6E3-CB4064A4BB11}"/>
              </a:ext>
            </a:extLst>
          </p:cNvPr>
          <p:cNvSpPr txBox="1"/>
          <p:nvPr/>
        </p:nvSpPr>
        <p:spPr>
          <a:xfrm>
            <a:off x="2970673" y="292457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Muda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1C7D1E-545A-40AE-8180-1732AAD9F8F5}"/>
              </a:ext>
            </a:extLst>
          </p:cNvPr>
          <p:cNvSpPr txBox="1"/>
          <p:nvPr/>
        </p:nvSpPr>
        <p:spPr>
          <a:xfrm>
            <a:off x="4550505" y="2935577"/>
            <a:ext cx="1172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Paruhbaya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BA3310-699C-4ADB-8217-0F4880737DB4}"/>
              </a:ext>
            </a:extLst>
          </p:cNvPr>
          <p:cNvSpPr txBox="1"/>
          <p:nvPr/>
        </p:nvSpPr>
        <p:spPr>
          <a:xfrm>
            <a:off x="6566483" y="2799297"/>
            <a:ext cx="51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Tua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7643211-0BC7-4277-B395-A20E66CD3198}"/>
              </a:ext>
            </a:extLst>
          </p:cNvPr>
          <p:cNvSpPr/>
          <p:nvPr/>
        </p:nvSpPr>
        <p:spPr>
          <a:xfrm>
            <a:off x="5473634" y="4503123"/>
            <a:ext cx="1757548" cy="6175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Fair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EB42E03-79B4-4FE7-9ABF-77D0D8B8F082}"/>
              </a:ext>
            </a:extLst>
          </p:cNvPr>
          <p:cNvSpPr/>
          <p:nvPr/>
        </p:nvSpPr>
        <p:spPr>
          <a:xfrm>
            <a:off x="7317822" y="4503123"/>
            <a:ext cx="1757548" cy="6175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Excellent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B8D875-ABE9-4E9F-8B67-F1832C51ACE1}"/>
              </a:ext>
            </a:extLst>
          </p:cNvPr>
          <p:cNvCxnSpPr/>
          <p:nvPr/>
        </p:nvCxnSpPr>
        <p:spPr>
          <a:xfrm flipH="1">
            <a:off x="6486549" y="4046517"/>
            <a:ext cx="744633" cy="37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1C78B91-BB29-44B0-855D-654B246531D0}"/>
              </a:ext>
            </a:extLst>
          </p:cNvPr>
          <p:cNvCxnSpPr/>
          <p:nvPr/>
        </p:nvCxnSpPr>
        <p:spPr>
          <a:xfrm>
            <a:off x="7173338" y="4046519"/>
            <a:ext cx="878774" cy="37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0299E5D-7EED-414C-8978-B0A90F4124B6}"/>
              </a:ext>
            </a:extLst>
          </p:cNvPr>
          <p:cNvSpPr txBox="1"/>
          <p:nvPr/>
        </p:nvSpPr>
        <p:spPr>
          <a:xfrm>
            <a:off x="504985" y="5611632"/>
            <a:ext cx="1120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Membeli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Komputer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4C074D-F2E5-4E4B-9353-66A2F4E8844B}"/>
              </a:ext>
            </a:extLst>
          </p:cNvPr>
          <p:cNvSpPr txBox="1"/>
          <p:nvPr/>
        </p:nvSpPr>
        <p:spPr>
          <a:xfrm>
            <a:off x="2119816" y="5608711"/>
            <a:ext cx="1579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Tidak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Membeli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Komputer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A2B6D8-2DCB-467A-A496-EE9D22B3B018}"/>
              </a:ext>
            </a:extLst>
          </p:cNvPr>
          <p:cNvSpPr txBox="1"/>
          <p:nvPr/>
        </p:nvSpPr>
        <p:spPr>
          <a:xfrm>
            <a:off x="4034578" y="4962380"/>
            <a:ext cx="1120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Membeli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Komputer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31FDD7-CB77-49C1-98E3-333C0004EBC3}"/>
              </a:ext>
            </a:extLst>
          </p:cNvPr>
          <p:cNvSpPr txBox="1"/>
          <p:nvPr/>
        </p:nvSpPr>
        <p:spPr>
          <a:xfrm>
            <a:off x="5789631" y="5577245"/>
            <a:ext cx="1120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Membeli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Komputer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2109F0-1A3F-4960-8166-E96C57C55263}"/>
              </a:ext>
            </a:extLst>
          </p:cNvPr>
          <p:cNvSpPr txBox="1"/>
          <p:nvPr/>
        </p:nvSpPr>
        <p:spPr>
          <a:xfrm>
            <a:off x="7406957" y="5577244"/>
            <a:ext cx="1579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Tidak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Membeli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Komputer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35B5CB-49AD-4355-A31B-27921A76E942}"/>
              </a:ext>
            </a:extLst>
          </p:cNvPr>
          <p:cNvCxnSpPr>
            <a:stCxn id="13" idx="2"/>
            <a:endCxn id="31" idx="0"/>
          </p:cNvCxnSpPr>
          <p:nvPr/>
        </p:nvCxnSpPr>
        <p:spPr>
          <a:xfrm>
            <a:off x="1065267" y="5120640"/>
            <a:ext cx="0" cy="490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28A2C8-8F42-4995-99A7-0125C6254BC0}"/>
              </a:ext>
            </a:extLst>
          </p:cNvPr>
          <p:cNvCxnSpPr>
            <a:stCxn id="15" idx="2"/>
            <a:endCxn id="32" idx="0"/>
          </p:cNvCxnSpPr>
          <p:nvPr/>
        </p:nvCxnSpPr>
        <p:spPr>
          <a:xfrm>
            <a:off x="2909455" y="5120640"/>
            <a:ext cx="0" cy="488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FBFAFF3-E73F-41F6-8B2E-4E7D362DA75C}"/>
              </a:ext>
            </a:extLst>
          </p:cNvPr>
          <p:cNvCxnSpPr>
            <a:stCxn id="8" idx="2"/>
            <a:endCxn id="33" idx="0"/>
          </p:cNvCxnSpPr>
          <p:nvPr/>
        </p:nvCxnSpPr>
        <p:spPr>
          <a:xfrm>
            <a:off x="4594860" y="4046518"/>
            <a:ext cx="0" cy="91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34E3FCB-76F6-47FC-9703-88857583659D}"/>
              </a:ext>
            </a:extLst>
          </p:cNvPr>
          <p:cNvCxnSpPr>
            <a:stCxn id="26" idx="2"/>
            <a:endCxn id="34" idx="0"/>
          </p:cNvCxnSpPr>
          <p:nvPr/>
        </p:nvCxnSpPr>
        <p:spPr>
          <a:xfrm flipH="1">
            <a:off x="6349913" y="5120640"/>
            <a:ext cx="2495" cy="456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9537734-33D3-405C-847F-452F3BBF5611}"/>
              </a:ext>
            </a:extLst>
          </p:cNvPr>
          <p:cNvCxnSpPr>
            <a:stCxn id="27" idx="2"/>
            <a:endCxn id="35" idx="0"/>
          </p:cNvCxnSpPr>
          <p:nvPr/>
        </p:nvCxnSpPr>
        <p:spPr>
          <a:xfrm>
            <a:off x="8196596" y="5120640"/>
            <a:ext cx="0" cy="45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690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5E1EA7-F8E3-4CEF-BC7A-01A75300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akhir</a:t>
            </a:r>
            <a:r>
              <a:rPr lang="en-US" dirty="0"/>
              <a:t> tree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497315-7E78-42EE-9BD5-FB3E46CCA70E}"/>
              </a:ext>
            </a:extLst>
          </p:cNvPr>
          <p:cNvSpPr/>
          <p:nvPr/>
        </p:nvSpPr>
        <p:spPr>
          <a:xfrm>
            <a:off x="3693226" y="2018804"/>
            <a:ext cx="1757548" cy="61751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Umur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3BFDC7-9B65-43CF-9E72-DBBE5EAAAA68}"/>
              </a:ext>
            </a:extLst>
          </p:cNvPr>
          <p:cNvSpPr/>
          <p:nvPr/>
        </p:nvSpPr>
        <p:spPr>
          <a:xfrm>
            <a:off x="1007423" y="3429002"/>
            <a:ext cx="1757548" cy="61751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Pelajar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734E5C-E760-4ABD-B4B6-2740FBAEB876}"/>
              </a:ext>
            </a:extLst>
          </p:cNvPr>
          <p:cNvSpPr/>
          <p:nvPr/>
        </p:nvSpPr>
        <p:spPr>
          <a:xfrm>
            <a:off x="3716086" y="3429001"/>
            <a:ext cx="1757548" cy="6175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Paruhbaya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51295B-7E35-4C78-9D4F-7EFFD08C7C8C}"/>
              </a:ext>
            </a:extLst>
          </p:cNvPr>
          <p:cNvSpPr/>
          <p:nvPr/>
        </p:nvSpPr>
        <p:spPr>
          <a:xfrm>
            <a:off x="6379029" y="3429000"/>
            <a:ext cx="1757548" cy="6175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Credit Rating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128E13-29BA-4E11-BBC3-B8D86E7D5B12}"/>
              </a:ext>
            </a:extLst>
          </p:cNvPr>
          <p:cNvCxnSpPr>
            <a:cxnSpLocks/>
          </p:cNvCxnSpPr>
          <p:nvPr/>
        </p:nvCxnSpPr>
        <p:spPr>
          <a:xfrm flipH="1">
            <a:off x="2030681" y="2636321"/>
            <a:ext cx="2541320" cy="64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5A289B-2760-42B9-92D9-DBF8346A20B3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4572000" y="2636321"/>
            <a:ext cx="22860" cy="792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64E400-FF39-4175-A07F-E98042299B6B}"/>
              </a:ext>
            </a:extLst>
          </p:cNvPr>
          <p:cNvCxnSpPr>
            <a:stCxn id="6" idx="2"/>
          </p:cNvCxnSpPr>
          <p:nvPr/>
        </p:nvCxnSpPr>
        <p:spPr>
          <a:xfrm>
            <a:off x="4572000" y="2636321"/>
            <a:ext cx="2576945" cy="64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9436D9F-316D-42AE-80BE-619BFF14A549}"/>
              </a:ext>
            </a:extLst>
          </p:cNvPr>
          <p:cNvSpPr/>
          <p:nvPr/>
        </p:nvSpPr>
        <p:spPr>
          <a:xfrm>
            <a:off x="186493" y="4503123"/>
            <a:ext cx="1757548" cy="61751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Ya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E4DC11-90AE-4DD3-A3EF-67B4DB016393}"/>
              </a:ext>
            </a:extLst>
          </p:cNvPr>
          <p:cNvSpPr/>
          <p:nvPr/>
        </p:nvSpPr>
        <p:spPr>
          <a:xfrm>
            <a:off x="2030681" y="4503123"/>
            <a:ext cx="1757548" cy="6175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Tidak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FF36402-7D36-4038-9419-3DB8941B09B2}"/>
              </a:ext>
            </a:extLst>
          </p:cNvPr>
          <p:cNvCxnSpPr/>
          <p:nvPr/>
        </p:nvCxnSpPr>
        <p:spPr>
          <a:xfrm flipH="1">
            <a:off x="1199408" y="4046517"/>
            <a:ext cx="744633" cy="37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A2F015-32AB-44B6-933A-2C8EBFF6361E}"/>
              </a:ext>
            </a:extLst>
          </p:cNvPr>
          <p:cNvCxnSpPr>
            <a:stCxn id="7" idx="2"/>
          </p:cNvCxnSpPr>
          <p:nvPr/>
        </p:nvCxnSpPr>
        <p:spPr>
          <a:xfrm>
            <a:off x="1886197" y="4046519"/>
            <a:ext cx="878774" cy="37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6CC69D0-2FF9-4231-A6E3-CB4064A4BB11}"/>
              </a:ext>
            </a:extLst>
          </p:cNvPr>
          <p:cNvSpPr txBox="1"/>
          <p:nvPr/>
        </p:nvSpPr>
        <p:spPr>
          <a:xfrm>
            <a:off x="2970673" y="292457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Muda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1C7D1E-545A-40AE-8180-1732AAD9F8F5}"/>
              </a:ext>
            </a:extLst>
          </p:cNvPr>
          <p:cNvSpPr txBox="1"/>
          <p:nvPr/>
        </p:nvSpPr>
        <p:spPr>
          <a:xfrm>
            <a:off x="4550505" y="2935577"/>
            <a:ext cx="1172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Paruhbaya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BA3310-699C-4ADB-8217-0F4880737DB4}"/>
              </a:ext>
            </a:extLst>
          </p:cNvPr>
          <p:cNvSpPr txBox="1"/>
          <p:nvPr/>
        </p:nvSpPr>
        <p:spPr>
          <a:xfrm>
            <a:off x="6566483" y="2799297"/>
            <a:ext cx="51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Tua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7643211-0BC7-4277-B395-A20E66CD3198}"/>
              </a:ext>
            </a:extLst>
          </p:cNvPr>
          <p:cNvSpPr/>
          <p:nvPr/>
        </p:nvSpPr>
        <p:spPr>
          <a:xfrm>
            <a:off x="5473634" y="4503123"/>
            <a:ext cx="1757548" cy="6175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Fair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EB42E03-79B4-4FE7-9ABF-77D0D8B8F082}"/>
              </a:ext>
            </a:extLst>
          </p:cNvPr>
          <p:cNvSpPr/>
          <p:nvPr/>
        </p:nvSpPr>
        <p:spPr>
          <a:xfrm>
            <a:off x="7317822" y="4503123"/>
            <a:ext cx="1757548" cy="6175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Excellent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B8D875-ABE9-4E9F-8B67-F1832C51ACE1}"/>
              </a:ext>
            </a:extLst>
          </p:cNvPr>
          <p:cNvCxnSpPr/>
          <p:nvPr/>
        </p:nvCxnSpPr>
        <p:spPr>
          <a:xfrm flipH="1">
            <a:off x="6486549" y="4046517"/>
            <a:ext cx="744633" cy="37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1C78B91-BB29-44B0-855D-654B246531D0}"/>
              </a:ext>
            </a:extLst>
          </p:cNvPr>
          <p:cNvCxnSpPr/>
          <p:nvPr/>
        </p:nvCxnSpPr>
        <p:spPr>
          <a:xfrm>
            <a:off x="7173338" y="4046519"/>
            <a:ext cx="878774" cy="37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0299E5D-7EED-414C-8978-B0A90F4124B6}"/>
              </a:ext>
            </a:extLst>
          </p:cNvPr>
          <p:cNvSpPr txBox="1"/>
          <p:nvPr/>
        </p:nvSpPr>
        <p:spPr>
          <a:xfrm>
            <a:off x="504985" y="5611632"/>
            <a:ext cx="1120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Membeli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Komputer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4C074D-F2E5-4E4B-9353-66A2F4E8844B}"/>
              </a:ext>
            </a:extLst>
          </p:cNvPr>
          <p:cNvSpPr txBox="1"/>
          <p:nvPr/>
        </p:nvSpPr>
        <p:spPr>
          <a:xfrm>
            <a:off x="2119816" y="5608711"/>
            <a:ext cx="1579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Tidak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Membeli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Komputer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A2B6D8-2DCB-467A-A496-EE9D22B3B018}"/>
              </a:ext>
            </a:extLst>
          </p:cNvPr>
          <p:cNvSpPr txBox="1"/>
          <p:nvPr/>
        </p:nvSpPr>
        <p:spPr>
          <a:xfrm>
            <a:off x="4034578" y="4962380"/>
            <a:ext cx="1120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Membeli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Komputer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31FDD7-CB77-49C1-98E3-333C0004EBC3}"/>
              </a:ext>
            </a:extLst>
          </p:cNvPr>
          <p:cNvSpPr txBox="1"/>
          <p:nvPr/>
        </p:nvSpPr>
        <p:spPr>
          <a:xfrm>
            <a:off x="5789631" y="5577245"/>
            <a:ext cx="1120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Membeli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Komputer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2109F0-1A3F-4960-8166-E96C57C55263}"/>
              </a:ext>
            </a:extLst>
          </p:cNvPr>
          <p:cNvSpPr txBox="1"/>
          <p:nvPr/>
        </p:nvSpPr>
        <p:spPr>
          <a:xfrm>
            <a:off x="7406957" y="5577244"/>
            <a:ext cx="1579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Tidak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Membeli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Komputer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35B5CB-49AD-4355-A31B-27921A76E942}"/>
              </a:ext>
            </a:extLst>
          </p:cNvPr>
          <p:cNvCxnSpPr>
            <a:stCxn id="13" idx="2"/>
            <a:endCxn id="31" idx="0"/>
          </p:cNvCxnSpPr>
          <p:nvPr/>
        </p:nvCxnSpPr>
        <p:spPr>
          <a:xfrm>
            <a:off x="1065267" y="5120640"/>
            <a:ext cx="0" cy="490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28A2C8-8F42-4995-99A7-0125C6254BC0}"/>
              </a:ext>
            </a:extLst>
          </p:cNvPr>
          <p:cNvCxnSpPr>
            <a:stCxn id="15" idx="2"/>
            <a:endCxn id="32" idx="0"/>
          </p:cNvCxnSpPr>
          <p:nvPr/>
        </p:nvCxnSpPr>
        <p:spPr>
          <a:xfrm>
            <a:off x="2909455" y="5120640"/>
            <a:ext cx="0" cy="488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FBFAFF3-E73F-41F6-8B2E-4E7D362DA75C}"/>
              </a:ext>
            </a:extLst>
          </p:cNvPr>
          <p:cNvCxnSpPr>
            <a:stCxn id="8" idx="2"/>
            <a:endCxn id="33" idx="0"/>
          </p:cNvCxnSpPr>
          <p:nvPr/>
        </p:nvCxnSpPr>
        <p:spPr>
          <a:xfrm>
            <a:off x="4594860" y="4046518"/>
            <a:ext cx="0" cy="91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34E3FCB-76F6-47FC-9703-88857583659D}"/>
              </a:ext>
            </a:extLst>
          </p:cNvPr>
          <p:cNvCxnSpPr>
            <a:stCxn id="26" idx="2"/>
            <a:endCxn id="34" idx="0"/>
          </p:cNvCxnSpPr>
          <p:nvPr/>
        </p:nvCxnSpPr>
        <p:spPr>
          <a:xfrm flipH="1">
            <a:off x="6349913" y="5120640"/>
            <a:ext cx="2495" cy="456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9537734-33D3-405C-847F-452F3BBF5611}"/>
              </a:ext>
            </a:extLst>
          </p:cNvPr>
          <p:cNvCxnSpPr>
            <a:stCxn id="27" idx="2"/>
            <a:endCxn id="35" idx="0"/>
          </p:cNvCxnSpPr>
          <p:nvPr/>
        </p:nvCxnSpPr>
        <p:spPr>
          <a:xfrm>
            <a:off x="8196596" y="5120640"/>
            <a:ext cx="0" cy="45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Content Placeholder 3">
            <a:extLst>
              <a:ext uri="{FF2B5EF4-FFF2-40B4-BE49-F238E27FC236}">
                <a16:creationId xmlns:a16="http://schemas.microsoft.com/office/drawing/2014/main" id="{CC7C21B9-D979-411D-A066-63BD499568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163922"/>
              </p:ext>
            </p:extLst>
          </p:nvPr>
        </p:nvGraphicFramePr>
        <p:xfrm>
          <a:off x="602274" y="6304367"/>
          <a:ext cx="7939452" cy="267031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153990">
                  <a:extLst>
                    <a:ext uri="{9D8B030D-6E8A-4147-A177-3AD203B41FA5}">
                      <a16:colId xmlns:a16="http://schemas.microsoft.com/office/drawing/2014/main" val="1897992659"/>
                    </a:ext>
                  </a:extLst>
                </a:gridCol>
                <a:gridCol w="1246310">
                  <a:extLst>
                    <a:ext uri="{9D8B030D-6E8A-4147-A177-3AD203B41FA5}">
                      <a16:colId xmlns:a16="http://schemas.microsoft.com/office/drawing/2014/main" val="4188045979"/>
                    </a:ext>
                  </a:extLst>
                </a:gridCol>
                <a:gridCol w="1384788">
                  <a:extLst>
                    <a:ext uri="{9D8B030D-6E8A-4147-A177-3AD203B41FA5}">
                      <a16:colId xmlns:a16="http://schemas.microsoft.com/office/drawing/2014/main" val="3210556434"/>
                    </a:ext>
                  </a:extLst>
                </a:gridCol>
                <a:gridCol w="1153990">
                  <a:extLst>
                    <a:ext uri="{9D8B030D-6E8A-4147-A177-3AD203B41FA5}">
                      <a16:colId xmlns:a16="http://schemas.microsoft.com/office/drawing/2014/main" val="794789933"/>
                    </a:ext>
                  </a:extLst>
                </a:gridCol>
                <a:gridCol w="1477107">
                  <a:extLst>
                    <a:ext uri="{9D8B030D-6E8A-4147-A177-3AD203B41FA5}">
                      <a16:colId xmlns:a16="http://schemas.microsoft.com/office/drawing/2014/main" val="2450812154"/>
                    </a:ext>
                  </a:extLst>
                </a:gridCol>
                <a:gridCol w="1523267">
                  <a:extLst>
                    <a:ext uri="{9D8B030D-6E8A-4147-A177-3AD203B41FA5}">
                      <a16:colId xmlns:a16="http://schemas.microsoft.com/office/drawing/2014/main" val="1323366802"/>
                    </a:ext>
                  </a:extLst>
                </a:gridCol>
              </a:tblGrid>
              <a:tr h="191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15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Muda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 err="1">
                          <a:effectLst/>
                        </a:rPr>
                        <a:t>Menengah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 err="1">
                          <a:effectLst/>
                        </a:rPr>
                        <a:t>Ya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Fair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?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262775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905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35999-5D29-4AF5-A86D-37019A417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</a:t>
            </a:r>
            <a:r>
              <a:rPr lang="en-US" dirty="0" err="1"/>
              <a:t>penggunaan</a:t>
            </a:r>
            <a:r>
              <a:rPr lang="en-US" dirty="0"/>
              <a:t> decision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7F042C-8BDB-4563-B804-B38B99FE0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147" y="1969355"/>
            <a:ext cx="5075706" cy="422402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470FDE-D992-4132-83C3-457F05868417}"/>
              </a:ext>
            </a:extLst>
          </p:cNvPr>
          <p:cNvSpPr/>
          <p:nvPr/>
        </p:nvSpPr>
        <p:spPr>
          <a:xfrm>
            <a:off x="202224" y="6508732"/>
            <a:ext cx="58908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Pict: https://medium.com/greyatom/decision-trees-a-simple-way-to-visualize-a-decision-dc506a403aeb</a:t>
            </a:r>
          </a:p>
        </p:txBody>
      </p:sp>
    </p:spTree>
    <p:extLst>
      <p:ext uri="{BB962C8B-B14F-4D97-AF65-F5344CB8AC3E}">
        <p14:creationId xmlns:p14="http://schemas.microsoft.com/office/powerpoint/2010/main" val="214919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A95B-2A59-44D7-A32E-EC02E4494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86602"/>
            <a:ext cx="7543800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Ayo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selesaikan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ID3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2D7B30-68F1-42CC-B4A8-762176BEAC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7016569"/>
              </p:ext>
            </p:extLst>
          </p:nvPr>
        </p:nvGraphicFramePr>
        <p:xfrm>
          <a:off x="602274" y="1813199"/>
          <a:ext cx="7939452" cy="4355985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153990">
                  <a:extLst>
                    <a:ext uri="{9D8B030D-6E8A-4147-A177-3AD203B41FA5}">
                      <a16:colId xmlns:a16="http://schemas.microsoft.com/office/drawing/2014/main" val="1897992659"/>
                    </a:ext>
                  </a:extLst>
                </a:gridCol>
                <a:gridCol w="1246310">
                  <a:extLst>
                    <a:ext uri="{9D8B030D-6E8A-4147-A177-3AD203B41FA5}">
                      <a16:colId xmlns:a16="http://schemas.microsoft.com/office/drawing/2014/main" val="4188045979"/>
                    </a:ext>
                  </a:extLst>
                </a:gridCol>
                <a:gridCol w="1384788">
                  <a:extLst>
                    <a:ext uri="{9D8B030D-6E8A-4147-A177-3AD203B41FA5}">
                      <a16:colId xmlns:a16="http://schemas.microsoft.com/office/drawing/2014/main" val="3210556434"/>
                    </a:ext>
                  </a:extLst>
                </a:gridCol>
                <a:gridCol w="1153990">
                  <a:extLst>
                    <a:ext uri="{9D8B030D-6E8A-4147-A177-3AD203B41FA5}">
                      <a16:colId xmlns:a16="http://schemas.microsoft.com/office/drawing/2014/main" val="794789933"/>
                    </a:ext>
                  </a:extLst>
                </a:gridCol>
                <a:gridCol w="1477107">
                  <a:extLst>
                    <a:ext uri="{9D8B030D-6E8A-4147-A177-3AD203B41FA5}">
                      <a16:colId xmlns:a16="http://schemas.microsoft.com/office/drawing/2014/main" val="2450812154"/>
                    </a:ext>
                  </a:extLst>
                </a:gridCol>
                <a:gridCol w="1523267">
                  <a:extLst>
                    <a:ext uri="{9D8B030D-6E8A-4147-A177-3AD203B41FA5}">
                      <a16:colId xmlns:a16="http://schemas.microsoft.com/office/drawing/2014/main" val="1323366802"/>
                    </a:ext>
                  </a:extLst>
                </a:gridCol>
              </a:tblGrid>
              <a:tr h="191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Umur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Pendapatan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Pelajar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Credit Rating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Membeli</a:t>
                      </a:r>
                      <a:r>
                        <a:rPr lang="en-US" sz="2000" b="1" u="none" strike="noStrike" dirty="0">
                          <a:effectLst/>
                        </a:rPr>
                        <a:t> </a:t>
                      </a:r>
                      <a:r>
                        <a:rPr lang="en-US" sz="2000" b="1" u="none" strike="noStrike" dirty="0" err="1">
                          <a:effectLst/>
                        </a:rPr>
                        <a:t>Komputer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914461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Muda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Tinggi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Tidak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Fair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 err="1">
                          <a:effectLst/>
                        </a:rPr>
                        <a:t>Tidak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711337077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Muda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Tinggi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Tidak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Excellent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 err="1">
                          <a:effectLst/>
                        </a:rPr>
                        <a:t>Tidak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1429734044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3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 err="1">
                          <a:effectLst/>
                        </a:rPr>
                        <a:t>Paruhbaya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Tinggi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 err="1">
                          <a:effectLst/>
                        </a:rPr>
                        <a:t>Tidak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Fair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Ya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2037950578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4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 err="1">
                          <a:effectLst/>
                        </a:rPr>
                        <a:t>Tua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 err="1">
                          <a:effectLst/>
                        </a:rPr>
                        <a:t>Menengah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 err="1">
                          <a:effectLst/>
                        </a:rPr>
                        <a:t>Tidak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Fair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Ya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1392610996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5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 err="1">
                          <a:effectLst/>
                        </a:rPr>
                        <a:t>Tua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 err="1">
                          <a:effectLst/>
                        </a:rPr>
                        <a:t>Rendah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 err="1">
                          <a:effectLst/>
                        </a:rPr>
                        <a:t>Ya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Fair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 err="1">
                          <a:effectLst/>
                        </a:rPr>
                        <a:t>Ya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3050628781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6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 err="1">
                          <a:effectLst/>
                        </a:rPr>
                        <a:t>Tua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 err="1">
                          <a:effectLst/>
                        </a:rPr>
                        <a:t>Rendah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 err="1">
                          <a:effectLst/>
                        </a:rPr>
                        <a:t>Ya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Excellent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 err="1">
                          <a:effectLst/>
                        </a:rPr>
                        <a:t>Tidak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1651751580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7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Paruhbaya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Rendah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 err="1">
                          <a:effectLst/>
                        </a:rPr>
                        <a:t>Ya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Excellent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Ya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3126831237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8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Muda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Menengah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 err="1">
                          <a:effectLst/>
                        </a:rPr>
                        <a:t>Tidak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Fair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 err="1">
                          <a:effectLst/>
                        </a:rPr>
                        <a:t>Tidak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2282238908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9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Muda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Rendah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Ya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Fair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 err="1">
                          <a:effectLst/>
                        </a:rPr>
                        <a:t>Ya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3671228511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10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 err="1">
                          <a:effectLst/>
                        </a:rPr>
                        <a:t>Tua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 err="1">
                          <a:effectLst/>
                        </a:rPr>
                        <a:t>Menengah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Ya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Fair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 err="1">
                          <a:effectLst/>
                        </a:rPr>
                        <a:t>Ya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4259665033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11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Muda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Menengah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Ya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Excellent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 err="1">
                          <a:effectLst/>
                        </a:rPr>
                        <a:t>Ya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3707397112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12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Paruhbaya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Menengah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Tidak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Excellent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 err="1">
                          <a:effectLst/>
                        </a:rPr>
                        <a:t>Ya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283677446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13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Paruhbaya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Tinggi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Ya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Fair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 err="1">
                          <a:effectLst/>
                        </a:rPr>
                        <a:t>Ya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139074816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14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 err="1">
                          <a:effectLst/>
                        </a:rPr>
                        <a:t>Tua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Menengah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Tidak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Excellent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 err="1">
                          <a:effectLst/>
                        </a:rPr>
                        <a:t>Tidak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2627752836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A5B5F0C-5C04-41DF-97FE-F2F0A21BFE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172747"/>
              </p:ext>
            </p:extLst>
          </p:nvPr>
        </p:nvGraphicFramePr>
        <p:xfrm>
          <a:off x="602274" y="6304367"/>
          <a:ext cx="7939452" cy="267031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153990">
                  <a:extLst>
                    <a:ext uri="{9D8B030D-6E8A-4147-A177-3AD203B41FA5}">
                      <a16:colId xmlns:a16="http://schemas.microsoft.com/office/drawing/2014/main" val="1897992659"/>
                    </a:ext>
                  </a:extLst>
                </a:gridCol>
                <a:gridCol w="1246310">
                  <a:extLst>
                    <a:ext uri="{9D8B030D-6E8A-4147-A177-3AD203B41FA5}">
                      <a16:colId xmlns:a16="http://schemas.microsoft.com/office/drawing/2014/main" val="4188045979"/>
                    </a:ext>
                  </a:extLst>
                </a:gridCol>
                <a:gridCol w="1384788">
                  <a:extLst>
                    <a:ext uri="{9D8B030D-6E8A-4147-A177-3AD203B41FA5}">
                      <a16:colId xmlns:a16="http://schemas.microsoft.com/office/drawing/2014/main" val="3210556434"/>
                    </a:ext>
                  </a:extLst>
                </a:gridCol>
                <a:gridCol w="1153990">
                  <a:extLst>
                    <a:ext uri="{9D8B030D-6E8A-4147-A177-3AD203B41FA5}">
                      <a16:colId xmlns:a16="http://schemas.microsoft.com/office/drawing/2014/main" val="794789933"/>
                    </a:ext>
                  </a:extLst>
                </a:gridCol>
                <a:gridCol w="1477107">
                  <a:extLst>
                    <a:ext uri="{9D8B030D-6E8A-4147-A177-3AD203B41FA5}">
                      <a16:colId xmlns:a16="http://schemas.microsoft.com/office/drawing/2014/main" val="2450812154"/>
                    </a:ext>
                  </a:extLst>
                </a:gridCol>
                <a:gridCol w="1523267">
                  <a:extLst>
                    <a:ext uri="{9D8B030D-6E8A-4147-A177-3AD203B41FA5}">
                      <a16:colId xmlns:a16="http://schemas.microsoft.com/office/drawing/2014/main" val="1323366802"/>
                    </a:ext>
                  </a:extLst>
                </a:gridCol>
              </a:tblGrid>
              <a:tr h="191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15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Muda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 err="1">
                          <a:effectLst/>
                        </a:rPr>
                        <a:t>Menengah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 err="1">
                          <a:effectLst/>
                        </a:rPr>
                        <a:t>Ya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Fair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?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262775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45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271EE-9699-4C61-B451-1A6F3615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atribut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E2163-6CAC-4044-904C-28A3B4924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Atribut</a:t>
            </a:r>
            <a:r>
              <a:rPr lang="en-US" b="1" dirty="0"/>
              <a:t> </a:t>
            </a:r>
            <a:r>
              <a:rPr lang="en-US" b="1" dirty="0" err="1"/>
              <a:t>Kategori</a:t>
            </a:r>
            <a:r>
              <a:rPr lang="en-US" dirty="0"/>
              <a:t>: </a:t>
            </a:r>
            <a:r>
              <a:rPr lang="en-US" dirty="0" err="1"/>
              <a:t>membeli</a:t>
            </a:r>
            <a:r>
              <a:rPr lang="en-US" dirty="0"/>
              <a:t> computer (</a:t>
            </a:r>
            <a:r>
              <a:rPr lang="en-US" dirty="0" err="1"/>
              <a:t>Ya</a:t>
            </a:r>
            <a:r>
              <a:rPr lang="en-US" dirty="0"/>
              <a:t>),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computer (</a:t>
            </a:r>
            <a:r>
              <a:rPr lang="en-US" dirty="0" err="1"/>
              <a:t>Tidak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b="1" dirty="0" err="1"/>
              <a:t>Atribut</a:t>
            </a:r>
            <a:r>
              <a:rPr lang="en-US" b="1" dirty="0"/>
              <a:t> Non-</a:t>
            </a:r>
            <a:r>
              <a:rPr lang="en-US" b="1" dirty="0" err="1"/>
              <a:t>kategori</a:t>
            </a:r>
            <a:r>
              <a:rPr lang="en-US" dirty="0"/>
              <a:t>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1FB702-3551-43B5-9F31-790787AA2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3654"/>
              </p:ext>
            </p:extLst>
          </p:nvPr>
        </p:nvGraphicFramePr>
        <p:xfrm>
          <a:off x="1781298" y="3857414"/>
          <a:ext cx="6103917" cy="15637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1329">
                  <a:extLst>
                    <a:ext uri="{9D8B030D-6E8A-4147-A177-3AD203B41FA5}">
                      <a16:colId xmlns:a16="http://schemas.microsoft.com/office/drawing/2014/main" val="4084680456"/>
                    </a:ext>
                  </a:extLst>
                </a:gridCol>
                <a:gridCol w="3212588">
                  <a:extLst>
                    <a:ext uri="{9D8B030D-6E8A-4147-A177-3AD203B41FA5}">
                      <a16:colId xmlns:a16="http://schemas.microsoft.com/office/drawing/2014/main" val="543942730"/>
                    </a:ext>
                  </a:extLst>
                </a:gridCol>
              </a:tblGrid>
              <a:tr h="191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Attribut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Non-</a:t>
                      </a: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kategori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Nilai</a:t>
                      </a:r>
                    </a:p>
                  </a:txBody>
                  <a:tcPr marL="7951" marR="7951" marT="795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709303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Umur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Muda, </a:t>
                      </a:r>
                      <a:r>
                        <a:rPr lang="en-US" sz="2000" u="none" strike="noStrike" dirty="0" err="1">
                          <a:effectLst/>
                        </a:rPr>
                        <a:t>Paruhbaya</a:t>
                      </a:r>
                      <a:r>
                        <a:rPr lang="en-US" sz="2000" u="none" strike="noStrike" dirty="0">
                          <a:effectLst/>
                        </a:rPr>
                        <a:t>, </a:t>
                      </a:r>
                      <a:r>
                        <a:rPr lang="en-US" sz="2000" u="none" strike="noStrike" dirty="0" err="1">
                          <a:effectLst/>
                        </a:rPr>
                        <a:t>Tua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776731623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Pendapatan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Tinggi, </a:t>
                      </a:r>
                      <a:r>
                        <a:rPr lang="en-US" sz="2000" u="none" strike="noStrike" dirty="0" err="1">
                          <a:effectLst/>
                        </a:rPr>
                        <a:t>Menengah</a:t>
                      </a:r>
                      <a:r>
                        <a:rPr lang="en-US" sz="2000" u="none" strike="noStrike" dirty="0">
                          <a:effectLst/>
                        </a:rPr>
                        <a:t>, </a:t>
                      </a:r>
                      <a:r>
                        <a:rPr lang="en-US" sz="2000" u="none" strike="noStrike" dirty="0" err="1">
                          <a:effectLst/>
                        </a:rPr>
                        <a:t>Rendah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3494896813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Pelajar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Ya</a:t>
                      </a:r>
                      <a:r>
                        <a:rPr lang="en-US" sz="2000" u="none" strike="noStrike" dirty="0">
                          <a:effectLst/>
                        </a:rPr>
                        <a:t>, </a:t>
                      </a:r>
                      <a:r>
                        <a:rPr lang="en-US" sz="2000" u="none" strike="noStrike" dirty="0" err="1">
                          <a:effectLst/>
                        </a:rPr>
                        <a:t>Tidak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465292014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Credit Rating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Excellent, Fair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1" marR="7951" marT="7951" marB="0" anchor="b"/>
                </a:tc>
                <a:extLst>
                  <a:ext uri="{0D108BD9-81ED-4DB2-BD59-A6C34878D82A}">
                    <a16:rowId xmlns:a16="http://schemas.microsoft.com/office/drawing/2014/main" val="2141701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71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7FAB7-23F8-40A2-B952-241DCACC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Cari rata-rata entropy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483474-BB16-44D4-9E9D-B51ADD8693B8}"/>
              </a:ext>
            </a:extLst>
          </p:cNvPr>
          <p:cNvSpPr txBox="1">
            <a:spLocks/>
          </p:cNvSpPr>
          <p:nvPr/>
        </p:nvSpPr>
        <p:spPr>
          <a:xfrm>
            <a:off x="692330" y="3465223"/>
            <a:ext cx="7543801" cy="24724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  <a:p>
            <a:endParaRPr lang="en-US" b="1" dirty="0"/>
          </a:p>
          <a:p>
            <a:r>
              <a:rPr lang="en-US" b="1" dirty="0" err="1"/>
              <a:t>Keterangan</a:t>
            </a:r>
            <a:r>
              <a:rPr lang="en-US" b="1" dirty="0"/>
              <a:t>:</a:t>
            </a:r>
          </a:p>
          <a:p>
            <a:pPr lvl="1"/>
            <a:r>
              <a:rPr lang="en-US" b="1" dirty="0" err="1"/>
              <a:t>Ya</a:t>
            </a:r>
            <a:r>
              <a:rPr lang="en-US" b="1" dirty="0"/>
              <a:t>, </a:t>
            </a:r>
            <a:r>
              <a:rPr lang="en-US" b="1" dirty="0" err="1"/>
              <a:t>dilambangkan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tanda</a:t>
            </a:r>
            <a:r>
              <a:rPr lang="en-US" b="1" dirty="0"/>
              <a:t> (+)</a:t>
            </a:r>
          </a:p>
          <a:p>
            <a:pPr lvl="1"/>
            <a:r>
              <a:rPr lang="en-US" b="1" dirty="0" err="1"/>
              <a:t>Tidak</a:t>
            </a:r>
            <a:r>
              <a:rPr lang="en-US" b="1" dirty="0"/>
              <a:t>, </a:t>
            </a:r>
            <a:r>
              <a:rPr lang="en-US" b="1" dirty="0" err="1"/>
              <a:t>dilambangkan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tanda</a:t>
            </a:r>
            <a:r>
              <a:rPr lang="en-US" b="1" dirty="0"/>
              <a:t> (-)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0F6E840-8A8B-4AC1-9DE6-FEFEEC2C7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330" y="2771829"/>
            <a:ext cx="7543800" cy="69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7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7FAB7-23F8-40A2-B952-241DCACC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Cari average entropy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F7D5E79-5232-46C7-A045-FF0C3E7991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3"/>
                <a:ext cx="7543801" cy="4495689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Umur</a:t>
                </a:r>
              </a:p>
              <a:p>
                <a:r>
                  <a:rPr lang="en-US" dirty="0"/>
                  <a:t>B1: Muda </a:t>
                </a:r>
                <a:r>
                  <a:rPr lang="en-US" dirty="0" err="1"/>
                  <a:t>terdapat</a:t>
                </a:r>
                <a:r>
                  <a:rPr lang="en-US" dirty="0"/>
                  <a:t> 2 </a:t>
                </a:r>
                <a:r>
                  <a:rPr lang="en-US" dirty="0" err="1"/>
                  <a:t>Ya</a:t>
                </a:r>
                <a:r>
                  <a:rPr lang="en-US" dirty="0"/>
                  <a:t> (+) dan 3 </a:t>
                </a:r>
                <a:r>
                  <a:rPr lang="en-US" dirty="0" err="1"/>
                  <a:t>Tidak</a:t>
                </a:r>
                <a:r>
                  <a:rPr lang="en-US" dirty="0"/>
                  <a:t> (-)</a:t>
                </a:r>
              </a:p>
              <a:p>
                <a:r>
                  <a:rPr lang="en-US" dirty="0"/>
                  <a:t>B2: </a:t>
                </a:r>
                <a:r>
                  <a:rPr lang="en-US" dirty="0" err="1"/>
                  <a:t>Paruhbaya</a:t>
                </a:r>
                <a:r>
                  <a:rPr lang="en-US" dirty="0"/>
                  <a:t> </a:t>
                </a:r>
                <a:r>
                  <a:rPr lang="en-US" dirty="0" err="1"/>
                  <a:t>terdapat</a:t>
                </a:r>
                <a:r>
                  <a:rPr lang="en-US" dirty="0"/>
                  <a:t> 4 </a:t>
                </a:r>
                <a:r>
                  <a:rPr lang="en-US" dirty="0" err="1"/>
                  <a:t>Ya</a:t>
                </a:r>
                <a:r>
                  <a:rPr lang="en-US" dirty="0"/>
                  <a:t> (+)</a:t>
                </a:r>
              </a:p>
              <a:p>
                <a:r>
                  <a:rPr lang="en-US" dirty="0"/>
                  <a:t>B3: </a:t>
                </a:r>
                <a:r>
                  <a:rPr lang="en-US" dirty="0" err="1"/>
                  <a:t>Tua</a:t>
                </a:r>
                <a:r>
                  <a:rPr lang="en-US" dirty="0"/>
                  <a:t> </a:t>
                </a:r>
                <a:r>
                  <a:rPr lang="en-US" dirty="0" err="1"/>
                  <a:t>terdapat</a:t>
                </a:r>
                <a:r>
                  <a:rPr lang="en-US" dirty="0"/>
                  <a:t> 3 </a:t>
                </a:r>
                <a:r>
                  <a:rPr lang="en-US" dirty="0" err="1"/>
                  <a:t>Ya</a:t>
                </a:r>
                <a:r>
                  <a:rPr lang="en-US" dirty="0"/>
                  <a:t> (+) dan 2 </a:t>
                </a:r>
                <a:r>
                  <a:rPr lang="en-US" dirty="0" err="1"/>
                  <a:t>Tidak</a:t>
                </a:r>
                <a:r>
                  <a:rPr lang="en-US" dirty="0"/>
                  <a:t> (-)</a:t>
                </a:r>
              </a:p>
              <a:p>
                <a:r>
                  <a:rPr lang="en-US" dirty="0"/>
                  <a:t>Average entropy (</a:t>
                </a:r>
                <a:r>
                  <a:rPr lang="en-US" dirty="0" err="1"/>
                  <a:t>Umur</a:t>
                </a:r>
                <a:r>
                  <a:rPr lang="en-US" dirty="0"/>
                  <a:t>) </a:t>
                </a:r>
              </a:p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</m:e>
                        </m:func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</m:e>
                        </m:func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= 0.69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F7D5E79-5232-46C7-A045-FF0C3E7991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3"/>
                <a:ext cx="7543801" cy="4495689"/>
              </a:xfrm>
              <a:blipFill>
                <a:blip r:embed="rId2"/>
                <a:stretch>
                  <a:fillRect l="-808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46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7FAB7-23F8-40A2-B952-241DCACC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Cari average entropy 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F7D5E79-5232-46C7-A045-FF0C3E7991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543801" cy="5012266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Pelajar</a:t>
                </a:r>
              </a:p>
              <a:p>
                <a:r>
                  <a:rPr lang="en-US" dirty="0"/>
                  <a:t>B1: </a:t>
                </a:r>
                <a:r>
                  <a:rPr lang="en-US" dirty="0" err="1"/>
                  <a:t>Ya</a:t>
                </a:r>
                <a:r>
                  <a:rPr lang="en-US" dirty="0"/>
                  <a:t> (</a:t>
                </a:r>
                <a:r>
                  <a:rPr lang="en-US" dirty="0" err="1"/>
                  <a:t>pelajar</a:t>
                </a:r>
                <a:r>
                  <a:rPr lang="en-US" dirty="0"/>
                  <a:t>) </a:t>
                </a:r>
                <a:r>
                  <a:rPr lang="en-US" dirty="0" err="1"/>
                  <a:t>terdapat</a:t>
                </a:r>
                <a:r>
                  <a:rPr lang="en-US" dirty="0"/>
                  <a:t> 6 </a:t>
                </a:r>
                <a:r>
                  <a:rPr lang="en-US" dirty="0" err="1"/>
                  <a:t>Ya</a:t>
                </a:r>
                <a:r>
                  <a:rPr lang="en-US" dirty="0"/>
                  <a:t> (+) dan 1 </a:t>
                </a:r>
                <a:r>
                  <a:rPr lang="en-US" dirty="0" err="1"/>
                  <a:t>Tidak</a:t>
                </a:r>
                <a:r>
                  <a:rPr lang="en-US" dirty="0"/>
                  <a:t> (-)</a:t>
                </a:r>
              </a:p>
              <a:p>
                <a:r>
                  <a:rPr lang="en-US" dirty="0"/>
                  <a:t>B2: </a:t>
                </a:r>
                <a:r>
                  <a:rPr lang="en-US" dirty="0" err="1"/>
                  <a:t>Tidak</a:t>
                </a:r>
                <a:r>
                  <a:rPr lang="en-US" dirty="0"/>
                  <a:t> (</a:t>
                </a:r>
                <a:r>
                  <a:rPr lang="en-US" dirty="0" err="1"/>
                  <a:t>bukan</a:t>
                </a:r>
                <a:r>
                  <a:rPr lang="en-US" dirty="0"/>
                  <a:t> </a:t>
                </a:r>
                <a:r>
                  <a:rPr lang="en-US" dirty="0" err="1"/>
                  <a:t>Pelajar</a:t>
                </a:r>
                <a:r>
                  <a:rPr lang="en-US" dirty="0"/>
                  <a:t>) </a:t>
                </a:r>
                <a:r>
                  <a:rPr lang="en-US" dirty="0" err="1"/>
                  <a:t>terdapat</a:t>
                </a:r>
                <a:r>
                  <a:rPr lang="en-US" dirty="0"/>
                  <a:t> 3 </a:t>
                </a:r>
                <a:r>
                  <a:rPr lang="en-US" dirty="0" err="1"/>
                  <a:t>Ya</a:t>
                </a:r>
                <a:r>
                  <a:rPr lang="en-US" dirty="0"/>
                  <a:t> (+) dan 4 </a:t>
                </a:r>
                <a:r>
                  <a:rPr lang="en-US" dirty="0" err="1"/>
                  <a:t>Tidak</a:t>
                </a:r>
                <a:r>
                  <a:rPr lang="en-US" dirty="0"/>
                  <a:t> (-)</a:t>
                </a:r>
              </a:p>
              <a:p>
                <a:endParaRPr lang="en-US" dirty="0"/>
              </a:p>
              <a:p>
                <a:r>
                  <a:rPr lang="en-US" dirty="0"/>
                  <a:t>Average entropy (</a:t>
                </a:r>
                <a:r>
                  <a:rPr lang="en-US" dirty="0" err="1"/>
                  <a:t>Pelajar</a:t>
                </a:r>
                <a:r>
                  <a:rPr lang="en-US" dirty="0"/>
                  <a:t>) </a:t>
                </a:r>
              </a:p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</m:e>
                        </m:func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= 0.785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F7D5E79-5232-46C7-A045-FF0C3E7991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543801" cy="5012266"/>
              </a:xfrm>
              <a:blipFill>
                <a:blip r:embed="rId2"/>
                <a:stretch>
                  <a:fillRect l="-808" t="-1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948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7FAB7-23F8-40A2-B952-241DCACC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Cari average entropy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F7D5E79-5232-46C7-A045-FF0C3E7991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543801" cy="5012266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Pendapatan</a:t>
                </a:r>
              </a:p>
              <a:p>
                <a:r>
                  <a:rPr lang="en-US" dirty="0"/>
                  <a:t>B1: Tinggi </a:t>
                </a:r>
                <a:r>
                  <a:rPr lang="en-US" dirty="0" err="1"/>
                  <a:t>terdapat</a:t>
                </a:r>
                <a:r>
                  <a:rPr lang="en-US" dirty="0"/>
                  <a:t> 2 </a:t>
                </a:r>
                <a:r>
                  <a:rPr lang="en-US" dirty="0" err="1"/>
                  <a:t>Ya</a:t>
                </a:r>
                <a:r>
                  <a:rPr lang="en-US" dirty="0"/>
                  <a:t> (+) dan 2 </a:t>
                </a:r>
                <a:r>
                  <a:rPr lang="en-US" dirty="0" err="1"/>
                  <a:t>Tidak</a:t>
                </a:r>
                <a:r>
                  <a:rPr lang="en-US" dirty="0"/>
                  <a:t> (-)</a:t>
                </a:r>
              </a:p>
              <a:p>
                <a:r>
                  <a:rPr lang="en-US" dirty="0"/>
                  <a:t>B2: </a:t>
                </a:r>
                <a:r>
                  <a:rPr lang="en-US" dirty="0" err="1"/>
                  <a:t>Menengah</a:t>
                </a:r>
                <a:r>
                  <a:rPr lang="en-US" dirty="0"/>
                  <a:t> </a:t>
                </a:r>
                <a:r>
                  <a:rPr lang="en-US" dirty="0" err="1"/>
                  <a:t>terdapat</a:t>
                </a:r>
                <a:r>
                  <a:rPr lang="en-US" dirty="0"/>
                  <a:t> 4 </a:t>
                </a:r>
                <a:r>
                  <a:rPr lang="en-US" dirty="0" err="1"/>
                  <a:t>Ya</a:t>
                </a:r>
                <a:r>
                  <a:rPr lang="en-US" dirty="0"/>
                  <a:t> (+) dan 1 </a:t>
                </a:r>
                <a:r>
                  <a:rPr lang="en-US" dirty="0" err="1"/>
                  <a:t>Tidak</a:t>
                </a:r>
                <a:r>
                  <a:rPr lang="en-US" dirty="0"/>
                  <a:t> (-)</a:t>
                </a:r>
              </a:p>
              <a:p>
                <a:r>
                  <a:rPr lang="en-US" dirty="0"/>
                  <a:t>B3: </a:t>
                </a:r>
                <a:r>
                  <a:rPr lang="en-US" dirty="0" err="1"/>
                  <a:t>Rendah</a:t>
                </a:r>
                <a:r>
                  <a:rPr lang="en-US" dirty="0"/>
                  <a:t> </a:t>
                </a:r>
                <a:r>
                  <a:rPr lang="en-US" dirty="0" err="1"/>
                  <a:t>terdapat</a:t>
                </a:r>
                <a:r>
                  <a:rPr lang="en-US" dirty="0"/>
                  <a:t> 3 </a:t>
                </a:r>
                <a:r>
                  <a:rPr lang="en-US" dirty="0" err="1"/>
                  <a:t>Ya</a:t>
                </a:r>
                <a:r>
                  <a:rPr lang="en-US" dirty="0"/>
                  <a:t> (+) dan 1 </a:t>
                </a:r>
                <a:r>
                  <a:rPr lang="en-US" dirty="0" err="1"/>
                  <a:t>Tidak</a:t>
                </a:r>
                <a:r>
                  <a:rPr lang="en-US" dirty="0"/>
                  <a:t> (-)</a:t>
                </a:r>
              </a:p>
              <a:p>
                <a:r>
                  <a:rPr lang="en-US" dirty="0"/>
                  <a:t>Average entropy (</a:t>
                </a:r>
                <a:r>
                  <a:rPr lang="en-US" dirty="0" err="1"/>
                  <a:t>Pendapatan</a:t>
                </a:r>
                <a:r>
                  <a:rPr lang="en-US" dirty="0"/>
                  <a:t>) </a:t>
                </a:r>
              </a:p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</m:e>
                        </m:func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</m:func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</m:e>
                        </m:func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= 0.82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F7D5E79-5232-46C7-A045-FF0C3E7991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543801" cy="5012266"/>
              </a:xfrm>
              <a:blipFill>
                <a:blip r:embed="rId2"/>
                <a:stretch>
                  <a:fillRect l="-808" t="-1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407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7FAB7-23F8-40A2-B952-241DCACC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Cari average entropy (5)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F7D5E79-5232-46C7-A045-FF0C3E7991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543801" cy="5012266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Credit Rating</a:t>
                </a:r>
              </a:p>
              <a:p>
                <a:r>
                  <a:rPr lang="en-US" dirty="0"/>
                  <a:t>B1: Fair </a:t>
                </a:r>
                <a:r>
                  <a:rPr lang="en-US" dirty="0" err="1"/>
                  <a:t>terdapat</a:t>
                </a:r>
                <a:r>
                  <a:rPr lang="en-US" dirty="0"/>
                  <a:t> 6 </a:t>
                </a:r>
                <a:r>
                  <a:rPr lang="en-US" dirty="0" err="1"/>
                  <a:t>Ya</a:t>
                </a:r>
                <a:r>
                  <a:rPr lang="en-US" dirty="0"/>
                  <a:t> (+) dan 2 </a:t>
                </a:r>
                <a:r>
                  <a:rPr lang="en-US" dirty="0" err="1"/>
                  <a:t>Tidak</a:t>
                </a:r>
                <a:r>
                  <a:rPr lang="en-US" dirty="0"/>
                  <a:t> (-)</a:t>
                </a:r>
              </a:p>
              <a:p>
                <a:r>
                  <a:rPr lang="en-US" dirty="0"/>
                  <a:t>B2: Excellent </a:t>
                </a:r>
                <a:r>
                  <a:rPr lang="en-US" dirty="0" err="1"/>
                  <a:t>terdapat</a:t>
                </a:r>
                <a:r>
                  <a:rPr lang="en-US" dirty="0"/>
                  <a:t> 3 </a:t>
                </a:r>
                <a:r>
                  <a:rPr lang="en-US" dirty="0" err="1"/>
                  <a:t>Ya</a:t>
                </a:r>
                <a:r>
                  <a:rPr lang="en-US" dirty="0"/>
                  <a:t> (+) dan 3 </a:t>
                </a:r>
                <a:r>
                  <a:rPr lang="en-US" dirty="0" err="1"/>
                  <a:t>Tidak</a:t>
                </a:r>
                <a:r>
                  <a:rPr lang="en-US" dirty="0"/>
                  <a:t> (-)</a:t>
                </a:r>
              </a:p>
              <a:p>
                <a:endParaRPr lang="en-US" dirty="0"/>
              </a:p>
              <a:p>
                <a:r>
                  <a:rPr lang="en-US" dirty="0"/>
                  <a:t>Average entropy (Credit Rating) </a:t>
                </a:r>
              </a:p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</m:e>
                        </m:func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= 0.8922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F7D5E79-5232-46C7-A045-FF0C3E7991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543801" cy="5012266"/>
              </a:xfrm>
              <a:blipFill>
                <a:blip r:embed="rId2"/>
                <a:stretch>
                  <a:fillRect l="-808" t="-1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4302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1326</TotalTime>
  <Words>1069</Words>
  <Application>Microsoft Office PowerPoint</Application>
  <PresentationFormat>On-screen Show (4:3)</PresentationFormat>
  <Paragraphs>372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Retrospect</vt:lpstr>
      <vt:lpstr>Klasifikasi menggunakan Decision Tree</vt:lpstr>
      <vt:lpstr>Ide Utama</vt:lpstr>
      <vt:lpstr>Ayo kita selesaikan masalah berikut ini dengan algoritma ID3</vt:lpstr>
      <vt:lpstr>1. Tentukan atribut</vt:lpstr>
      <vt:lpstr>2. Cari rata-rata entropy</vt:lpstr>
      <vt:lpstr>2. Cari average entropy (2)</vt:lpstr>
      <vt:lpstr>2. Cari average entropy (4)</vt:lpstr>
      <vt:lpstr>2. Cari average entropy (3)</vt:lpstr>
      <vt:lpstr>2. Cari average entropy (5)</vt:lpstr>
      <vt:lpstr>2. Cari average entropy (5)</vt:lpstr>
      <vt:lpstr>3. Pembentukan tree ke-1</vt:lpstr>
      <vt:lpstr>4. Penentuan atribut ke-2</vt:lpstr>
      <vt:lpstr>4. Penentuan atribut ke-2 (2)</vt:lpstr>
      <vt:lpstr>5. Cari average entropy ke-2</vt:lpstr>
      <vt:lpstr>5. Cari average entropy ke-2 (2)</vt:lpstr>
      <vt:lpstr>5. Cari average entropy ke-2 (3)</vt:lpstr>
      <vt:lpstr>5. Cari average entropy ke-2 (4)</vt:lpstr>
      <vt:lpstr>6. Pembentukan tree ke-2</vt:lpstr>
      <vt:lpstr>7. Penentuan atribut ke-3</vt:lpstr>
      <vt:lpstr>Hasil akhir tree</vt:lpstr>
      <vt:lpstr>Hasil akhir tree</vt:lpstr>
      <vt:lpstr>Hasil akhir tree</vt:lpstr>
      <vt:lpstr>Tips penggunaan decision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</dc:title>
  <dc:creator>Muhammad Fhadli</dc:creator>
  <cp:lastModifiedBy>Muhammad Fhadli</cp:lastModifiedBy>
  <cp:revision>91</cp:revision>
  <dcterms:created xsi:type="dcterms:W3CDTF">2020-03-29T05:43:04Z</dcterms:created>
  <dcterms:modified xsi:type="dcterms:W3CDTF">2020-04-23T14:03:32Z</dcterms:modified>
</cp:coreProperties>
</file>