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376" r:id="rId4"/>
    <p:sldId id="333" r:id="rId5"/>
    <p:sldId id="357" r:id="rId6"/>
    <p:sldId id="361" r:id="rId7"/>
    <p:sldId id="363" r:id="rId8"/>
    <p:sldId id="382" r:id="rId9"/>
    <p:sldId id="364" r:id="rId10"/>
    <p:sldId id="383" r:id="rId11"/>
    <p:sldId id="365" r:id="rId12"/>
    <p:sldId id="381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422C16"/>
    <a:srgbClr val="0C788E"/>
    <a:srgbClr val="025198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7" autoAdjust="0"/>
    <p:restoredTop sz="33741" autoAdjust="0"/>
  </p:normalViewPr>
  <p:slideViewPr>
    <p:cSldViewPr>
      <p:cViewPr varScale="1">
        <p:scale>
          <a:sx n="91" d="100"/>
          <a:sy n="91" d="100"/>
        </p:scale>
        <p:origin x="134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69114F-225A-4990-8506-59A2232F2302}" type="datetimeFigureOut">
              <a:rPr lang="en-US"/>
              <a:pPr>
                <a:defRPr/>
              </a:pPr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4113748-8ECB-4AED-A6AA-A4F9117CB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510D58-C7CA-4650-97C7-89B648ADA00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510D58-C7CA-4650-97C7-89B648ADA00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68D1C-65CB-4805-92F4-5D25736338E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4148-E97B-4212-AC2B-37A4F9EAE59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5F9D6-7D4F-4BD9-A2BF-A96EC1CD7D3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 t="23662" r="8450"/>
          <a:stretch>
            <a:fillRect/>
          </a:stretch>
        </p:blipFill>
        <p:spPr bwMode="auto">
          <a:xfrm>
            <a:off x="-1588" y="1098550"/>
            <a:ext cx="9144001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/>
          <a:srcRect b="76836"/>
          <a:stretch>
            <a:fillRect/>
          </a:stretch>
        </p:blipFill>
        <p:spPr bwMode="auto">
          <a:xfrm>
            <a:off x="-1588" y="19050"/>
            <a:ext cx="9144001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 l="20375"/>
          <a:stretch>
            <a:fillRect/>
          </a:stretch>
        </p:blipFill>
        <p:spPr bwMode="auto">
          <a:xfrm>
            <a:off x="7938" y="15875"/>
            <a:ext cx="91424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4"/>
          <a:srcRect l="3751" t="-2" r="80624" b="-882"/>
          <a:stretch>
            <a:fillRect/>
          </a:stretch>
        </p:blipFill>
        <p:spPr bwMode="auto">
          <a:xfrm>
            <a:off x="107950" y="260350"/>
            <a:ext cx="7080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25CB1-74C8-45FF-9971-0F6E395567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59BFC-A855-4DB1-93EC-985BADB7258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C0AD0-9F83-4DDB-A8D1-C07CEB25E23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50828-A1D7-49AB-9790-1B19A979D02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C78A7-2AF4-4D6E-AF4D-0FA50FE1DD8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CD6B3-A9C0-40E2-A23A-3C6E76F7859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4D65E-16D3-496A-9104-83FC9F1D1F6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EBDBB-DF83-4C29-AB9D-D555326A4AB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5C2DBE-BD99-428F-8C78-E9F81D89FE8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30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81013" y="3573463"/>
            <a:ext cx="6683375" cy="576262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rgbClr val="1C1C1C"/>
                </a:solidFill>
              </a:rPr>
              <a:t>Linear </a:t>
            </a:r>
            <a:r>
              <a:rPr lang="en-US" sz="3200" b="1" dirty="0" err="1">
                <a:solidFill>
                  <a:srgbClr val="1C1C1C"/>
                </a:solidFill>
              </a:rPr>
              <a:t>Discriminant</a:t>
            </a:r>
            <a:r>
              <a:rPr lang="en-US" sz="3200" b="1" dirty="0">
                <a:solidFill>
                  <a:srgbClr val="1C1C1C"/>
                </a:solidFill>
              </a:rPr>
              <a:t> Analysis</a:t>
            </a:r>
            <a:endParaRPr lang="es-ES" sz="3200" b="1" dirty="0">
              <a:solidFill>
                <a:srgbClr val="1C1C1C"/>
              </a:solidFill>
            </a:endParaRPr>
          </a:p>
        </p:txBody>
      </p:sp>
      <p:sp>
        <p:nvSpPr>
          <p:cNvPr id="6147" name="Rectangle 110"/>
          <p:cNvSpPr txBox="1">
            <a:spLocks noChangeArrowheads="1"/>
          </p:cNvSpPr>
          <p:nvPr/>
        </p:nvSpPr>
        <p:spPr bwMode="auto">
          <a:xfrm>
            <a:off x="611188" y="230188"/>
            <a:ext cx="568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UY" sz="4000" b="1" dirty="0">
                <a:solidFill>
                  <a:schemeClr val="bg1"/>
                </a:solidFill>
              </a:rPr>
              <a:t>Data </a:t>
            </a:r>
            <a:r>
              <a:rPr lang="es-UY" sz="4000" b="1" dirty="0" err="1">
                <a:solidFill>
                  <a:schemeClr val="bg1"/>
                </a:solidFill>
              </a:rPr>
              <a:t>Mining</a:t>
            </a:r>
            <a:endParaRPr lang="es-UY" sz="4000" b="1" dirty="0">
              <a:solidFill>
                <a:schemeClr val="bg1"/>
              </a:solidFill>
            </a:endParaRPr>
          </a:p>
          <a:p>
            <a:r>
              <a:rPr lang="es-ES" sz="4000" b="1" dirty="0" err="1">
                <a:solidFill>
                  <a:schemeClr val="bg1"/>
                </a:solidFill>
              </a:rPr>
              <a:t>Klasifikasi</a:t>
            </a:r>
            <a:endParaRPr lang="es-E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marL="457200" lvl="1" indent="0" eaLnBrk="1" hangingPunct="1">
              <a:buFontTx/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endParaRPr lang="en-US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</p:txBody>
      </p:sp>
      <p:sp>
        <p:nvSpPr>
          <p:cNvPr id="2055" name="Rectangle 15"/>
          <p:cNvSpPr>
            <a:spLocks noChangeArrowheads="1"/>
          </p:cNvSpPr>
          <p:nvPr/>
        </p:nvSpPr>
        <p:spPr bwMode="auto">
          <a:xfrm>
            <a:off x="285720" y="128586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7.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Prior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dirty="0"/>
              <a:t>. </a:t>
            </a:r>
          </a:p>
        </p:txBody>
      </p:sp>
      <p:sp>
        <p:nvSpPr>
          <p:cNvPr id="2058" name="Rectangle 28"/>
          <p:cNvSpPr>
            <a:spLocks noChangeArrowheads="1"/>
          </p:cNvSpPr>
          <p:nvPr/>
        </p:nvSpPr>
        <p:spPr bwMode="auto">
          <a:xfrm>
            <a:off x="357158" y="3286124"/>
            <a:ext cx="8286808" cy="1938992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Note : </a:t>
            </a:r>
          </a:p>
          <a:p>
            <a:pPr algn="just"/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Prob. Prior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Populasinya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Prob</a:t>
            </a:r>
            <a:r>
              <a:rPr lang="en-US" sz="2400" dirty="0"/>
              <a:t> Prior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diasumsikan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data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data.</a:t>
            </a:r>
          </a:p>
        </p:txBody>
      </p:sp>
      <p:pic>
        <p:nvPicPr>
          <p:cNvPr id="2059" name="Picture 3"/>
          <p:cNvPicPr>
            <a:picLocks noChangeAspect="1" noChangeArrowheads="1"/>
          </p:cNvPicPr>
          <p:nvPr/>
        </p:nvPicPr>
        <p:blipFill>
          <a:blip r:embed="rId3"/>
          <a:srcRect t="51965" r="51096" b="18282"/>
          <a:stretch>
            <a:fillRect/>
          </a:stretch>
        </p:blipFill>
        <p:spPr bwMode="auto">
          <a:xfrm>
            <a:off x="785786" y="1857364"/>
            <a:ext cx="415993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marL="457200" lvl="1" indent="0" eaLnBrk="1" hangingPunct="1">
              <a:buFontTx/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endParaRPr lang="en-US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</p:txBody>
      </p:sp>
      <p:sp>
        <p:nvSpPr>
          <p:cNvPr id="3079" name="Rectangle 31"/>
          <p:cNvSpPr>
            <a:spLocks noChangeArrowheads="1"/>
          </p:cNvSpPr>
          <p:nvPr/>
        </p:nvSpPr>
        <p:spPr bwMode="auto">
          <a:xfrm>
            <a:off x="642910" y="1285860"/>
            <a:ext cx="32972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8.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Diskriminan</a:t>
            </a:r>
            <a:endParaRPr lang="en-US" dirty="0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785786" y="1785926"/>
          <a:ext cx="396081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070100" imgH="393700" progId="Equation.3">
                  <p:embed/>
                </p:oleObj>
              </mc:Choice>
              <mc:Fallback>
                <p:oleObj name="Equation" r:id="rId3" imgW="20701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785926"/>
                        <a:ext cx="3960813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marL="457200" lvl="1" indent="0" eaLnBrk="1" hangingPunct="1">
              <a:buFontTx/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endParaRPr lang="en-US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0" y="1142984"/>
            <a:ext cx="89297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Note :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dirty="0" err="1"/>
              <a:t>f</a:t>
            </a:r>
            <a:r>
              <a:rPr lang="en-US" sz="2400" baseline="-25000" dirty="0" err="1"/>
              <a:t>i</a:t>
            </a:r>
            <a:r>
              <a:rPr lang="en-US" sz="2400" dirty="0"/>
              <a:t> yang paling </a:t>
            </a:r>
            <a:r>
              <a:rPr lang="en-US" sz="2400" dirty="0" err="1"/>
              <a:t>maksimal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kelasnya</a:t>
            </a:r>
            <a:r>
              <a:rPr lang="en-US" sz="2400" dirty="0"/>
              <a:t>.</a:t>
            </a:r>
          </a:p>
        </p:txBody>
      </p:sp>
      <p:pic>
        <p:nvPicPr>
          <p:cNvPr id="30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7760" y="1785926"/>
            <a:ext cx="427181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62718" t="14097" b="13654"/>
          <a:stretch>
            <a:fillRect/>
          </a:stretch>
        </p:blipFill>
        <p:spPr bwMode="auto">
          <a:xfrm>
            <a:off x="357158" y="2571743"/>
            <a:ext cx="3643338" cy="324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647700"/>
          </a:xfrm>
        </p:spPr>
        <p:txBody>
          <a:bodyPr/>
          <a:lstStyle/>
          <a:p>
            <a:pPr eaLnBrk="1" hangingPunct="1"/>
            <a:r>
              <a:rPr lang="en-US"/>
              <a:t>Pokok Pembahasan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13338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800" dirty="0"/>
              <a:t>Linear </a:t>
            </a:r>
            <a:r>
              <a:rPr lang="en-US" sz="2800" dirty="0" err="1"/>
              <a:t>Discriminant</a:t>
            </a:r>
            <a:r>
              <a:rPr lang="en-US" sz="2800" dirty="0"/>
              <a:t> Analysis (LDA)</a:t>
            </a:r>
          </a:p>
          <a:p>
            <a:pPr marL="914400" lvl="1" indent="-514350" eaLnBrk="1" hangingPunct="1">
              <a:buFont typeface="Wingdings" pitchFamily="2" charset="2"/>
              <a:buChar char="ü"/>
            </a:pP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LDA</a:t>
            </a:r>
          </a:p>
          <a:p>
            <a:pPr marL="914400" lvl="1" indent="-514350" eaLnBrk="1" hangingPunct="1">
              <a:buFont typeface="Wingdings" pitchFamily="2" charset="2"/>
              <a:buChar char="ü"/>
            </a:pPr>
            <a:r>
              <a:rPr lang="en-US" sz="2400" dirty="0" err="1"/>
              <a:t>Rumus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LDA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/>
              <a:t>Case Study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:</a:t>
            </a:r>
          </a:p>
          <a:p>
            <a:r>
              <a:rPr lang="en-US" dirty="0" err="1"/>
              <a:t>Mengklasifikan</a:t>
            </a:r>
            <a:r>
              <a:rPr lang="en-US" dirty="0"/>
              <a:t>  </a:t>
            </a:r>
            <a:r>
              <a:rPr lang="en-US" dirty="0" err="1"/>
              <a:t>objeck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1,2, 3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featur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objeck</a:t>
            </a:r>
            <a:r>
              <a:rPr lang="en-US" dirty="0"/>
              <a:t>.</a:t>
            </a:r>
          </a:p>
          <a:p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. </a:t>
            </a:r>
          </a:p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: </a:t>
            </a:r>
            <a:r>
              <a:rPr lang="en-US" dirty="0" err="1"/>
              <a:t>seleksi</a:t>
            </a:r>
            <a:r>
              <a:rPr lang="en-US" dirty="0"/>
              <a:t> feature. </a:t>
            </a:r>
            <a:r>
              <a:rPr lang="en-US" dirty="0" err="1"/>
              <a:t>Kedua</a:t>
            </a:r>
            <a:r>
              <a:rPr lang="en-US" dirty="0"/>
              <a:t> : </a:t>
            </a:r>
            <a:r>
              <a:rPr lang="en-US" dirty="0" err="1"/>
              <a:t>klasifikasi</a:t>
            </a:r>
            <a:r>
              <a:rPr lang="en-US" dirty="0"/>
              <a:t>. -&gt; </a:t>
            </a:r>
            <a:r>
              <a:rPr lang="en-US" dirty="0" err="1"/>
              <a:t>dihasilkan</a:t>
            </a:r>
            <a:r>
              <a:rPr lang="en-US" dirty="0"/>
              <a:t> rule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rule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/>
              <a:t>Klasifikasi LDA</a:t>
            </a:r>
            <a:endParaRPr lang="en-SG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klasik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linier yang optimal (Review) :</a:t>
            </a:r>
          </a:p>
          <a:p>
            <a:pPr lvl="1" algn="just" eaLnBrk="1" hangingPunct="1">
              <a:defRPr/>
            </a:pPr>
            <a:r>
              <a:rPr lang="en-US" sz="2000" dirty="0">
                <a:solidFill>
                  <a:srgbClr val="FF0000"/>
                </a:solidFill>
                <a:ea typeface="+mn-ea"/>
              </a:rPr>
              <a:t>Principal Components Analysis (PCA)</a:t>
            </a:r>
            <a:r>
              <a:rPr lang="en-US" sz="2000" dirty="0">
                <a:ea typeface="+mn-ea"/>
              </a:rPr>
              <a:t>: </a:t>
            </a:r>
            <a:r>
              <a:rPr lang="en-US" sz="2000" dirty="0" err="1">
                <a:ea typeface="+mn-ea"/>
              </a:rPr>
              <a:t>mencari</a:t>
            </a:r>
            <a:r>
              <a:rPr lang="en-US" sz="2000" dirty="0">
                <a:ea typeface="+mn-ea"/>
              </a:rPr>
              <a:t> </a:t>
            </a:r>
            <a:r>
              <a:rPr lang="en-US" sz="2000" dirty="0" err="1">
                <a:ea typeface="+mn-ea"/>
              </a:rPr>
              <a:t>proyeksi</a:t>
            </a:r>
            <a:r>
              <a:rPr lang="en-US" sz="2000" dirty="0">
                <a:ea typeface="+mn-ea"/>
              </a:rPr>
              <a:t> yang </a:t>
            </a:r>
            <a:r>
              <a:rPr lang="en-US" sz="2000" b="1" dirty="0" err="1">
                <a:ea typeface="+mn-ea"/>
              </a:rPr>
              <a:t>menyediakan</a:t>
            </a:r>
            <a:r>
              <a:rPr lang="en-US" sz="2000" b="1" dirty="0">
                <a:ea typeface="+mn-ea"/>
              </a:rPr>
              <a:t> </a:t>
            </a:r>
            <a:r>
              <a:rPr lang="en-US" sz="2000" b="1" dirty="0" err="1">
                <a:ea typeface="+mn-ea"/>
              </a:rPr>
              <a:t>informasi</a:t>
            </a:r>
            <a:r>
              <a:rPr lang="en-US" sz="2000" b="1" dirty="0">
                <a:ea typeface="+mn-ea"/>
              </a:rPr>
              <a:t> </a:t>
            </a:r>
            <a:r>
              <a:rPr lang="en-US" sz="2000" dirty="0" err="1">
                <a:ea typeface="+mn-ea"/>
              </a:rPr>
              <a:t>sebanyak</a:t>
            </a:r>
            <a:r>
              <a:rPr lang="en-US" sz="2000" dirty="0">
                <a:ea typeface="+mn-ea"/>
              </a:rPr>
              <a:t> </a:t>
            </a:r>
            <a:r>
              <a:rPr lang="en-US" sz="2000" dirty="0" err="1">
                <a:ea typeface="+mn-ea"/>
              </a:rPr>
              <a:t>mungkin</a:t>
            </a:r>
            <a:r>
              <a:rPr lang="en-US" sz="2000" dirty="0">
                <a:ea typeface="+mn-ea"/>
              </a:rPr>
              <a:t> </a:t>
            </a:r>
            <a:r>
              <a:rPr lang="en-US" sz="2000" dirty="0" err="1">
                <a:ea typeface="+mn-ea"/>
              </a:rPr>
              <a:t>dalam</a:t>
            </a:r>
            <a:r>
              <a:rPr lang="en-US" sz="2000" dirty="0">
                <a:ea typeface="+mn-ea"/>
              </a:rPr>
              <a:t> data </a:t>
            </a:r>
            <a:r>
              <a:rPr lang="en-US" sz="2000" dirty="0" err="1">
                <a:ea typeface="+mn-ea"/>
              </a:rPr>
              <a:t>dengan</a:t>
            </a:r>
            <a:r>
              <a:rPr lang="en-US" sz="2000" dirty="0">
                <a:ea typeface="+mn-ea"/>
              </a:rPr>
              <a:t> </a:t>
            </a:r>
            <a:r>
              <a:rPr lang="en-US" sz="2000" dirty="0" err="1">
                <a:ea typeface="+mn-ea"/>
              </a:rPr>
              <a:t>pendekatan</a:t>
            </a:r>
            <a:r>
              <a:rPr lang="en-US" sz="2000" dirty="0">
                <a:ea typeface="+mn-ea"/>
              </a:rPr>
              <a:t> least-squares. PCA </a:t>
            </a:r>
            <a:r>
              <a:rPr lang="en-US" sz="2000" dirty="0" err="1">
                <a:ea typeface="+mn-ea"/>
              </a:rPr>
              <a:t>m</a:t>
            </a:r>
            <a:r>
              <a:rPr lang="en-US" sz="2000" dirty="0" err="1"/>
              <a:t>emberikan</a:t>
            </a:r>
            <a:r>
              <a:rPr lang="en-US" sz="2000" dirty="0"/>
              <a:t> </a:t>
            </a:r>
            <a:r>
              <a:rPr lang="en-US" sz="2000" dirty="0" err="1"/>
              <a:t>perlakuan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data </a:t>
            </a:r>
            <a:r>
              <a:rPr lang="en-US" sz="2000" dirty="0" err="1"/>
              <a:t>kelas</a:t>
            </a:r>
            <a:r>
              <a:rPr lang="en-US" sz="2000" dirty="0">
                <a:ea typeface="+mn-ea"/>
              </a:rPr>
              <a:t>.</a:t>
            </a:r>
          </a:p>
          <a:p>
            <a:pPr lvl="1" algn="just" eaLnBrk="1" hangingPunct="1">
              <a:defRPr/>
            </a:pPr>
            <a:r>
              <a:rPr lang="en-US" sz="2000" dirty="0">
                <a:solidFill>
                  <a:srgbClr val="FF0000"/>
                </a:solidFill>
                <a:ea typeface="+mn-ea"/>
              </a:rPr>
              <a:t>Linear Discriminant Analysis (LDA)</a:t>
            </a:r>
            <a:r>
              <a:rPr lang="en-US" sz="2000" dirty="0">
                <a:ea typeface="+mn-ea"/>
              </a:rPr>
              <a:t>: </a:t>
            </a:r>
            <a:r>
              <a:rPr lang="en-US" sz="2000" dirty="0" err="1">
                <a:ea typeface="+mn-ea"/>
              </a:rPr>
              <a:t>mencari</a:t>
            </a:r>
            <a:r>
              <a:rPr lang="en-US" sz="2000" dirty="0">
                <a:ea typeface="+mn-ea"/>
              </a:rPr>
              <a:t> </a:t>
            </a:r>
            <a:r>
              <a:rPr lang="en-US" sz="2000" dirty="0" err="1">
                <a:ea typeface="+mn-ea"/>
              </a:rPr>
              <a:t>proyeksi</a:t>
            </a:r>
            <a:r>
              <a:rPr lang="en-US" sz="2000" dirty="0">
                <a:ea typeface="+mn-ea"/>
              </a:rPr>
              <a:t> </a:t>
            </a:r>
            <a:r>
              <a:rPr lang="en-US" sz="2000" dirty="0" err="1">
                <a:ea typeface="+mn-ea"/>
              </a:rPr>
              <a:t>terbaik</a:t>
            </a:r>
            <a:r>
              <a:rPr lang="en-US" sz="2000" dirty="0">
                <a:ea typeface="+mn-ea"/>
              </a:rPr>
              <a:t> yang </a:t>
            </a:r>
            <a:r>
              <a:rPr lang="en-US" sz="2000" dirty="0" err="1">
                <a:ea typeface="+mn-ea"/>
              </a:rPr>
              <a:t>dapat</a:t>
            </a:r>
            <a:r>
              <a:rPr lang="en-US" sz="2000" dirty="0">
                <a:ea typeface="+mn-ea"/>
              </a:rPr>
              <a:t> </a:t>
            </a:r>
            <a:r>
              <a:rPr lang="en-US" sz="2000" b="1" dirty="0" err="1">
                <a:ea typeface="+mn-ea"/>
              </a:rPr>
              <a:t>memisahkan</a:t>
            </a:r>
            <a:r>
              <a:rPr lang="en-US" sz="2000" b="1" dirty="0">
                <a:ea typeface="+mn-ea"/>
              </a:rPr>
              <a:t> data </a:t>
            </a:r>
            <a:r>
              <a:rPr lang="en-US" sz="2000" dirty="0" err="1">
                <a:ea typeface="+mn-ea"/>
              </a:rPr>
              <a:t>dengan</a:t>
            </a:r>
            <a:r>
              <a:rPr lang="en-US" sz="2000" dirty="0">
                <a:ea typeface="+mn-ea"/>
              </a:rPr>
              <a:t> </a:t>
            </a:r>
            <a:r>
              <a:rPr lang="en-US" sz="2000" dirty="0" err="1">
                <a:ea typeface="+mn-ea"/>
              </a:rPr>
              <a:t>pendekatan</a:t>
            </a:r>
            <a:r>
              <a:rPr lang="en-US" sz="2000" dirty="0">
                <a:ea typeface="+mn-ea"/>
              </a:rPr>
              <a:t> least-squares.</a:t>
            </a:r>
            <a:r>
              <a:rPr lang="en-US" sz="2000" dirty="0"/>
              <a:t> LDA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perlakuan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/ </a:t>
            </a:r>
            <a:r>
              <a:rPr lang="en-US" sz="2000" dirty="0" err="1"/>
              <a:t>terpisah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tiap-tiap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 linier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yang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ciri</a:t>
            </a:r>
            <a:r>
              <a:rPr lang="en-US" sz="2000" dirty="0"/>
              <a:t> </a:t>
            </a:r>
            <a:r>
              <a:rPr lang="en-US" sz="2000" dirty="0" err="1"/>
              <a:t>khas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. </a:t>
            </a:r>
          </a:p>
          <a:p>
            <a:pPr algn="just" eaLnBrk="1" hangingPunct="1">
              <a:defRPr/>
            </a:pPr>
            <a:r>
              <a:rPr lang="en-US" sz="2000" dirty="0" err="1"/>
              <a:t>Tujuan</a:t>
            </a:r>
            <a:r>
              <a:rPr lang="en-US" sz="2000" dirty="0"/>
              <a:t> PCA : </a:t>
            </a:r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dimensi</a:t>
            </a:r>
            <a:r>
              <a:rPr lang="en-US" sz="2000" dirty="0"/>
              <a:t> data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mempertahankan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dataset yang </a:t>
            </a:r>
            <a:r>
              <a:rPr lang="en-US" sz="2000" dirty="0" err="1"/>
              <a:t>asli</a:t>
            </a:r>
            <a:r>
              <a:rPr lang="en-US" sz="2000" dirty="0"/>
              <a:t>.</a:t>
            </a:r>
          </a:p>
          <a:p>
            <a:pPr algn="just" eaLnBrk="1" hangingPunct="1">
              <a:defRPr/>
            </a:pPr>
            <a:r>
              <a:rPr lang="en-US" sz="2000" dirty="0" err="1"/>
              <a:t>Tujuan</a:t>
            </a:r>
            <a:r>
              <a:rPr lang="en-US" sz="2000" dirty="0"/>
              <a:t> LDA :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proyeksi</a:t>
            </a:r>
            <a:r>
              <a:rPr lang="en-US" sz="2000" dirty="0"/>
              <a:t> linear (</a:t>
            </a:r>
            <a:r>
              <a:rPr lang="en-US" sz="2000" dirty="0" err="1"/>
              <a:t>fisherface</a:t>
            </a:r>
            <a:r>
              <a:rPr lang="en-US" sz="2000" dirty="0"/>
              <a:t>)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memaksimumkan</a:t>
            </a:r>
            <a:r>
              <a:rPr lang="en-US" sz="2000" dirty="0"/>
              <a:t> </a:t>
            </a:r>
            <a:r>
              <a:rPr lang="en-US" sz="2000" dirty="0" err="1"/>
              <a:t>pemisahan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meminimumkan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</a:p>
          <a:p>
            <a:pPr eaLnBrk="1" hangingPunct="1"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GB" sz="1600" dirty="0" err="1"/>
              <a:t>Pabrik</a:t>
            </a:r>
            <a:r>
              <a:rPr lang="en-GB" sz="1600" dirty="0"/>
              <a:t> "ABC" </a:t>
            </a:r>
            <a:r>
              <a:rPr lang="en-GB" sz="1600" dirty="0" err="1"/>
              <a:t>memproduksi</a:t>
            </a:r>
            <a:r>
              <a:rPr lang="en-GB" sz="1600" dirty="0"/>
              <a:t> chip rings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kualitas</a:t>
            </a:r>
            <a:r>
              <a:rPr lang="en-GB" sz="1600" dirty="0"/>
              <a:t> </a:t>
            </a:r>
            <a:r>
              <a:rPr lang="en-GB" sz="1600" dirty="0" err="1"/>
              <a:t>tinggi</a:t>
            </a:r>
            <a:r>
              <a:rPr lang="en-GB" sz="1600" dirty="0"/>
              <a:t> </a:t>
            </a:r>
            <a:r>
              <a:rPr lang="en-GB" sz="1600" dirty="0" err="1"/>
              <a:t>dan</a:t>
            </a:r>
            <a:r>
              <a:rPr lang="en-GB" sz="1600" dirty="0"/>
              <a:t> </a:t>
            </a:r>
            <a:r>
              <a:rPr lang="en-GB" sz="1600" dirty="0" err="1"/>
              <a:t>sangat</a:t>
            </a:r>
            <a:r>
              <a:rPr lang="en-GB" sz="1600" dirty="0"/>
              <a:t> </a:t>
            </a:r>
            <a:r>
              <a:rPr lang="en-GB" sz="1600" dirty="0" err="1"/>
              <a:t>mahal</a:t>
            </a:r>
            <a:r>
              <a:rPr lang="en-GB" sz="1600" dirty="0"/>
              <a:t> yang </a:t>
            </a:r>
            <a:r>
              <a:rPr lang="en-GB" sz="1600" dirty="0" err="1"/>
              <a:t>diukur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dua</a:t>
            </a:r>
            <a:r>
              <a:rPr lang="en-GB" sz="1600" dirty="0"/>
              <a:t> </a:t>
            </a:r>
            <a:r>
              <a:rPr lang="en-GB" sz="1600" dirty="0" err="1"/>
              <a:t>fitur</a:t>
            </a:r>
            <a:r>
              <a:rPr lang="en-GB" sz="1600" dirty="0"/>
              <a:t> </a:t>
            </a:r>
            <a:r>
              <a:rPr lang="en-GB" sz="1600" dirty="0" err="1"/>
              <a:t>yaitu</a:t>
            </a:r>
            <a:r>
              <a:rPr lang="en-GB" sz="1600" dirty="0"/>
              <a:t> curvature/</a:t>
            </a:r>
            <a:r>
              <a:rPr lang="en-GB" sz="1600" dirty="0" err="1"/>
              <a:t>kelengkungan</a:t>
            </a:r>
            <a:r>
              <a:rPr lang="en-GB" sz="1600" dirty="0"/>
              <a:t> </a:t>
            </a:r>
            <a:r>
              <a:rPr lang="en-GB" sz="1600" dirty="0" err="1"/>
              <a:t>dan</a:t>
            </a:r>
            <a:r>
              <a:rPr lang="en-GB" sz="1600" dirty="0"/>
              <a:t> diameter. </a:t>
            </a:r>
            <a:r>
              <a:rPr lang="en-GB" sz="1600" dirty="0" err="1"/>
              <a:t>Hasil</a:t>
            </a:r>
            <a:r>
              <a:rPr lang="en-GB" sz="1600" dirty="0"/>
              <a:t> quality control </a:t>
            </a:r>
            <a:r>
              <a:rPr lang="en-GB" sz="1600" dirty="0" err="1"/>
              <a:t>oleh</a:t>
            </a:r>
            <a:r>
              <a:rPr lang="en-GB" sz="1600" dirty="0"/>
              <a:t> </a:t>
            </a:r>
            <a:r>
              <a:rPr lang="en-GB" sz="1600" dirty="0" err="1"/>
              <a:t>para</a:t>
            </a:r>
            <a:r>
              <a:rPr lang="en-GB" sz="1600" dirty="0"/>
              <a:t> </a:t>
            </a:r>
            <a:r>
              <a:rPr lang="en-GB" sz="1600" dirty="0" err="1"/>
              <a:t>ahli</a:t>
            </a:r>
            <a:r>
              <a:rPr lang="en-GB" sz="1600" dirty="0"/>
              <a:t> </a:t>
            </a:r>
            <a:r>
              <a:rPr lang="en-GB" sz="1600" dirty="0" err="1"/>
              <a:t>diberikan</a:t>
            </a:r>
            <a:r>
              <a:rPr lang="en-GB" sz="1600" dirty="0"/>
              <a:t> </a:t>
            </a:r>
            <a:r>
              <a:rPr lang="en-GB" sz="1600" dirty="0" err="1"/>
              <a:t>dalam</a:t>
            </a:r>
            <a:r>
              <a:rPr lang="en-GB" sz="1600" dirty="0"/>
              <a:t> dataset </a:t>
            </a:r>
            <a:r>
              <a:rPr lang="en-GB" sz="1600" dirty="0" err="1"/>
              <a:t>berikut</a:t>
            </a:r>
            <a:r>
              <a:rPr lang="en-GB" sz="1600" dirty="0"/>
              <a:t> :</a:t>
            </a: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r>
              <a:rPr lang="en-GB" sz="1600" dirty="0" err="1"/>
              <a:t>Jika</a:t>
            </a:r>
            <a:r>
              <a:rPr lang="en-GB" sz="1600" dirty="0"/>
              <a:t> </a:t>
            </a:r>
            <a:r>
              <a:rPr lang="en-GB" sz="1600" dirty="0" err="1"/>
              <a:t>diketahui</a:t>
            </a:r>
            <a:r>
              <a:rPr lang="en-GB" sz="1600" dirty="0"/>
              <a:t> </a:t>
            </a:r>
            <a:r>
              <a:rPr lang="en-GB" sz="1600" dirty="0" err="1"/>
              <a:t>sebuah</a:t>
            </a:r>
            <a:r>
              <a:rPr lang="en-GB" sz="1600" dirty="0"/>
              <a:t> chip rings </a:t>
            </a:r>
            <a:r>
              <a:rPr lang="en-GB" sz="1600" dirty="0" err="1"/>
              <a:t>memiliki</a:t>
            </a:r>
            <a:r>
              <a:rPr lang="en-GB" sz="1600" dirty="0"/>
              <a:t> curvature </a:t>
            </a:r>
            <a:r>
              <a:rPr lang="en-US" sz="1600" dirty="0"/>
              <a:t>2.81 </a:t>
            </a:r>
            <a:r>
              <a:rPr lang="en-US" sz="1600" dirty="0" err="1"/>
              <a:t>dan</a:t>
            </a:r>
            <a:r>
              <a:rPr lang="en-US" sz="1600" dirty="0"/>
              <a:t> diameter 5.46. </a:t>
            </a:r>
            <a:r>
              <a:rPr lang="en-US" sz="1600" dirty="0" err="1"/>
              <a:t>Tentukan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quality </a:t>
            </a:r>
            <a:r>
              <a:rPr lang="en-US" sz="1600" dirty="0" err="1"/>
              <a:t>controlnya</a:t>
            </a:r>
            <a:r>
              <a:rPr lang="en-US" sz="1600" dirty="0"/>
              <a:t>.! </a:t>
            </a:r>
            <a:r>
              <a:rPr lang="en-GB" sz="1600" dirty="0"/>
              <a:t>(</a:t>
            </a:r>
            <a:r>
              <a:rPr lang="en-GB" sz="1600" dirty="0" err="1"/>
              <a:t>Gunakan</a:t>
            </a:r>
            <a:r>
              <a:rPr lang="en-GB" sz="1600" dirty="0"/>
              <a:t> </a:t>
            </a:r>
            <a:r>
              <a:rPr lang="en-GB" sz="1600" dirty="0" err="1"/>
              <a:t>Konsep</a:t>
            </a:r>
            <a:r>
              <a:rPr lang="en-GB" sz="1600" dirty="0"/>
              <a:t> LDA)</a:t>
            </a: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marL="457200" lvl="1" indent="0" eaLnBrk="1" hangingPunct="1">
              <a:buFontTx/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endParaRPr lang="en-US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900113" y="2205038"/>
          <a:ext cx="6994524" cy="2971800"/>
        </p:xfrm>
        <a:graphic>
          <a:graphicData uri="http://schemas.openxmlformats.org/drawingml/2006/table">
            <a:tbl>
              <a:tblPr/>
              <a:tblGrid>
                <a:gridCol w="233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Curvature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Diameter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Quality Control Result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2.95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6.63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Passed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2.53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7.79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Passed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3.57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5.65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Passed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3.57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5.45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Passed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3.16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4.46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Not passed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2.58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6.22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Not passed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2.16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3.52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Not passed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GB" sz="1600" dirty="0" err="1"/>
              <a:t>Penyelesaian</a:t>
            </a:r>
            <a:r>
              <a:rPr lang="en-GB" sz="1600" dirty="0"/>
              <a:t> :</a:t>
            </a:r>
          </a:p>
          <a:p>
            <a:pPr lvl="1" eaLnBrk="1" hangingPunct="1">
              <a:defRPr/>
            </a:pPr>
            <a:r>
              <a:rPr lang="en-US" sz="1600" dirty="0" err="1"/>
              <a:t>Fase</a:t>
            </a:r>
            <a:r>
              <a:rPr lang="en-US" sz="1600" dirty="0"/>
              <a:t> Training :</a:t>
            </a:r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marL="457200" lvl="1" indent="0" eaLnBrk="1" hangingPunct="1">
              <a:buFontTx/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endParaRPr lang="en-US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8525" y="1916113"/>
            <a:ext cx="3975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= features (variables independent) 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889000" y="2286000"/>
            <a:ext cx="5094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 = Kelas/ Group (variables dependent)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643438" y="2843213"/>
            <a:ext cx="417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2. Memisahkan x  berdasarkan group :</a:t>
            </a:r>
          </a:p>
        </p:txBody>
      </p:sp>
      <p:sp>
        <p:nvSpPr>
          <p:cNvPr id="10247" name="Rectangle 16"/>
          <p:cNvSpPr>
            <a:spLocks noChangeArrowheads="1"/>
          </p:cNvSpPr>
          <p:nvPr/>
        </p:nvSpPr>
        <p:spPr bwMode="auto">
          <a:xfrm>
            <a:off x="898525" y="2781300"/>
            <a:ext cx="341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1. Labeling Dataset :</a:t>
            </a:r>
          </a:p>
        </p:txBody>
      </p:sp>
      <p:pic>
        <p:nvPicPr>
          <p:cNvPr id="102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575" y="3213100"/>
            <a:ext cx="4375150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788" y="3213100"/>
            <a:ext cx="3827462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marL="457200" lvl="1" indent="0" eaLnBrk="1" hangingPunct="1">
              <a:buFontTx/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endParaRPr lang="en-US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357158" y="3429000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 startAt="4"/>
              <a:defRPr/>
            </a:pPr>
            <a:r>
              <a:rPr lang="en-US" sz="2400" dirty="0" err="1"/>
              <a:t>Hitung</a:t>
            </a:r>
            <a:r>
              <a:rPr lang="en-US" sz="2400" dirty="0"/>
              <a:t>        (Mean Corrected) : (</a:t>
            </a:r>
            <a:r>
              <a:rPr lang="en-US" sz="2400" dirty="0">
                <a:ea typeface="ＭＳ Ｐゴシック" pitchFamily="34" charset="-128"/>
              </a:rPr>
              <a:t>x</a:t>
            </a:r>
            <a:r>
              <a:rPr lang="en-US" sz="2400" baseline="-25000" dirty="0">
                <a:ea typeface="ＭＳ Ｐゴシック" pitchFamily="34" charset="-128"/>
              </a:rPr>
              <a:t>i</a:t>
            </a:r>
            <a:r>
              <a:rPr lang="en-US" sz="2400" dirty="0">
                <a:ea typeface="ＭＳ Ｐゴシック" pitchFamily="34" charset="-128"/>
              </a:rPr>
              <a:t> minus mean global)</a:t>
            </a:r>
            <a:endParaRPr lang="en-US" sz="2400" dirty="0"/>
          </a:p>
        </p:txBody>
      </p:sp>
      <p:sp>
        <p:nvSpPr>
          <p:cNvPr id="1032" name="Rectangle 16"/>
          <p:cNvSpPr>
            <a:spLocks noChangeArrowheads="1"/>
          </p:cNvSpPr>
          <p:nvPr/>
        </p:nvSpPr>
        <p:spPr bwMode="auto">
          <a:xfrm>
            <a:off x="357158" y="1214422"/>
            <a:ext cx="87868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3.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μi</a:t>
            </a:r>
            <a:r>
              <a:rPr lang="en-US" sz="2400" dirty="0"/>
              <a:t> = mean features </a:t>
            </a:r>
            <a:r>
              <a:rPr lang="en-US" sz="2400" dirty="0" err="1"/>
              <a:t>dari</a:t>
            </a:r>
            <a:r>
              <a:rPr lang="en-US" sz="2400" dirty="0"/>
              <a:t> group I </a:t>
            </a:r>
            <a:r>
              <a:rPr lang="en-US" sz="2400" dirty="0" err="1"/>
              <a:t>dan</a:t>
            </a:r>
            <a:r>
              <a:rPr lang="en-US" sz="2400" dirty="0"/>
              <a:t> μ = mean global</a:t>
            </a:r>
          </a:p>
        </p:txBody>
      </p:sp>
      <p:pic>
        <p:nvPicPr>
          <p:cNvPr id="103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0"/>
            <a:ext cx="6715172" cy="95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500306"/>
            <a:ext cx="315217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5784850" y="2636838"/>
          <a:ext cx="4333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55160" imgH="191880" progId="Equation.3">
                  <p:embed/>
                </p:oleObj>
              </mc:Choice>
              <mc:Fallback>
                <p:oleObj name="Equation" r:id="rId5" imgW="155160" imgH="191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2636838"/>
                        <a:ext cx="43338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5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4071942"/>
            <a:ext cx="603893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marL="457200" lvl="1" indent="0" eaLnBrk="1" hangingPunct="1">
              <a:buFontTx/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endParaRPr lang="en-US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auto">
          <a:xfrm>
            <a:off x="428596" y="1214422"/>
            <a:ext cx="71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5.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matrik</a:t>
            </a:r>
            <a:r>
              <a:rPr lang="en-US" sz="2400" dirty="0"/>
              <a:t> </a:t>
            </a:r>
            <a:r>
              <a:rPr lang="en-US" sz="2400" dirty="0" err="1"/>
              <a:t>Kovarian</a:t>
            </a:r>
            <a:r>
              <a:rPr lang="en-US" sz="2400" dirty="0"/>
              <a:t> group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2"/>
          <a:srcRect t="10523" r="68533" b="57906"/>
          <a:stretch>
            <a:fillRect/>
          </a:stretch>
        </p:blipFill>
        <p:spPr bwMode="auto">
          <a:xfrm>
            <a:off x="714348" y="1723418"/>
            <a:ext cx="2214578" cy="138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86124"/>
            <a:ext cx="2500330" cy="114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2"/>
          <p:cNvPicPr>
            <a:picLocks noChangeAspect="1" noChangeArrowheads="1"/>
          </p:cNvPicPr>
          <p:nvPr/>
        </p:nvPicPr>
        <p:blipFill>
          <a:blip r:embed="rId2"/>
          <a:srcRect t="42877" r="56638" b="28561"/>
          <a:stretch>
            <a:fillRect/>
          </a:stretch>
        </p:blipFill>
        <p:spPr bwMode="auto">
          <a:xfrm>
            <a:off x="2977783" y="2143116"/>
            <a:ext cx="264732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642910" y="4643446"/>
            <a:ext cx="714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C(1,1) = (4/7)*(0.166) + (3/7)*(0.259) = 0.206 </a:t>
            </a:r>
            <a:br>
              <a:rPr lang="en-US" sz="2000" dirty="0"/>
            </a:br>
            <a:r>
              <a:rPr lang="en-US" sz="2000" dirty="0"/>
              <a:t>C(1,2) = C(2,1) = (4/7)*(-0.192) + (3/7)*(-0.286) = -0.233  C(2,2) = (4/7)*(1.349) + (3/7)*(2.142) = 1.689</a:t>
            </a:r>
          </a:p>
        </p:txBody>
      </p:sp>
      <p:pic>
        <p:nvPicPr>
          <p:cNvPr id="1041" name="Picture 2"/>
          <p:cNvPicPr>
            <a:picLocks noChangeAspect="1" noChangeArrowheads="1"/>
          </p:cNvPicPr>
          <p:nvPr/>
        </p:nvPicPr>
        <p:blipFill>
          <a:blip r:embed="rId2"/>
          <a:srcRect t="71439" r="56638" b="2"/>
          <a:stretch>
            <a:fillRect/>
          </a:stretch>
        </p:blipFill>
        <p:spPr bwMode="auto">
          <a:xfrm>
            <a:off x="5500694" y="2143116"/>
            <a:ext cx="3000396" cy="107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2"/>
          <p:cNvPicPr>
            <a:picLocks noChangeAspect="1" noChangeArrowheads="1"/>
          </p:cNvPicPr>
          <p:nvPr/>
        </p:nvPicPr>
        <p:blipFill>
          <a:blip r:embed="rId4"/>
          <a:srcRect r="51561" b="62070"/>
          <a:stretch>
            <a:fillRect/>
          </a:stretch>
        </p:blipFill>
        <p:spPr bwMode="auto">
          <a:xfrm>
            <a:off x="5072066" y="3214686"/>
            <a:ext cx="304152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lvl="1" eaLnBrk="1" hangingPunct="1">
              <a:defRPr/>
            </a:pPr>
            <a:endParaRPr lang="en-US" sz="1600" dirty="0"/>
          </a:p>
          <a:p>
            <a:pPr marL="457200" lvl="1" indent="0" eaLnBrk="1" hangingPunct="1">
              <a:buFontTx/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endParaRPr lang="en-US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  <a:p>
            <a:pPr algn="just" eaLnBrk="1" hangingPunct="1">
              <a:lnSpc>
                <a:spcPct val="80000"/>
              </a:lnSpc>
              <a:spcAft>
                <a:spcPct val="35000"/>
              </a:spcAft>
              <a:defRPr/>
            </a:pPr>
            <a:endParaRPr lang="en-GB" sz="1600" dirty="0"/>
          </a:p>
        </p:txBody>
      </p:sp>
      <p:sp>
        <p:nvSpPr>
          <p:cNvPr id="2056" name="Rectangle 16"/>
          <p:cNvSpPr>
            <a:spLocks noChangeArrowheads="1"/>
          </p:cNvSpPr>
          <p:nvPr/>
        </p:nvSpPr>
        <p:spPr bwMode="auto">
          <a:xfrm>
            <a:off x="285720" y="1214422"/>
            <a:ext cx="778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6.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invers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matrik</a:t>
            </a:r>
            <a:r>
              <a:rPr lang="en-US" sz="2400" dirty="0"/>
              <a:t> </a:t>
            </a:r>
            <a:r>
              <a:rPr lang="en-US" sz="2400" dirty="0" err="1"/>
              <a:t>Kovarian</a:t>
            </a:r>
            <a:endParaRPr lang="en-US" sz="2400" dirty="0"/>
          </a:p>
        </p:txBody>
      </p:sp>
      <p:pic>
        <p:nvPicPr>
          <p:cNvPr id="205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500438"/>
            <a:ext cx="368398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ttp://1.bp.blogspot.com/-Gc02LIDoc3Y/UyW82xewVjI/AAAAAAAAB_w/4P1k18-3aG4/s1600/rumus-invers-matriks-ordo-2x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643050"/>
            <a:ext cx="4707338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16344</TotalTime>
  <Words>512</Words>
  <Application>Microsoft Office PowerPoint</Application>
  <PresentationFormat>On-screen Show (4:3)</PresentationFormat>
  <Paragraphs>143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Diseño predeterminado</vt:lpstr>
      <vt:lpstr>Equation</vt:lpstr>
      <vt:lpstr>Linear Discriminant Analysis</vt:lpstr>
      <vt:lpstr>Pokok Pembahasan</vt:lpstr>
      <vt:lpstr>LDA</vt:lpstr>
      <vt:lpstr>Klasifikasi LDA</vt:lpstr>
      <vt:lpstr>Contoh Studi Kasus</vt:lpstr>
      <vt:lpstr>Contoh Studi Kasus</vt:lpstr>
      <vt:lpstr>Contoh Studi Kasus</vt:lpstr>
      <vt:lpstr>Contoh Studi Kasus</vt:lpstr>
      <vt:lpstr>Contoh Studi Kasus</vt:lpstr>
      <vt:lpstr>Contoh Studi Kasus</vt:lpstr>
      <vt:lpstr>Contoh Studi Kasus</vt:lpstr>
      <vt:lpstr>Contoh Studi Kasus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Klassifikasi III</dc:title>
  <dc:creator>Imam Cholissodin</dc:creator>
  <cp:keywords>Pengenalan Pola</cp:keywords>
  <cp:lastModifiedBy>Muhammad Fhadli</cp:lastModifiedBy>
  <cp:revision>1629</cp:revision>
  <dcterms:created xsi:type="dcterms:W3CDTF">2010-05-23T14:28:12Z</dcterms:created>
  <dcterms:modified xsi:type="dcterms:W3CDTF">2020-03-28T02:27:07Z</dcterms:modified>
</cp:coreProperties>
</file>