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259" r:id="rId2"/>
    <p:sldId id="338" r:id="rId3"/>
    <p:sldId id="340" r:id="rId4"/>
    <p:sldId id="333" r:id="rId5"/>
    <p:sldId id="335" r:id="rId6"/>
    <p:sldId id="336" r:id="rId7"/>
    <p:sldId id="337" r:id="rId8"/>
    <p:sldId id="341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2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D0BD-D3AC-4E25-8334-51A77127535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4BEA-5004-4E4A-A78B-1539E8EB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4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62E79E-3074-41DF-BF14-F367C23E823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Naïve Bayes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3296" y="949568"/>
            <a:ext cx="7543801" cy="4023360"/>
          </a:xfrm>
        </p:spPr>
        <p:txBody>
          <a:bodyPr>
            <a:noAutofit/>
          </a:bodyPr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Keterangan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peluang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dicari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sub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dicari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µ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rata-rata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 ) 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^2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menyatakan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varian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 ).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52240"/>
              </p:ext>
            </p:extLst>
          </p:nvPr>
        </p:nvGraphicFramePr>
        <p:xfrm>
          <a:off x="2053126" y="560753"/>
          <a:ext cx="66246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3289300" imgH="558800" progId="Equation.3">
                  <p:embed/>
                </p:oleObj>
              </mc:Choice>
              <mc:Fallback>
                <p:oleObj name="Equation" r:id="rId3" imgW="3289300" imgH="558800" progId="Equation.3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26" y="560753"/>
                        <a:ext cx="6624637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725049"/>
              </p:ext>
            </p:extLst>
          </p:nvPr>
        </p:nvGraphicFramePr>
        <p:xfrm>
          <a:off x="955675" y="5246688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152334" imgH="139639" progId="Equation.3">
                  <p:embed/>
                </p:oleObj>
              </mc:Choice>
              <mc:Fallback>
                <p:oleObj name="Equation" r:id="rId5" imgW="152334" imgH="139639" progId="Equation.3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5246688"/>
                        <a:ext cx="304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5E1EA7-F8E3-4CEF-BC7A-01A75300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16CC75-9E92-4698-810D-1E63CE89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Discreet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326684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D08D77-459A-4E5B-8F1F-5B8F2E39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1. Discreet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746"/>
            <a:ext cx="8229600" cy="990600"/>
          </a:xfrm>
        </p:spPr>
        <p:txBody>
          <a:bodyPr/>
          <a:lstStyle/>
          <a:p>
            <a:r>
              <a:rPr lang="en-US" sz="4400" dirty="0" err="1"/>
              <a:t>Contoh</a:t>
            </a:r>
            <a:r>
              <a:rPr lang="en-US" sz="4400" dirty="0"/>
              <a:t> Discreet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171"/>
            <a:ext cx="8229600" cy="49793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mengklasifikasikan</a:t>
            </a:r>
            <a:r>
              <a:rPr lang="en-US" sz="2000" dirty="0"/>
              <a:t> </a:t>
            </a:r>
            <a:r>
              <a:rPr lang="en-US" sz="2000" dirty="0" err="1"/>
              <a:t>tupel</a:t>
            </a:r>
            <a:r>
              <a:rPr lang="en-US" sz="2000" dirty="0"/>
              <a:t> X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bayes</a:t>
            </a:r>
            <a:r>
              <a:rPr lang="en-US" sz="2000" dirty="0"/>
              <a:t>.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b="1" dirty="0"/>
              <a:t>     X= {age=youth; income=medium; student=yes; </a:t>
            </a:r>
            <a:r>
              <a:rPr lang="en-US" sz="1800" b="1" dirty="0" err="1"/>
              <a:t>credit_rating</a:t>
            </a:r>
            <a:r>
              <a:rPr lang="en-US" sz="1800" b="1" dirty="0"/>
              <a:t>=fair}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3"/>
          <a:stretch/>
        </p:blipFill>
        <p:spPr bwMode="auto">
          <a:xfrm>
            <a:off x="2065498" y="1907857"/>
            <a:ext cx="5013003" cy="339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87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34"/>
            <a:ext cx="8229600" cy="990600"/>
          </a:xfrm>
        </p:spPr>
        <p:txBody>
          <a:bodyPr/>
          <a:lstStyle/>
          <a:p>
            <a:r>
              <a:rPr lang="en-US" sz="4400" dirty="0"/>
              <a:t>Step 1. </a:t>
            </a:r>
            <a:r>
              <a:rPr lang="en-US" sz="4400" dirty="0" err="1"/>
              <a:t>Hitung</a:t>
            </a:r>
            <a:r>
              <a:rPr lang="en-US" sz="4400" dirty="0"/>
              <a:t> P(Ci)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187"/>
            <a:ext cx="8229600" cy="483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2 label </a:t>
            </a:r>
            <a:r>
              <a:rPr lang="en-US" dirty="0" err="1"/>
              <a:t>kelas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C1 : Label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 	C2 : Label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(NO)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P(C1) = 9/14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P(C2) = 5/14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1"/>
            <a:ext cx="8229600" cy="990600"/>
          </a:xfrm>
        </p:spPr>
        <p:txBody>
          <a:bodyPr/>
          <a:lstStyle/>
          <a:p>
            <a:r>
              <a:rPr lang="en-US" sz="4400" dirty="0"/>
              <a:t>Step 2. </a:t>
            </a:r>
            <a:r>
              <a:rPr lang="en-US" sz="4400" dirty="0" err="1"/>
              <a:t>Hitung</a:t>
            </a:r>
            <a:r>
              <a:rPr lang="en-US" sz="4400" dirty="0"/>
              <a:t> P(</a:t>
            </a:r>
            <a:r>
              <a:rPr lang="en-US" sz="4400" dirty="0" err="1"/>
              <a:t>X|Ci</a:t>
            </a:r>
            <a:r>
              <a:rPr lang="en-US" sz="4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8B291C-3262-4B88-9155-0E919E9C6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7" t="15181" r="12403"/>
          <a:stretch/>
        </p:blipFill>
        <p:spPr>
          <a:xfrm>
            <a:off x="1040956" y="1863969"/>
            <a:ext cx="6858000" cy="43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400" dirty="0"/>
              <a:t>Step 3. </a:t>
            </a:r>
            <a:r>
              <a:rPr lang="en-US" sz="4400" dirty="0" err="1"/>
              <a:t>Hitung</a:t>
            </a:r>
            <a:r>
              <a:rPr lang="en-US" sz="4400" dirty="0"/>
              <a:t> P(</a:t>
            </a:r>
            <a:r>
              <a:rPr lang="en-US" sz="4400" dirty="0" err="1"/>
              <a:t>X|Ci</a:t>
            </a:r>
            <a:r>
              <a:rPr lang="en-US" sz="4400" dirty="0"/>
              <a:t>).P(Ci)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71863-B01E-4CF0-94E6-C47C7D38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6" t="15983" r="12884"/>
          <a:stretch/>
        </p:blipFill>
        <p:spPr>
          <a:xfrm>
            <a:off x="1116458" y="1863970"/>
            <a:ext cx="6911084" cy="43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D08D77-459A-4E5B-8F1F-5B8F2E39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2. Continuous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Continuos</a:t>
            </a:r>
            <a:r>
              <a:rPr lang="en-US" dirty="0"/>
              <a:t> Data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38600"/>
              </p:ext>
            </p:extLst>
          </p:nvPr>
        </p:nvGraphicFramePr>
        <p:xfrm>
          <a:off x="1242060" y="2031339"/>
          <a:ext cx="6705600" cy="3731166"/>
        </p:xfrm>
        <a:graphic>
          <a:graphicData uri="http://schemas.openxmlformats.org/drawingml/2006/table">
            <a:tbl>
              <a:tblPr/>
              <a:tblGrid>
                <a:gridCol w="79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Status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Nikah</a:t>
                      </a:r>
                      <a:endParaRPr lang="en-US" sz="18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Pendapatan</a:t>
                      </a:r>
                      <a:endParaRPr lang="en-US" sz="18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Memiliki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Rumah</a:t>
                      </a:r>
                      <a:endParaRPr lang="en-US" sz="18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Belum Menikah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Tidak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Menikah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Tidak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Belum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Menikah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Tidak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Menikah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Tidak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Cerai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Ya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Menikah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Tidak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Cerai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220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Tidak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Belum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Menikah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Ya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Menikah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Tidak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Belum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Menikah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Ya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Cerai</a:t>
                      </a:r>
                      <a:endParaRPr lang="en-US" sz="1600" dirty="0">
                        <a:solidFill>
                          <a:schemeClr val="tx1"/>
                        </a:solidFill>
                        <a:latin typeface="Rockwell" pitchFamily="18" charset="0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Rockwell" pitchFamily="18" charset="0"/>
                          <a:ea typeface="Batang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546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257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Rockwell</vt:lpstr>
      <vt:lpstr>Retrospect</vt:lpstr>
      <vt:lpstr>Equation</vt:lpstr>
      <vt:lpstr>Klasifikasi menggunakan Naïve Bayes</vt:lpstr>
      <vt:lpstr>Content</vt:lpstr>
      <vt:lpstr>1. Discreet Data</vt:lpstr>
      <vt:lpstr>Contoh Discreet Data</vt:lpstr>
      <vt:lpstr>Step 1. Hitung P(Ci)</vt:lpstr>
      <vt:lpstr>Step 2. Hitung P(X|Ci)</vt:lpstr>
      <vt:lpstr>Step 3. Hitung P(X|Ci).P(Ci)</vt:lpstr>
      <vt:lpstr>2. Continuous Data</vt:lpstr>
      <vt:lpstr>Contoh Continuos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</dc:title>
  <dc:creator>Muhammad Fhadli</dc:creator>
  <cp:lastModifiedBy>Muhammad Fhadli</cp:lastModifiedBy>
  <cp:revision>13</cp:revision>
  <dcterms:created xsi:type="dcterms:W3CDTF">2020-03-29T05:43:04Z</dcterms:created>
  <dcterms:modified xsi:type="dcterms:W3CDTF">2020-06-08T08:20:55Z</dcterms:modified>
</cp:coreProperties>
</file>