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8" r:id="rId3"/>
    <p:sldId id="280" r:id="rId4"/>
    <p:sldId id="275" r:id="rId5"/>
    <p:sldId id="260" r:id="rId6"/>
    <p:sldId id="276" r:id="rId7"/>
    <p:sldId id="277" r:id="rId8"/>
    <p:sldId id="262" r:id="rId9"/>
    <p:sldId id="263" r:id="rId10"/>
    <p:sldId id="264" r:id="rId11"/>
    <p:sldId id="286" r:id="rId12"/>
    <p:sldId id="278" r:id="rId13"/>
    <p:sldId id="279" r:id="rId14"/>
    <p:sldId id="281" r:id="rId15"/>
    <p:sldId id="287" r:id="rId16"/>
    <p:sldId id="288" r:id="rId17"/>
    <p:sldId id="283" r:id="rId18"/>
    <p:sldId id="285" r:id="rId19"/>
    <p:sldId id="28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66" d="100"/>
          <a:sy n="66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1c385bb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e1c385bb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" name="Google Shape;55;ge1c385bb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7af7269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7af72691f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a7af72691f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752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af72691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af72691f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a7af72691f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68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af72691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af72691f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a7af72691f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8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af72691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af72691f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a7af72691f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99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af72691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af72691f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a7af72691f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48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7af72691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7af72691f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a7af72691f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859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7af7269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7af72691f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a7af72691f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5810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7af7269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7af72691f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a7af72691f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08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7af7269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7af72691f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a7af72691f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25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7af7269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a7af72691f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1a7af72691f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7af7269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a7af72691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" name="Google Shape;84;g1a7af72691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7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7af7269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7af72691f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a7af72691f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7af72691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a7af72691f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1a7af72691f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02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7af72691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a7af72691f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1a7af72691f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21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7af72691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7af72691f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a7af72691f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7af7269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7af72691f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a7af72691f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7af7269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7af72691f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a7af72691f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131867" y="1030800"/>
            <a:ext cx="5184000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56796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6131867" y="3957605"/>
            <a:ext cx="38944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370933" y="3707500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Google Shape;22;p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82756" y="8649"/>
            <a:ext cx="91500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51" y="232250"/>
            <a:ext cx="542325" cy="45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xEngineer-LUMS-Course-Slides">
  <p:cSld name="Title with frame  1">
    <p:bg>
      <p:bgPr>
        <a:solidFill>
          <a:schemeClr val="accen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69200" y="67100"/>
            <a:ext cx="12060600" cy="67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215475" y="6383250"/>
            <a:ext cx="914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lvl="2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3pPr>
            <a:lvl4pPr lvl="3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4pPr>
            <a:lvl5pPr lvl="4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5pPr>
            <a:lvl6pPr lvl="5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6pPr>
            <a:lvl7pPr lvl="6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7pPr>
            <a:lvl8pPr lvl="7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8pPr>
            <a:lvl9pPr lvl="8" algn="l" rtl="0"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1625" y="144525"/>
            <a:ext cx="103365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31625" y="943125"/>
            <a:ext cx="11943300" cy="53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09245" y="8661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sldNum" idx="2"/>
          </p:nvPr>
        </p:nvSpPr>
        <p:spPr>
          <a:xfrm>
            <a:off x="227500" y="6383250"/>
            <a:ext cx="1421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HLVR</a:t>
            </a:r>
            <a:endParaRPr sz="16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3"/>
          </p:nvPr>
        </p:nvSpPr>
        <p:spPr>
          <a:xfrm>
            <a:off x="3393750" y="6383250"/>
            <a:ext cx="5468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1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5214: Verification of Digital Systems - Fall 2022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51" y="232250"/>
            <a:ext cx="542325" cy="45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chemeClr val="accen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69200" y="69200"/>
            <a:ext cx="12060900" cy="67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4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1343" y="8661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3504000" y="1820200"/>
            <a:ext cx="5184000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51" y="232250"/>
            <a:ext cx="542325" cy="45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985483" y="520932"/>
            <a:ext cx="6320192" cy="5727467"/>
          </a:xfrm>
          <a:prstGeom prst="rect">
            <a:avLst/>
          </a:prstGeom>
          <a:noFill/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pic>
        <p:nvPicPr>
          <p:cNvPr id="42" name="Google Shape;42;p5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98195" y="125862"/>
            <a:ext cx="668756" cy="6683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51" y="232250"/>
            <a:ext cx="542325" cy="45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1_Title with frame  1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839800" y="1585175"/>
            <a:ext cx="51579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172212" y="1585175"/>
            <a:ext cx="518310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80645" y="555000"/>
            <a:ext cx="668755" cy="6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2"/>
          </p:nvPr>
        </p:nvSpPr>
        <p:spPr>
          <a:xfrm>
            <a:off x="11215475" y="6383250"/>
            <a:ext cx="914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3"/>
          </p:nvPr>
        </p:nvSpPr>
        <p:spPr>
          <a:xfrm>
            <a:off x="227500" y="6383250"/>
            <a:ext cx="1421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>
                <a:solidFill>
                  <a:schemeClr val="dk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</a:t>
            </a:r>
            <a:endParaRPr i="0" u="none" strike="noStrike" cap="none"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4"/>
          </p:nvPr>
        </p:nvSpPr>
        <p:spPr>
          <a:xfrm>
            <a:off x="3590550" y="6383250"/>
            <a:ext cx="5010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1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5214: Verification of Digital Systems - Fall 2022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HLVR: AHB Lite Slave</a:t>
            </a:r>
            <a:endParaRPr lang="en-US" dirty="0"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</a:t>
            </a:fld>
            <a:endParaRPr lang="en-US"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EE5214 - Fall’22,</a:t>
            </a:r>
          </a:p>
          <a:p>
            <a:pPr lvl="0"/>
            <a:r>
              <a:rPr lang="en-US" dirty="0" smtClean="0"/>
              <a:t>Semester Project</a:t>
            </a:r>
          </a:p>
          <a:p>
            <a:pPr lvl="0"/>
            <a:r>
              <a:rPr lang="en-US" smtClean="0"/>
              <a:t>December 12, 2022</a:t>
            </a:r>
            <a:endParaRPr lang="en-US"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4294967295"/>
          </p:nvPr>
        </p:nvSpPr>
        <p:spPr>
          <a:xfrm>
            <a:off x="7453313" y="5310188"/>
            <a:ext cx="4738687" cy="135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7"/>
              <a:buNone/>
            </a:pPr>
            <a:r>
              <a:rPr lang="en-US" sz="2400" dirty="0" smtClean="0">
                <a:solidFill>
                  <a:schemeClr val="tx1"/>
                </a:solidFill>
                <a:highlight>
                  <a:srgbClr val="FFFF00"/>
                </a:highlight>
              </a:rPr>
              <a:t>Muhammad Furqan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7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10</a:t>
            </a:fld>
            <a:endParaRPr lang="en-US"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Clocking Block</a:t>
            </a:r>
            <a:endParaRPr lang="en-US"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51" y="1988458"/>
            <a:ext cx="8685599" cy="2162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11</a:t>
            </a:fld>
            <a:endParaRPr lang="en-US"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31625" y="144525"/>
            <a:ext cx="11083850" cy="798600"/>
          </a:xfrm>
        </p:spPr>
        <p:txBody>
          <a:bodyPr/>
          <a:lstStyle/>
          <a:p>
            <a:pPr lvl="0"/>
            <a:r>
              <a:rPr lang="en-US" dirty="0" err="1" smtClean="0"/>
              <a:t>Testbench</a:t>
            </a:r>
            <a:r>
              <a:rPr lang="en-US" dirty="0" smtClean="0"/>
              <a:t> Structure – clock and reset generation</a:t>
            </a:r>
            <a:endParaRPr lang="en-US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68" y="1741725"/>
            <a:ext cx="5655039" cy="27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Stimulus Generation</a:t>
            </a:r>
            <a:endParaRPr lang="en-US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Basic </a:t>
            </a:r>
            <a:r>
              <a:rPr lang="en-US" dirty="0"/>
              <a:t>Read </a:t>
            </a:r>
            <a:r>
              <a:rPr lang="en-US" dirty="0" smtClean="0"/>
              <a:t>with or without wait states</a:t>
            </a:r>
            <a:endParaRPr lang="en-US" dirty="0"/>
          </a:p>
          <a:p>
            <a:pPr lvl="0"/>
            <a:r>
              <a:rPr lang="en-US" dirty="0" smtClean="0"/>
              <a:t>Basic Write with or without wait sates</a:t>
            </a:r>
          </a:p>
          <a:p>
            <a:pPr lvl="0"/>
            <a:r>
              <a:rPr lang="en-US" dirty="0" smtClean="0"/>
              <a:t>Read With Wait </a:t>
            </a:r>
            <a:endParaRPr lang="en-US" dirty="0"/>
          </a:p>
          <a:p>
            <a:pPr lvl="0"/>
            <a:r>
              <a:rPr lang="en-US" dirty="0" smtClean="0"/>
              <a:t>Burst </a:t>
            </a:r>
            <a:r>
              <a:rPr lang="en-US" dirty="0"/>
              <a:t>Read – </a:t>
            </a:r>
            <a:r>
              <a:rPr lang="en-US" dirty="0" err="1"/>
              <a:t>inc.</a:t>
            </a:r>
            <a:r>
              <a:rPr lang="en-US" dirty="0"/>
              <a:t> burst lengths -1,4,8,16 </a:t>
            </a:r>
          </a:p>
          <a:p>
            <a:pPr lvl="0"/>
            <a:r>
              <a:rPr lang="en-US" dirty="0" smtClean="0"/>
              <a:t>Burst </a:t>
            </a:r>
            <a:r>
              <a:rPr lang="en-US" dirty="0"/>
              <a:t>Write – </a:t>
            </a:r>
            <a:r>
              <a:rPr lang="en-US" dirty="0" err="1"/>
              <a:t>inc.</a:t>
            </a:r>
            <a:r>
              <a:rPr lang="en-US" dirty="0"/>
              <a:t> burst </a:t>
            </a:r>
            <a:r>
              <a:rPr lang="en-US" dirty="0" smtClean="0"/>
              <a:t>lengths-1,4,8,16</a:t>
            </a:r>
          </a:p>
          <a:p>
            <a:pPr lvl="0"/>
            <a:endParaRPr lang="en-US"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dirty="0" smtClean="0"/>
              <a:t>HLVR</a:t>
            </a:r>
            <a:endParaRPr lang="en-US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dirty="0" smtClean="0"/>
              <a:t>EE 5214: Verification of Digital Systems - Fall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13</a:t>
            </a:fld>
            <a:endParaRPr lang="en-US"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Stimulus Generation</a:t>
            </a:r>
            <a:endParaRPr lang="en-US"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dirty="0" smtClean="0"/>
              <a:t>HLVR</a:t>
            </a:r>
            <a:endParaRPr lang="en-US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dirty="0" smtClean="0"/>
              <a:t>EE 5214: Verification of Digital Systems - Fall 2022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" y="1067191"/>
            <a:ext cx="4419419" cy="373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985" y="943125"/>
            <a:ext cx="5045175" cy="3850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9091" y="4959927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Read and Write Transfer Without wait state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48986" y="4872765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Read and Write Transfer With wait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Stimulus Generation</a:t>
            </a:r>
            <a:endParaRPr lang="en-US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dirty="0" smtClean="0"/>
              <a:t>HLVR</a:t>
            </a:r>
            <a:endParaRPr lang="en-US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dirty="0" smtClean="0"/>
              <a:t>EE 5214: Verification of Digital Systems - Fall 2022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64122"/>
              </p:ext>
            </p:extLst>
          </p:nvPr>
        </p:nvGraphicFramePr>
        <p:xfrm>
          <a:off x="1648900" y="943125"/>
          <a:ext cx="8128000" cy="632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28657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0333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38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25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3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hresetn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 at the specific</a:t>
                      </a:r>
                      <a:r>
                        <a:rPr lang="en-US" baseline="0" dirty="0" smtClean="0"/>
                        <a:t> address of the slave when </a:t>
                      </a:r>
                      <a:r>
                        <a:rPr lang="en-US" baseline="0" dirty="0" err="1" smtClean="0"/>
                        <a:t>hresetn</a:t>
                      </a:r>
                      <a:r>
                        <a:rPr lang="en-US" baseline="0" dirty="0" smtClean="0"/>
                        <a:t> is high.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hresetn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0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hsel_0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and Read from the specific address from slave</a:t>
                      </a:r>
                      <a:r>
                        <a:rPr lang="en-US" baseline="0" dirty="0" smtClean="0"/>
                        <a:t> when </a:t>
                      </a:r>
                      <a:r>
                        <a:rPr lang="en-US" baseline="0" dirty="0" err="1" smtClean="0"/>
                        <a:t>hsel</a:t>
                      </a:r>
                      <a:r>
                        <a:rPr lang="en-US" baseline="0" dirty="0" smtClean="0"/>
                        <a:t> is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hsel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basic_write_8bit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8bit on slave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550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basic_read_8bit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8bit.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378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basic_write_16bit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16bit on slave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7610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basic_read_16bit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16bit.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62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Stimulus Generation</a:t>
            </a:r>
            <a:endParaRPr lang="en-US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dirty="0" smtClean="0"/>
              <a:t>HLVR</a:t>
            </a:r>
            <a:endParaRPr lang="en-US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dirty="0" smtClean="0"/>
              <a:t>EE 5214: Verification of Digital Systems - Fall 2022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30851"/>
              </p:ext>
            </p:extLst>
          </p:nvPr>
        </p:nvGraphicFramePr>
        <p:xfrm>
          <a:off x="1648900" y="943125"/>
          <a:ext cx="8128000" cy="646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28657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0333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38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25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`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3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basic_write_32bit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32bit on slave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=3'b010,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2400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basic_read_32bit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32bit.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=3'b010,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999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basic_write_64bit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64bit on slave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=3'b011,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550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basic_read_64bit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64bit.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=3'b011,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378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basic_write_128bit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128bit on slave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=3'b100,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7610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basic_read_128bit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128bit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=3'b100,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62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8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16</a:t>
            </a:fld>
            <a:endParaRPr lang="en-US"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Stimulus Generation</a:t>
            </a:r>
            <a:endParaRPr lang="en-US"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dirty="0" smtClean="0"/>
              <a:t>HLVR</a:t>
            </a:r>
            <a:endParaRPr lang="en-US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dirty="0" smtClean="0"/>
              <a:t>EE 5214: Verification of Digital Systems - Fall 2022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65242"/>
              </p:ext>
            </p:extLst>
          </p:nvPr>
        </p:nvGraphicFramePr>
        <p:xfrm>
          <a:off x="1648900" y="754439"/>
          <a:ext cx="8128000" cy="646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28657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0333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38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25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3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basic_write_256bit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256bit on slave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=3'b101,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2400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basic_read_256bit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256bit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=3'b101,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999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basic_write_512bit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512bit on slave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=3'b110,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550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basic_read_512bit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512bit.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=3'b110,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3782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basic_write_1024bit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write with data size 1024bit on slave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=3'b111,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7610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basic_read_1024bit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the basic read on the slave with data size 1024bit.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reset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clock on and toggles between 0 and 1 at some clock frequency. Apply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hwrite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=3'b111,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hburst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=3'b000,htrans= 2'b10, error=0,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haddr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62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17</a:t>
            </a:fld>
            <a:endParaRPr lang="en-US"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Response Checking</a:t>
            </a:r>
            <a:endParaRPr lang="en-US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task is created in the interface which compares the data written and data read. And tell, if the test is passed or not.</a:t>
            </a:r>
          </a:p>
          <a:p>
            <a:pPr marL="114300" lvl="0" indent="0">
              <a:buNone/>
            </a:pPr>
            <a:r>
              <a:rPr lang="en-US" dirty="0" smtClean="0"/>
              <a:t>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08" y="2040611"/>
            <a:ext cx="7553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18</a:t>
            </a:fld>
            <a:endParaRPr lang="en-US"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Response Checking</a:t>
            </a:r>
            <a:endParaRPr lang="en-US"/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0" y="1028250"/>
            <a:ext cx="4695825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655" y="943125"/>
            <a:ext cx="4791075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65" y="2792180"/>
            <a:ext cx="47529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19</a:t>
            </a:fld>
            <a:endParaRPr lang="en-US"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Response Checking</a:t>
            </a:r>
            <a:endParaRPr lang="en-US"/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5" y="1790019"/>
            <a:ext cx="11881393" cy="29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1215475" y="6383250"/>
            <a:ext cx="914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131625" y="144525"/>
            <a:ext cx="103365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131625" y="943125"/>
            <a:ext cx="11943300" cy="53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ArialMT"/>
              </a:rPr>
              <a:t>The task is to connect the DUT (inside </a:t>
            </a:r>
            <a:r>
              <a:rPr lang="en-US" dirty="0" err="1">
                <a:latin typeface="ArialMT"/>
              </a:rPr>
              <a:t>design.v</a:t>
            </a:r>
            <a:r>
              <a:rPr lang="en-US" dirty="0">
                <a:latin typeface="ArialMT"/>
              </a:rPr>
              <a:t>) to a simple </a:t>
            </a:r>
            <a:r>
              <a:rPr lang="en-US" dirty="0" err="1">
                <a:latin typeface="ArialMT"/>
              </a:rPr>
              <a:t>testbench</a:t>
            </a:r>
            <a:r>
              <a:rPr lang="en-US" dirty="0">
                <a:latin typeface="ArialMT"/>
              </a:rPr>
              <a:t> and drive different signals to its </a:t>
            </a:r>
            <a:r>
              <a:rPr lang="en-US" dirty="0" smtClean="0">
                <a:latin typeface="ArialMT"/>
              </a:rPr>
              <a:t>input and </a:t>
            </a:r>
            <a:r>
              <a:rPr lang="en-US" dirty="0">
                <a:latin typeface="ArialMT"/>
              </a:rPr>
              <a:t>observe the </a:t>
            </a:r>
            <a:r>
              <a:rPr lang="en-US" dirty="0" smtClean="0">
                <a:latin typeface="ArialMT"/>
              </a:rPr>
              <a:t>output.</a:t>
            </a:r>
          </a:p>
          <a:p>
            <a:r>
              <a:rPr lang="en-US" dirty="0" smtClean="0">
                <a:latin typeface="ArialMT"/>
              </a:rPr>
              <a:t> Reading the specifications of the AMBA 3 AHB Lite.</a:t>
            </a:r>
          </a:p>
          <a:p>
            <a:r>
              <a:rPr lang="en-US" dirty="0" smtClean="0">
                <a:latin typeface="ArialMT"/>
              </a:rPr>
              <a:t> Creating a verification plan and recording all the features to test.</a:t>
            </a:r>
            <a:endParaRPr lang="en-US" dirty="0">
              <a:latin typeface="ArialMT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2"/>
          </p:nvPr>
        </p:nvSpPr>
        <p:spPr>
          <a:xfrm>
            <a:off x="227500" y="6383250"/>
            <a:ext cx="1421400" cy="3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HLVR</a:t>
            </a: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3"/>
          </p:nvPr>
        </p:nvSpPr>
        <p:spPr>
          <a:xfrm>
            <a:off x="3393750" y="6383250"/>
            <a:ext cx="5468400" cy="3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EE 5214: Verification of Digital Systems - Fall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48229" y="943125"/>
            <a:ext cx="9608457" cy="5440125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Design Under Test (DUT) - Interface</a:t>
            </a:r>
            <a:endParaRPr lang="en-US"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61086"/>
              </p:ext>
            </p:extLst>
          </p:nvPr>
        </p:nvGraphicFramePr>
        <p:xfrm>
          <a:off x="4715654" y="1280762"/>
          <a:ext cx="2598057" cy="462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057">
                  <a:extLst>
                    <a:ext uri="{9D8B030D-6E8A-4147-A177-3AD203B41FA5}">
                      <a16:colId xmlns:a16="http://schemas.microsoft.com/office/drawing/2014/main" val="3915323005"/>
                    </a:ext>
                  </a:extLst>
                </a:gridCol>
              </a:tblGrid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hsel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84016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haddr</a:t>
                      </a:r>
                      <a:r>
                        <a:rPr lang="en-US" dirty="0" smtClean="0"/>
                        <a:t>[31:0]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7476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hwrite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40532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hsize</a:t>
                      </a:r>
                      <a:r>
                        <a:rPr lang="en-US" dirty="0" smtClean="0"/>
                        <a:t>[2:0]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15445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hburst</a:t>
                      </a:r>
                      <a:r>
                        <a:rPr lang="en-US" dirty="0" smtClean="0"/>
                        <a:t>[2:0]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05739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hprot</a:t>
                      </a:r>
                      <a:r>
                        <a:rPr lang="en-US" dirty="0" smtClean="0"/>
                        <a:t>[3:0]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02624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htrans</a:t>
                      </a:r>
                      <a:r>
                        <a:rPr lang="en-US" dirty="0" smtClean="0"/>
                        <a:t>[1:0]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1895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hwdata</a:t>
                      </a:r>
                      <a:r>
                        <a:rPr lang="en-US" dirty="0" smtClean="0"/>
                        <a:t>[31:0]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12125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61299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hready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7923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hresp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37700"/>
                  </a:ext>
                </a:extLst>
              </a:tr>
              <a:tr h="385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Hrdata</a:t>
                      </a:r>
                      <a:r>
                        <a:rPr lang="en-US" dirty="0" smtClean="0"/>
                        <a:t>[31:0]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9520"/>
                  </a:ext>
                </a:extLst>
              </a:tr>
            </a:tbl>
          </a:graphicData>
        </a:graphic>
      </p:graphicFrame>
      <p:sp>
        <p:nvSpPr>
          <p:cNvPr id="54" name="Right Arrow 53"/>
          <p:cNvSpPr/>
          <p:nvPr/>
        </p:nvSpPr>
        <p:spPr>
          <a:xfrm rot="10800000">
            <a:off x="4820461" y="1778544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0800000">
            <a:off x="4820460" y="1365910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0800000">
            <a:off x="4829020" y="2200245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4829020" y="2612878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4820460" y="2999160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0800000">
            <a:off x="4812293" y="3382628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10800000">
            <a:off x="4829020" y="3748811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0800000">
            <a:off x="4812292" y="4132279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6236413" y="4898472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6272701" y="5283102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6308989" y="5682243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4819552" y="4516903"/>
            <a:ext cx="941709" cy="11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17916" y="1280121"/>
            <a:ext cx="1759528" cy="4621121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27013" y="277164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Design.sv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7824076" y="1337140"/>
            <a:ext cx="1759528" cy="4621121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97371" y="2723915"/>
            <a:ext cx="137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hb_test.sv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69714" y="5009508"/>
            <a:ext cx="9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Top.sv</a:t>
            </a:r>
            <a:endParaRPr lang="en-US" sz="1600" b="1" dirty="0"/>
          </a:p>
        </p:txBody>
      </p:sp>
      <p:sp>
        <p:nvSpPr>
          <p:cNvPr id="29" name="Down Arrow 28"/>
          <p:cNvSpPr/>
          <p:nvPr/>
        </p:nvSpPr>
        <p:spPr>
          <a:xfrm>
            <a:off x="6779843" y="1059543"/>
            <a:ext cx="172500" cy="2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8801" y="1059543"/>
            <a:ext cx="754743" cy="11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82717" y="972344"/>
            <a:ext cx="75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hclk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10800000">
            <a:off x="6308989" y="5901242"/>
            <a:ext cx="222440" cy="252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77000" y="6046254"/>
            <a:ext cx="998220" cy="10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75220" y="6046254"/>
            <a:ext cx="98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hresetn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HLVR</a:t>
            </a:r>
            <a:endParaRPr lang="en-US" sz="16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EE 5214: Verification of Digital Systems - Fall 2022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67134"/>
              </p:ext>
            </p:extLst>
          </p:nvPr>
        </p:nvGraphicFramePr>
        <p:xfrm>
          <a:off x="131625" y="57495"/>
          <a:ext cx="12332574" cy="668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058">
                  <a:extLst>
                    <a:ext uri="{9D8B030D-6E8A-4147-A177-3AD203B41FA5}">
                      <a16:colId xmlns:a16="http://schemas.microsoft.com/office/drawing/2014/main" val="48653134"/>
                    </a:ext>
                  </a:extLst>
                </a:gridCol>
                <a:gridCol w="1827244">
                  <a:extLst>
                    <a:ext uri="{9D8B030D-6E8A-4147-A177-3AD203B41FA5}">
                      <a16:colId xmlns:a16="http://schemas.microsoft.com/office/drawing/2014/main" val="1064770993"/>
                    </a:ext>
                  </a:extLst>
                </a:gridCol>
                <a:gridCol w="7920272">
                  <a:extLst>
                    <a:ext uri="{9D8B030D-6E8A-4147-A177-3AD203B41FA5}">
                      <a16:colId xmlns:a16="http://schemas.microsoft.com/office/drawing/2014/main" val="743579065"/>
                    </a:ext>
                  </a:extLst>
                </a:gridCol>
              </a:tblGrid>
              <a:tr h="372990">
                <a:tc>
                  <a:txBody>
                    <a:bodyPr/>
                    <a:lstStyle/>
                    <a:p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38274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selecting the salve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54808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haddr</a:t>
                      </a:r>
                      <a:r>
                        <a:rPr lang="en-US" dirty="0" smtClean="0"/>
                        <a:t>[31:0]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The 32-bit system address bus.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34202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hwrite</a:t>
                      </a:r>
                      <a:r>
                        <a:rPr lang="en-US" baseline="0" dirty="0" smtClean="0"/>
                        <a:t>=1, the write op. </a:t>
                      </a:r>
                      <a:r>
                        <a:rPr lang="en-US" baseline="0" dirty="0" err="1" smtClean="0"/>
                        <a:t>hwrite</a:t>
                      </a:r>
                      <a:r>
                        <a:rPr lang="en-US" baseline="0" dirty="0" smtClean="0"/>
                        <a:t>= 0, read op.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72104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hsize</a:t>
                      </a:r>
                      <a:r>
                        <a:rPr lang="en-US" dirty="0" smtClean="0"/>
                        <a:t>[2:0]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Indicates the size of the transfer, that is typically byte, </a:t>
                      </a:r>
                      <a:r>
                        <a:rPr lang="en-US" sz="1400" b="0" i="0" u="none" strike="noStrike" baseline="0" dirty="0" err="1" smtClean="0">
                          <a:latin typeface="Times-Roman"/>
                        </a:rPr>
                        <a:t>halfword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, or word.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02002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hburst</a:t>
                      </a:r>
                      <a:r>
                        <a:rPr lang="en-US" dirty="0" smtClean="0"/>
                        <a:t>[2:0]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The burst type indicates if the transfer is a single transfer or forms part of a </a:t>
                      </a:r>
                      <a:r>
                        <a:rPr lang="en-US" sz="1400" b="0" i="0" u="none" strike="noStrike" baseline="0" dirty="0" err="1" smtClean="0">
                          <a:latin typeface="Times-Roman"/>
                        </a:rPr>
                        <a:t>burst.Fixed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 length bursts of 4, 8, and 16 beats are supported. Incrementing and Wrapping.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13462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hprot</a:t>
                      </a:r>
                      <a:r>
                        <a:rPr lang="en-US" dirty="0" smtClean="0"/>
                        <a:t>[3:0]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protection control signals provide additional information about a bus access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 are primarily intended for use by any module that wants to implement some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level of protection.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6313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htrans</a:t>
                      </a:r>
                      <a:r>
                        <a:rPr lang="en-US" dirty="0" smtClean="0"/>
                        <a:t>[1:0]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Indicates the type of transfer. Thee types are IDLE, Busy, NONSEQ, SEQ.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93422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hwdata</a:t>
                      </a:r>
                      <a:r>
                        <a:rPr lang="en-US" dirty="0" smtClean="0"/>
                        <a:t>[31:0]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The write data bus transfers data from the master to the slaves during write operations.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10677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 an error response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87591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Clock Signal.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40840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hresetn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The bus reset signal is active LOW and resets the system and the bus.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75956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When HIGH, the </a:t>
                      </a:r>
                      <a:r>
                        <a:rPr lang="en-US" sz="1400" b="1" i="0" u="none" strike="noStrike" baseline="0" dirty="0" err="1" smtClean="0">
                          <a:latin typeface="Times-Bold"/>
                        </a:rPr>
                        <a:t>hready</a:t>
                      </a:r>
                      <a:r>
                        <a:rPr lang="en-US" sz="1400" b="1" i="0" u="none" strike="noStrike" baseline="0" dirty="0" smtClean="0">
                          <a:latin typeface="Times-Bold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signal indicates that a transfer has finished on the</a:t>
                      </a:r>
                    </a:p>
                    <a:p>
                      <a:pPr algn="l"/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bus.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77680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The transfer response. When LOW, the </a:t>
                      </a:r>
                      <a:r>
                        <a:rPr lang="en-US" sz="1400" b="1" i="0" u="none" strike="noStrike" baseline="0" dirty="0" smtClean="0">
                          <a:latin typeface="Times-Bold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signal </a:t>
                      </a:r>
                      <a:r>
                        <a:rPr lang="en-US" sz="1400" b="1" i="0" u="none" strike="noStrike" baseline="0" dirty="0" err="1" smtClean="0">
                          <a:latin typeface="Times-Roman"/>
                        </a:rPr>
                        <a:t>hresp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latin typeface="Times-Roman"/>
                        </a:rPr>
                        <a:t>ndicates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 that the transfer status is </a:t>
                      </a:r>
                      <a:r>
                        <a:rPr lang="en-US" sz="1400" b="0" i="0" u="none" strike="noStrike" baseline="0" dirty="0" err="1" smtClean="0">
                          <a:latin typeface="Times-Roman"/>
                        </a:rPr>
                        <a:t>OKAY.When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 HIGH, the </a:t>
                      </a:r>
                      <a:r>
                        <a:rPr lang="en-US" sz="1400" b="1" i="0" u="none" strike="noStrike" baseline="0" dirty="0" err="1" smtClean="0">
                          <a:latin typeface="Times-Bold"/>
                        </a:rPr>
                        <a:t>hrsp</a:t>
                      </a:r>
                      <a:r>
                        <a:rPr lang="en-US" sz="1400" b="1" i="0" u="none" strike="noStrike" baseline="0" dirty="0" smtClean="0">
                          <a:latin typeface="Times-Bold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latin typeface="Times-Roman"/>
                        </a:rPr>
                        <a:t>signal indicates that the transfer status is ERROR.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80819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hrdata</a:t>
                      </a:r>
                      <a:r>
                        <a:rPr lang="en-US" dirty="0" smtClean="0"/>
                        <a:t>[31:0]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read data from the slave to the bus.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2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2275125" y="1820200"/>
            <a:ext cx="8262300" cy="16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Slides for Functional Verification Projects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6</a:t>
            </a:fld>
            <a:endParaRPr lang="en-US"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Design Under Test (DUT) - Functionality</a:t>
            </a:r>
            <a:endParaRPr lang="en-US"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Protocol </a:t>
            </a:r>
            <a:r>
              <a:rPr lang="en-US" dirty="0"/>
              <a:t>developed by ARM </a:t>
            </a:r>
            <a:endParaRPr lang="en-US" dirty="0" smtClean="0"/>
          </a:p>
          <a:p>
            <a:pPr lvl="0"/>
            <a:r>
              <a:rPr lang="en-US" dirty="0" smtClean="0"/>
              <a:t>AHB-Lite </a:t>
            </a:r>
            <a:r>
              <a:rPr lang="en-US" dirty="0"/>
              <a:t>comes from AMBA- family of bus protocol </a:t>
            </a:r>
            <a:r>
              <a:rPr lang="en-US" dirty="0" smtClean="0"/>
              <a:t>specification</a:t>
            </a:r>
          </a:p>
          <a:p>
            <a:pPr lvl="0"/>
            <a:r>
              <a:rPr lang="en-US" dirty="0" smtClean="0"/>
              <a:t>Provide </a:t>
            </a:r>
            <a:r>
              <a:rPr lang="en-US" dirty="0"/>
              <a:t>interconnects among all the functional blocks on a </a:t>
            </a:r>
            <a:r>
              <a:rPr lang="en-US" dirty="0" err="1" smtClean="0"/>
              <a:t>SoC</a:t>
            </a:r>
            <a:endParaRPr lang="en-US" dirty="0"/>
          </a:p>
          <a:p>
            <a:pPr lvl="0"/>
            <a:r>
              <a:rPr lang="en-US" dirty="0" smtClean="0"/>
              <a:t>Provides </a:t>
            </a:r>
            <a:r>
              <a:rPr lang="en-US" dirty="0"/>
              <a:t>all the basic functions required by the majority of AMBA AHB slave and master design </a:t>
            </a:r>
          </a:p>
          <a:p>
            <a:pPr lvl="0"/>
            <a:r>
              <a:rPr lang="en-US" dirty="0" smtClean="0"/>
              <a:t>Also </a:t>
            </a:r>
            <a:r>
              <a:rPr lang="en-US" dirty="0"/>
              <a:t>used in embedded processors with one or more CPUs or signal processors and multiple peripherals </a:t>
            </a:r>
            <a:endParaRPr lang="en-US" dirty="0" smtClean="0"/>
          </a:p>
          <a:p>
            <a:pPr lvl="0"/>
            <a:r>
              <a:rPr lang="en-US" dirty="0" smtClean="0"/>
              <a:t>Single </a:t>
            </a:r>
            <a:r>
              <a:rPr lang="en-US" dirty="0"/>
              <a:t>Master </a:t>
            </a:r>
            <a:endParaRPr lang="en-US" dirty="0" smtClean="0"/>
          </a:p>
          <a:p>
            <a:pPr lvl="0"/>
            <a:r>
              <a:rPr lang="en-US" dirty="0" smtClean="0"/>
              <a:t>Multiple </a:t>
            </a:r>
            <a:r>
              <a:rPr lang="en-US" dirty="0"/>
              <a:t>– Configurable </a:t>
            </a:r>
            <a:r>
              <a:rPr lang="en-US" dirty="0" smtClean="0"/>
              <a:t>Slaves. </a:t>
            </a:r>
            <a:endParaRPr lang="en-US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AHB → Advanced high performance bus 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AMBA → Advanced micro-controller bus </a:t>
            </a:r>
            <a:r>
              <a:rPr lang="en-US" dirty="0" smtClean="0"/>
              <a:t>architecture. </a:t>
            </a:r>
            <a:endParaRPr lang="en-US" dirty="0"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7</a:t>
            </a:fld>
            <a:endParaRPr lang="en-US"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AHB Lite Transactions</a:t>
            </a:r>
            <a:endParaRPr lang="en-US"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1"/>
          </p:nvPr>
        </p:nvSpPr>
        <p:spPr>
          <a:xfrm>
            <a:off x="131625" y="943125"/>
            <a:ext cx="7238993" cy="5355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Master </a:t>
            </a:r>
            <a:r>
              <a:rPr lang="en-US" dirty="0"/>
              <a:t>Side: </a:t>
            </a:r>
            <a:endParaRPr lang="en-US" dirty="0" smtClean="0"/>
          </a:p>
          <a:p>
            <a:pPr lvl="0"/>
            <a:r>
              <a:rPr lang="en-US" dirty="0" smtClean="0"/>
              <a:t>- </a:t>
            </a:r>
            <a:r>
              <a:rPr lang="en-US" dirty="0"/>
              <a:t>Basic Read </a:t>
            </a:r>
            <a:endParaRPr lang="en-US" dirty="0" smtClean="0"/>
          </a:p>
          <a:p>
            <a:pPr lvl="0"/>
            <a:r>
              <a:rPr lang="en-US" dirty="0" smtClean="0"/>
              <a:t>- </a:t>
            </a:r>
            <a:r>
              <a:rPr lang="en-US" dirty="0"/>
              <a:t>Basic Write </a:t>
            </a:r>
            <a:r>
              <a:rPr lang="en-US" dirty="0" smtClean="0"/>
              <a:t>–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Burst Read – </a:t>
            </a:r>
            <a:r>
              <a:rPr lang="en-US" dirty="0" err="1"/>
              <a:t>inc.</a:t>
            </a:r>
            <a:r>
              <a:rPr lang="en-US" dirty="0"/>
              <a:t> burst lengths -1,4,8,16 </a:t>
            </a:r>
            <a:endParaRPr lang="en-US" dirty="0" smtClean="0"/>
          </a:p>
          <a:p>
            <a:pPr lvl="0"/>
            <a:r>
              <a:rPr lang="en-US" dirty="0" smtClean="0"/>
              <a:t>- </a:t>
            </a:r>
            <a:r>
              <a:rPr lang="en-US" dirty="0"/>
              <a:t>Burst Write – </a:t>
            </a:r>
            <a:r>
              <a:rPr lang="en-US" dirty="0" err="1"/>
              <a:t>inc.</a:t>
            </a:r>
            <a:r>
              <a:rPr lang="en-US" dirty="0"/>
              <a:t> burst </a:t>
            </a:r>
            <a:r>
              <a:rPr lang="en-US" dirty="0" smtClean="0"/>
              <a:t>lengths-1,4,8,16</a:t>
            </a:r>
          </a:p>
          <a:p>
            <a:pPr marL="114300" lvl="0" indent="0">
              <a:buNone/>
            </a:pPr>
            <a:r>
              <a:rPr lang="en-US" dirty="0"/>
              <a:t> Communication is initiated by </a:t>
            </a:r>
            <a:r>
              <a:rPr lang="en-US" dirty="0" smtClean="0"/>
              <a:t>master in our case using </a:t>
            </a:r>
            <a:r>
              <a:rPr lang="en-US" dirty="0" err="1" smtClean="0"/>
              <a:t>testbench</a:t>
            </a:r>
            <a:r>
              <a:rPr lang="en-US" dirty="0" smtClean="0"/>
              <a:t>.</a:t>
            </a:r>
          </a:p>
          <a:p>
            <a:pPr marL="114300" lvl="0" indent="0">
              <a:buNone/>
            </a:pPr>
            <a:r>
              <a:rPr lang="en-US" dirty="0"/>
              <a:t>Slave Side: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Can </a:t>
            </a:r>
            <a:r>
              <a:rPr lang="en-US" dirty="0"/>
              <a:t>make the master wait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- </a:t>
            </a:r>
            <a:r>
              <a:rPr lang="en-US" dirty="0"/>
              <a:t>Can give an Error Response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- </a:t>
            </a:r>
            <a:r>
              <a:rPr lang="en-US" dirty="0"/>
              <a:t>But, slave can't terminate transaction; can ask master to insert wait state </a:t>
            </a:r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1" y="144525"/>
            <a:ext cx="4749422" cy="2398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27" y="2856422"/>
            <a:ext cx="4630648" cy="32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11215475" y="6383250"/>
            <a:ext cx="914400" cy="3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31625" y="144525"/>
            <a:ext cx="103365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Testbench Structure - Overview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body" idx="1"/>
          </p:nvPr>
        </p:nvSpPr>
        <p:spPr>
          <a:xfrm>
            <a:off x="131625" y="943125"/>
            <a:ext cx="11943300" cy="53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Next few slides will describe the key sections of the testbench here.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Interface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Clocking Block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Clock &amp; Reset Generation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Stimulus Generation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Response Checking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2"/>
          </p:nvPr>
        </p:nvSpPr>
        <p:spPr>
          <a:xfrm>
            <a:off x="227500" y="6383250"/>
            <a:ext cx="1421400" cy="3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HLVR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ldNum" idx="3"/>
          </p:nvPr>
        </p:nvSpPr>
        <p:spPr>
          <a:xfrm>
            <a:off x="3393750" y="6383250"/>
            <a:ext cx="5468400" cy="3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EE 5214: Verification of Digital Systems - Fall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9</a:t>
            </a:fld>
            <a:endParaRPr lang="en-US"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Testbench Structure - Interface</a:t>
            </a:r>
            <a:endParaRPr lang="en-US"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/>
            <a:r>
              <a:rPr lang="en-US" smtClean="0"/>
              <a:t>HLVR</a:t>
            </a:r>
            <a:endParaRPr lang="en-US"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/>
            <a:r>
              <a:rPr lang="en-US" smtClean="0"/>
              <a:t>EE 5214: Verification of Digital Systems - Fall 2022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75" y="1209675"/>
            <a:ext cx="6067780" cy="43598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900" y="3397677"/>
            <a:ext cx="5819775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900" y="1026552"/>
            <a:ext cx="50292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1668</Words>
  <Application>Microsoft Office PowerPoint</Application>
  <PresentationFormat>Widescreen</PresentationFormat>
  <Paragraphs>280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ArialMT</vt:lpstr>
      <vt:lpstr>Calibri</vt:lpstr>
      <vt:lpstr>Times-Bold</vt:lpstr>
      <vt:lpstr>Times-Roman</vt:lpstr>
      <vt:lpstr>Office Theme</vt:lpstr>
      <vt:lpstr>HLVR: AHB Lite Slave</vt:lpstr>
      <vt:lpstr>Objective</vt:lpstr>
      <vt:lpstr>Design Under Test (DUT) - Interface</vt:lpstr>
      <vt:lpstr>PowerPoint Presentation</vt:lpstr>
      <vt:lpstr>Slides for Functional Verification Projects</vt:lpstr>
      <vt:lpstr>Design Under Test (DUT) - Functionality</vt:lpstr>
      <vt:lpstr>AHB Lite Transactions</vt:lpstr>
      <vt:lpstr>Testbench Structure - Overview</vt:lpstr>
      <vt:lpstr>Testbench Structure - Interface</vt:lpstr>
      <vt:lpstr>Testbench Structure - Clocking Block</vt:lpstr>
      <vt:lpstr>Testbench Structure – clock and reset generation</vt:lpstr>
      <vt:lpstr>Testbench Structure - Stimulus Generation</vt:lpstr>
      <vt:lpstr>Testbench Structure - Stimulus Generation</vt:lpstr>
      <vt:lpstr>Testbench Structure - Stimulus Generation</vt:lpstr>
      <vt:lpstr>Testbench Structure - Stimulus Generation</vt:lpstr>
      <vt:lpstr>Testbench Structure - Stimulus Generation</vt:lpstr>
      <vt:lpstr>Testbench Structure - Response Checking</vt:lpstr>
      <vt:lpstr>Testbench Structure - Response Checking</vt:lpstr>
      <vt:lpstr>Testbench Structure - Response 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HLVR: AHB Lite Slave</dc:title>
  <cp:lastModifiedBy>furqan</cp:lastModifiedBy>
  <cp:revision>73</cp:revision>
  <dcterms:modified xsi:type="dcterms:W3CDTF">2022-12-21T22:20:51Z</dcterms:modified>
</cp:coreProperties>
</file>