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9" r:id="rId5"/>
    <p:sldId id="257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5482B"/>
    <a:srgbClr val="C75806"/>
    <a:srgbClr val="00499F"/>
    <a:srgbClr val="0CC1E0"/>
    <a:srgbClr val="0CA3D7"/>
    <a:srgbClr val="666666"/>
    <a:srgbClr val="77D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3" autoAdjust="0"/>
    <p:restoredTop sz="94660"/>
  </p:normalViewPr>
  <p:slideViewPr>
    <p:cSldViewPr>
      <p:cViewPr varScale="1">
        <p:scale>
          <a:sx n="82" d="100"/>
          <a:sy n="82" d="100"/>
        </p:scale>
        <p:origin x="169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/>
              <a:t>Click to edit Master text styles</a:t>
            </a:r>
            <a:endParaRPr lang="ru-RU"/>
          </a:p>
          <a:p>
            <a:pPr lvl="1"/>
            <a:r>
              <a:rPr lang="ru-RU"/>
              <a:t>Second level</a:t>
            </a:r>
            <a:endParaRPr lang="ru-RU"/>
          </a:p>
          <a:p>
            <a:pPr lvl="2"/>
            <a:r>
              <a:rPr lang="ru-RU"/>
              <a:t>Third level</a:t>
            </a:r>
            <a:endParaRPr lang="ru-RU"/>
          </a:p>
          <a:p>
            <a:pPr lvl="3"/>
            <a:r>
              <a:rPr lang="ru-RU"/>
              <a:t>Fourth level</a:t>
            </a:r>
            <a:endParaRPr lang="ru-RU"/>
          </a:p>
          <a:p>
            <a:pPr lvl="4"/>
            <a:r>
              <a:rPr lang="ru-RU"/>
              <a:t>Fifth level</a:t>
            </a:r>
            <a:endParaRPr lang="ru-RU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4E0045C6-80EF-4A21-8AF0-2202346F2A49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620713"/>
            <a:ext cx="4392613" cy="10795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349500"/>
            <a:ext cx="4392613" cy="4079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77D21A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5125" y="260350"/>
            <a:ext cx="2033588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60350"/>
            <a:ext cx="5951537" cy="6264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FE643-C546-4FE2-9954-DBDA17EC371D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95E77-83FC-45F4-9EDA-B4D2FABE3600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C8CDEA-104F-49EF-A8BA-3659BE31FF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CF7C6-7AB4-40DE-9FA3-A96E166ECB99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3FAB3-6EB7-4136-9CFD-A1829A53621B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4D0B1-35AA-4D1A-810F-07E1691E2CB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57BD6-F0C1-4DEB-A956-748720CE36C9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C196A-4EEB-41C4-BD2B-BF813DE9447E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E1E0A-FD01-48D5-AE90-FD2C9D83C47A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67FD8-4609-4649-A258-74708AEB6593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A3600-C5A8-481A-8193-12B5F84984D6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339850"/>
            <a:ext cx="39925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339850"/>
            <a:ext cx="399256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60350"/>
            <a:ext cx="8137525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339850"/>
            <a:ext cx="81375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/>
              <a:t>Click to edit Master text styles</a:t>
            </a:r>
            <a:endParaRPr lang="ru-RU"/>
          </a:p>
          <a:p>
            <a:pPr lvl="1"/>
            <a:r>
              <a:rPr lang="ru-RU"/>
              <a:t>Second level</a:t>
            </a:r>
            <a:endParaRPr lang="ru-RU"/>
          </a:p>
          <a:p>
            <a:pPr lvl="2"/>
            <a:r>
              <a:rPr lang="ru-RU"/>
              <a:t>Third level</a:t>
            </a:r>
            <a:endParaRPr lang="ru-RU"/>
          </a:p>
          <a:p>
            <a:pPr lvl="3"/>
            <a:r>
              <a:rPr lang="ru-RU"/>
              <a:t>Fourth level</a:t>
            </a:r>
            <a:endParaRPr lang="ru-RU"/>
          </a:p>
          <a:p>
            <a:pPr lvl="4"/>
            <a:r>
              <a:rPr lang="ru-RU"/>
              <a:t>Fifth level</a:t>
            </a:r>
            <a:endParaRPr 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9B8C12E3-FBE6-411C-8495-401A0F257B16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2209800"/>
            <a:ext cx="4464050" cy="1728788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agency management 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0"/>
            <a:ext cx="6767513" cy="7778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dirty="0"/>
              <a:t> GROUP MEMBERS</a:t>
            </a:r>
            <a:endParaRPr lang="en-US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1905000" y="2209800"/>
            <a:ext cx="6778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w Cen MT" panose="020B0602020104020603" pitchFamily="34" charset="0"/>
              </a:rPr>
              <a:t>JAWERIA (15787)</a:t>
            </a:r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w Cen MT" panose="020B0602020104020603" pitchFamily="34" charset="0"/>
              </a:rPr>
              <a:t>ANAS AHMED KHAN (15783)</a:t>
            </a:r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w Cen MT" panose="020B0602020104020603" pitchFamily="34" charset="0"/>
              </a:rPr>
              <a:t>MUHAMMAD USAMA (15777)</a:t>
            </a:r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w Cen MT" panose="020B0602020104020603" pitchFamily="34" charset="0"/>
              </a:rPr>
              <a:t>MUHAMMAD  UMAIR AYUB (15779)</a:t>
            </a:r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w Cen MT" panose="020B0602020104020603" pitchFamily="34" charset="0"/>
              </a:rPr>
              <a:t>MUHAMMAD FURQAN NASIR (15798)</a:t>
            </a:r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7162" cy="649288"/>
          </a:xfrm>
        </p:spPr>
        <p:txBody>
          <a:bodyPr/>
          <a:lstStyle/>
          <a:p>
            <a:r>
              <a:rPr lang="en-US" altLang="uk-UA" sz="60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uk-UA" sz="6000" b="1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777162" cy="51117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effectLst/>
                <a:latin typeface="+mn-ea"/>
                <a:cs typeface="+mn-ea"/>
              </a:rPr>
              <a:t>Travel Agent</a:t>
            </a:r>
            <a:endParaRPr lang="en-US" sz="2800" dirty="0">
              <a:solidFill>
                <a:schemeClr val="tx1"/>
              </a:solidFill>
              <a:effectLst/>
              <a:latin typeface="+mn-ea"/>
              <a:cs typeface="+mn-ea"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lang="en-US" sz="2800">
                <a:solidFill>
                  <a:schemeClr val="tx1"/>
                </a:solidFill>
                <a:effectLst/>
                <a:latin typeface="+mn-ea"/>
                <a:cs typeface="+mn-ea"/>
              </a:rPr>
              <a:t>A </a:t>
            </a:r>
            <a:r>
              <a:rPr lang="en-US" sz="2800" dirty="0">
                <a:solidFill>
                  <a:schemeClr val="tx1"/>
                </a:solidFill>
                <a:effectLst/>
                <a:latin typeface="+mn-ea"/>
                <a:cs typeface="+mn-ea"/>
              </a:rPr>
              <a:t>person engaged in selling and arranging </a:t>
            </a:r>
            <a:r>
              <a:rPr lang="en-US" sz="2800" dirty="0" err="1">
                <a:solidFill>
                  <a:schemeClr val="tx1"/>
                </a:solidFill>
                <a:effectLst/>
                <a:latin typeface="+mn-ea"/>
                <a:cs typeface="+mn-ea"/>
              </a:rPr>
              <a:t>transportation,accommodations,tours,or</a:t>
            </a:r>
            <a:r>
              <a:rPr lang="en-US" sz="2800" dirty="0">
                <a:solidFill>
                  <a:schemeClr val="tx1"/>
                </a:solidFill>
                <a:effectLst/>
                <a:latin typeface="+mn-ea"/>
                <a:cs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+mn-ea"/>
                <a:cs typeface="+mn-ea"/>
              </a:rPr>
              <a:t>tripsfor</a:t>
            </a:r>
            <a:r>
              <a:rPr lang="en-US" sz="2800" dirty="0">
                <a:solidFill>
                  <a:schemeClr val="tx1"/>
                </a:solidFill>
                <a:effectLst/>
                <a:latin typeface="+mn-ea"/>
                <a:cs typeface="+mn-ea"/>
              </a:rPr>
              <a:t> travelers called travel </a:t>
            </a:r>
            <a:r>
              <a:rPr lang="en-US" sz="2800" dirty="0" err="1">
                <a:solidFill>
                  <a:schemeClr val="tx1"/>
                </a:solidFill>
                <a:effectLst/>
                <a:latin typeface="+mn-ea"/>
                <a:cs typeface="+mn-ea"/>
              </a:rPr>
              <a:t>agent.Basically</a:t>
            </a:r>
            <a:r>
              <a:rPr lang="en-US" sz="2800" dirty="0">
                <a:solidFill>
                  <a:schemeClr val="tx1"/>
                </a:solidFill>
                <a:effectLst/>
                <a:latin typeface="+mn-ea"/>
                <a:cs typeface="+mn-ea"/>
              </a:rPr>
              <a:t> he is a private retailer or public service that provides travel and tourism related service to the public on behalf of suppliers such as </a:t>
            </a:r>
            <a:r>
              <a:rPr lang="en-US" sz="2800" dirty="0" err="1">
                <a:solidFill>
                  <a:schemeClr val="tx1"/>
                </a:solidFill>
                <a:effectLst/>
                <a:latin typeface="+mn-ea"/>
                <a:cs typeface="+mn-ea"/>
              </a:rPr>
              <a:t>activities,airlines,car</a:t>
            </a:r>
            <a:r>
              <a:rPr lang="en-US" sz="2800" dirty="0">
                <a:solidFill>
                  <a:schemeClr val="tx1"/>
                </a:solidFill>
                <a:effectLst/>
                <a:latin typeface="+mn-ea"/>
                <a:cs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+mn-ea"/>
                <a:cs typeface="+mn-ea"/>
              </a:rPr>
              <a:t>rentals,cruise</a:t>
            </a:r>
            <a:r>
              <a:rPr lang="en-US" sz="2800" dirty="0">
                <a:solidFill>
                  <a:schemeClr val="tx1"/>
                </a:solidFill>
                <a:effectLst/>
                <a:latin typeface="+mn-ea"/>
                <a:cs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+mn-ea"/>
                <a:cs typeface="+mn-ea"/>
              </a:rPr>
              <a:t>lines,hotels,railways,tarvel</a:t>
            </a:r>
            <a:r>
              <a:rPr lang="en-US" sz="2800" dirty="0">
                <a:solidFill>
                  <a:schemeClr val="tx1"/>
                </a:solidFill>
                <a:effectLst/>
                <a:latin typeface="+mn-ea"/>
                <a:cs typeface="+mn-ea"/>
              </a:rPr>
              <a:t> insurance and package </a:t>
            </a:r>
            <a:r>
              <a:rPr lang="en-US" sz="2800" dirty="0" err="1">
                <a:solidFill>
                  <a:schemeClr val="tx1"/>
                </a:solidFill>
                <a:effectLst/>
                <a:latin typeface="+mn-ea"/>
                <a:cs typeface="+mn-ea"/>
              </a:rPr>
              <a:t>tours.In</a:t>
            </a:r>
            <a:r>
              <a:rPr lang="en-US" sz="2800" dirty="0">
                <a:solidFill>
                  <a:schemeClr val="tx1"/>
                </a:solidFill>
                <a:effectLst/>
                <a:latin typeface="+mn-ea"/>
                <a:cs typeface="+mn-ea"/>
              </a:rPr>
              <a:t> addition to dealing with ordinary </a:t>
            </a:r>
            <a:r>
              <a:rPr lang="en-US" sz="2800" dirty="0" err="1">
                <a:solidFill>
                  <a:schemeClr val="tx1"/>
                </a:solidFill>
                <a:effectLst/>
                <a:latin typeface="+mn-ea"/>
                <a:cs typeface="+mn-ea"/>
              </a:rPr>
              <a:t>tourists,most</a:t>
            </a:r>
            <a:r>
              <a:rPr lang="en-US" sz="2800" dirty="0">
                <a:solidFill>
                  <a:schemeClr val="tx1"/>
                </a:solidFill>
                <a:effectLst/>
                <a:latin typeface="+mn-ea"/>
                <a:cs typeface="+mn-ea"/>
              </a:rPr>
              <a:t> travel agencies have a separate department devoted to making travel </a:t>
            </a:r>
            <a:r>
              <a:rPr lang="en-US" sz="2800" dirty="0" err="1">
                <a:solidFill>
                  <a:schemeClr val="tx1"/>
                </a:solidFill>
                <a:effectLst/>
                <a:latin typeface="+mn-ea"/>
                <a:cs typeface="+mn-ea"/>
              </a:rPr>
              <a:t>arrangemts</a:t>
            </a:r>
            <a:r>
              <a:rPr lang="en-US" sz="2800" dirty="0">
                <a:solidFill>
                  <a:schemeClr val="tx1"/>
                </a:solidFill>
                <a:effectLst/>
                <a:latin typeface="+mn-ea"/>
                <a:cs typeface="+mn-ea"/>
              </a:rPr>
              <a:t> for business </a:t>
            </a:r>
            <a:r>
              <a:rPr lang="en-US" sz="2800" dirty="0" err="1">
                <a:solidFill>
                  <a:schemeClr val="tx1"/>
                </a:solidFill>
                <a:effectLst/>
                <a:latin typeface="+mn-ea"/>
                <a:cs typeface="+mn-ea"/>
              </a:rPr>
              <a:t>travelers;some</a:t>
            </a:r>
            <a:r>
              <a:rPr lang="en-US" sz="2800" dirty="0">
                <a:solidFill>
                  <a:schemeClr val="tx1"/>
                </a:solidFill>
                <a:effectLst/>
                <a:latin typeface="+mn-ea"/>
                <a:cs typeface="+mn-ea"/>
              </a:rPr>
              <a:t> travel agencies specialize in commercial and business travel </a:t>
            </a:r>
            <a:r>
              <a:rPr lang="en-US" sz="2800" dirty="0" err="1">
                <a:solidFill>
                  <a:schemeClr val="tx1"/>
                </a:solidFill>
                <a:effectLst/>
                <a:latin typeface="+mn-ea"/>
                <a:cs typeface="+mn-ea"/>
              </a:rPr>
              <a:t>only.There</a:t>
            </a:r>
            <a:r>
              <a:rPr lang="en-US" sz="2800" dirty="0">
                <a:solidFill>
                  <a:schemeClr val="tx1"/>
                </a:solidFill>
                <a:effectLst/>
                <a:latin typeface="+mn-ea"/>
                <a:cs typeface="+mn-ea"/>
              </a:rPr>
              <a:t> are also travel agencies that serve as general sales agents for foreign travel companies.</a:t>
            </a:r>
            <a:endParaRPr lang="uk-UA" sz="2800" dirty="0">
              <a:solidFill>
                <a:schemeClr val="tx1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1981200" y="1295400"/>
            <a:ext cx="677862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Generate more low season bookings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Having to pay a commission.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Risk of overbooking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Customer service issues and cancellation rules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Price comparison and deals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It saves time and money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Travel agents may get discounts on flights, stays and trips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Travel agents don’t work many extra hours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You don’t have to work on weekends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It's easy to check out what people say about them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1852670" y="-228600"/>
            <a:ext cx="60198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9pPr>
          </a:lstStyle>
          <a:p>
            <a:r>
              <a:rPr lang="en-US" sz="5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5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1981200" y="1295400"/>
            <a:ext cx="67786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Impact analysis of COVID-19 on the global Online Travel Agency market in the upcoming years.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Thorough listing of detailed research regarding each region &amp; countries, to identify the issues caused by the coronavirus disease on the market.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As pakistan resumes on growth path in various sectors this will lead to improved people movement and eventually opening up travel and tourism sector.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1852670" y="-228600"/>
            <a:ext cx="60198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D21A"/>
                </a:solidFill>
                <a:latin typeface="Dosis" pitchFamily="2" charset="0"/>
              </a:defRPr>
            </a:lvl9pPr>
          </a:lstStyle>
          <a:p>
            <a:r>
              <a:rPr lang="en-US" sz="5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5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2590800" cy="3200400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1660</Words>
  <Application>WPS Presentation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Dosis</vt:lpstr>
      <vt:lpstr>Segoe Print</vt:lpstr>
      <vt:lpstr>Times New Roman</vt:lpstr>
      <vt:lpstr>Tw Cen MT</vt:lpstr>
      <vt:lpstr>Microsoft YaHei</vt:lpstr>
      <vt:lpstr>Arial Unicode MS</vt:lpstr>
      <vt:lpstr>template</vt:lpstr>
      <vt:lpstr>Custom Design</vt:lpstr>
      <vt:lpstr>Travel agency management  system </vt:lpstr>
      <vt:lpstr>OUR GROUP MEMBERS</vt:lpstr>
      <vt:lpstr>Features</vt:lpstr>
      <vt:lpstr>PowerPoint 演示文稿</vt:lpstr>
      <vt:lpstr>PowerPoint 演示文稿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Supersoft</dc:creator>
  <cp:lastModifiedBy>92345</cp:lastModifiedBy>
  <cp:revision>7</cp:revision>
  <dcterms:created xsi:type="dcterms:W3CDTF">2022-04-26T19:35:00Z</dcterms:created>
  <dcterms:modified xsi:type="dcterms:W3CDTF">2022-04-27T03:17:15Z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3D99E1B4E9C14DD9B3CF326F89C9124F</vt:lpwstr>
  </property>
  <property fmtid="{D5CDD505-2E9C-101B-9397-08002B2CF9AE}" pid="3" name="KSOProductBuildVer">
    <vt:lpwstr>1033-11.2.0.11074</vt:lpwstr>
  </property>
</Properties>
</file>