
<file path=[Content_Types].xml><?xml version="1.0" encoding="utf-8"?>
<Types xmlns="http://schemas.openxmlformats.org/package/2006/content-types">
  <Override PartName="/_rels/.rels" ContentType="application/vnd.openxmlformats-package.relationships+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1.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23.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36.xml" ContentType="application/vnd.openxmlformats-officedocument.presentationml.notesSlide+xml"/>
  <Override PartName="/ppt/notesSlides/_rels/notesSlide41.xml.rels" ContentType="application/vnd.openxmlformats-package.relationships+xml"/>
  <Override PartName="/ppt/notesSlides/_rels/notesSlide39.xml.rels" ContentType="application/vnd.openxmlformats-package.relationships+xml"/>
  <Override PartName="/ppt/notesSlides/_rels/notesSlide21.xml.rels" ContentType="application/vnd.openxmlformats-package.relationships+xml"/>
  <Override PartName="/ppt/notesSlides/_rels/notesSlide36.xml.rels" ContentType="application/vnd.openxmlformats-package.relationships+xml"/>
  <Override PartName="/ppt/notesSlides/_rels/notesSlide33.xml.rels" ContentType="application/vnd.openxmlformats-package.relationships+xml"/>
  <Override PartName="/ppt/notesSlides/_rels/notesSlide31.xml.rels" ContentType="application/vnd.openxmlformats-package.relationships+xml"/>
  <Override PartName="/ppt/notesSlides/_rels/notesSlide23.xml.rels" ContentType="application/vnd.openxmlformats-package.relationships+xml"/>
  <Override PartName="/ppt/notesSlides/_rels/notesSlide38.xml.rels" ContentType="application/vnd.openxmlformats-package.relationships+xml"/>
  <Override PartName="/ppt/notesSlides/_rels/notesSlide45.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7.xml.rels" ContentType="application/vnd.openxmlformats-package.relationships+xml"/>
  <Override PartName="/ppt/notesSlides/_rels/notesSlide16.xml.rels" ContentType="application/vnd.openxmlformats-package.relationships+xml"/>
  <Override PartName="/ppt/notesSlides/_rels/notesSlide9.xml.rels" ContentType="application/vnd.openxmlformats-package.relationships+xml"/>
  <Override PartName="/ppt/notesSlides/_rels/notesSlide44.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media/image14.png" ContentType="image/png"/>
  <Override PartName="/ppt/media/image13.jpeg" ContentType="image/jpeg"/>
  <Override PartName="/ppt/media/image1.jpeg" ContentType="image/jpeg"/>
  <Override PartName="/ppt/media/image8.png" ContentType="image/png"/>
  <Override PartName="/ppt/media/image7.png" ContentType="image/png"/>
  <Override PartName="/ppt/media/image10.png" ContentType="image/png"/>
  <Override PartName="/ppt/media/image12.png" ContentType="image/png"/>
  <Override PartName="/ppt/media/image9.jpeg" ContentType="image/jpeg"/>
  <Override PartName="/ppt/media/image5.png" ContentType="image/png"/>
  <Override PartName="/ppt/media/image6.jpeg" ContentType="image/jpeg"/>
  <Override PartName="/ppt/media/image4.png" ContentType="image/png"/>
  <Override PartName="/ppt/media/image11.png" ContentType="image/png"/>
  <Override PartName="/ppt/media/image3.jpeg" ContentType="image/jpeg"/>
  <Override PartName="/ppt/media/image2.jpeg" ContentType="image/jpeg"/>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38.xml.rels" ContentType="application/vnd.openxmlformats-package.relationships+xml"/>
  <Override PartName="/ppt/slides/_rels/slide13.xml.rels" ContentType="application/vnd.openxmlformats-package.relationships+xml"/>
  <Override PartName="/ppt/slides/_rels/slide37.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5.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3.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0080625" cy="7559675"/>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38" name="PlaceHolder 2"/>
          <p:cNvSpPr>
            <a:spLocks noGrp="1"/>
          </p:cNvSpPr>
          <p:nvPr>
            <p:ph type="hdr"/>
          </p:nvPr>
        </p:nvSpPr>
        <p:spPr>
          <a:xfrm>
            <a:off x="0" y="0"/>
            <a:ext cx="3372840" cy="502560"/>
          </a:xfrm>
          <a:prstGeom prst="rect">
            <a:avLst/>
          </a:prstGeom>
        </p:spPr>
        <p:txBody>
          <a:bodyPr bIns="0" lIns="0" rIns="0" tIns="0" wrap="none"/>
          <a:p>
            <a:r>
              <a:rPr lang="en-US" sz="1400"/>
              <a:t>&lt;header&gt;</a:t>
            </a:r>
            <a:endParaRPr/>
          </a:p>
        </p:txBody>
      </p:sp>
      <p:sp>
        <p:nvSpPr>
          <p:cNvPr id="39" name="PlaceHolder 3"/>
          <p:cNvSpPr>
            <a:spLocks noGrp="1"/>
          </p:cNvSpPr>
          <p:nvPr>
            <p:ph type="dt"/>
          </p:nvPr>
        </p:nvSpPr>
        <p:spPr>
          <a:xfrm>
            <a:off x="4399200" y="0"/>
            <a:ext cx="3372840" cy="502560"/>
          </a:xfrm>
          <a:prstGeom prst="rect">
            <a:avLst/>
          </a:prstGeom>
        </p:spPr>
        <p:txBody>
          <a:bodyPr bIns="0" lIns="0" rIns="0" tIns="0" wrap="none"/>
          <a:p>
            <a:pPr algn="r"/>
            <a:r>
              <a:rPr lang="en-US" sz="1400"/>
              <a:t>&lt;date/time&gt;</a:t>
            </a:r>
            <a:endParaRPr/>
          </a:p>
        </p:txBody>
      </p:sp>
      <p:sp>
        <p:nvSpPr>
          <p:cNvPr id="40" name="PlaceHolder 4"/>
          <p:cNvSpPr>
            <a:spLocks noGrp="1"/>
          </p:cNvSpPr>
          <p:nvPr>
            <p:ph type="ftr"/>
          </p:nvPr>
        </p:nvSpPr>
        <p:spPr>
          <a:xfrm>
            <a:off x="0" y="9555480"/>
            <a:ext cx="3372840" cy="502560"/>
          </a:xfrm>
          <a:prstGeom prst="rect">
            <a:avLst/>
          </a:prstGeom>
        </p:spPr>
        <p:txBody>
          <a:bodyPr anchor="b" bIns="0" lIns="0" rIns="0" tIns="0" wrap="none"/>
          <a:p>
            <a:r>
              <a:rPr lang="en-US" sz="1400"/>
              <a:t>&lt;footer&gt;</a:t>
            </a:r>
            <a:endParaRPr/>
          </a:p>
        </p:txBody>
      </p:sp>
      <p:sp>
        <p:nvSpPr>
          <p:cNvPr id="41" name="PlaceHolder 5"/>
          <p:cNvSpPr>
            <a:spLocks noGrp="1"/>
          </p:cNvSpPr>
          <p:nvPr>
            <p:ph type="sldNum"/>
          </p:nvPr>
        </p:nvSpPr>
        <p:spPr>
          <a:xfrm>
            <a:off x="4399200" y="9555480"/>
            <a:ext cx="3372840" cy="502560"/>
          </a:xfrm>
          <a:prstGeom prst="rect">
            <a:avLst/>
          </a:prstGeom>
        </p:spPr>
        <p:txBody>
          <a:bodyPr anchor="b" bIns="0" lIns="0" rIns="0" tIns="0" wrap="none"/>
          <a:p>
            <a:pPr algn="r"/>
            <a:fld id="{60FE105E-D39D-4669-BF59-C44E4E49695C}" type="slidenum">
              <a:rPr lang="en-US" sz="1400"/>
              <a:t>&lt;number&gt;</a:t>
            </a:fld>
            <a:endParaRPr/>
          </a:p>
        </p:txBody>
      </p:sp>
    </p:spTree>
  </p:cSld>
  <p:clrMap accent1="accent1" accent2="accent2" accent3="accent3" accent4="accent4" accent5="accent5" accent6="accent6" bg1="lt1" bg2="lt2" folHlink="folHlink" hlink="hlink" tx1="dk1" tx2="dk2"/>
</p:notesMaster>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1"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REST mendefinisikan seperangkat prinsip arsitektur dimana penulis dapat merancang layanan Web yang berfokus pada sistem resource, termasuk bagaimana keadaan resource dipanggil dan ditransfer melalui HTTP oleh berbagai macam klien yang ditulis dalam bahasa (pemrograman) yang berbeda</a:t>
            </a:r>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Proses menerjemahkan struktur basis data atau kondisi objek ke dalam format yang dapat disimpan lebih lanjut dalam basis data</a:t>
            </a:r>
            <a:endParaRPr/>
          </a:p>
          <a:p>
            <a:pPr>
              <a:buSzPct val="25000"/>
              <a:buFont typeface="StarSymbol"/>
              <a:buChar char=""/>
            </a:pPr>
            <a:r>
              <a:rPr lang="en-US"/>
              <a:t> </a:t>
            </a:r>
            <a:r>
              <a:rPr lang="en-US"/>
              <a:t>dan dilakukan proses deserialisasi (alias inflating) kembali di komputer lain</a:t>
            </a:r>
            <a:endParaRPr/>
          </a:p>
          <a:p>
            <a:pPr>
              <a:buSzPct val="25000"/>
              <a:buFont typeface="StarSymbol"/>
              <a:buChar char=""/>
            </a:pPr>
            <a:r>
              <a:rPr lang="en-US"/>
              <a:t> </a:t>
            </a:r>
            <a:r>
              <a:rPr lang="en-US"/>
              <a:t>misalnya, dalam sebuah berkas atau buffer memori, atau ditransmisikan melalui koneksi jaringan</a:t>
            </a:r>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3"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format data interchange ringan berbasis teks yang bersifat language-independent</a:t>
            </a:r>
            <a:endParaRPr/>
          </a:p>
          <a:p>
            <a:pPr>
              <a:buSzPct val="25000"/>
              <a:buFont typeface="StarSymbol"/>
              <a:buChar char=""/>
            </a:pPr>
            <a:r>
              <a:rPr lang="en-US"/>
              <a:t> </a:t>
            </a:r>
            <a:r>
              <a:rPr lang="en-US"/>
              <a:t>Collection of name/value pairs. Dalam berbagai bahasa, struktur ini direalisasikan sebagai object, record, struct, dictionary, hash table, keyed list, atau associative array.</a:t>
            </a:r>
            <a:endParaRPr/>
          </a:p>
          <a:p>
            <a:pPr>
              <a:buSzPct val="25000"/>
              <a:buFont typeface="StarSymbol"/>
              <a:buChar char=""/>
            </a:pPr>
            <a:r>
              <a:rPr lang="en-US"/>
              <a:t> </a:t>
            </a:r>
            <a:r>
              <a:rPr lang="en-US"/>
              <a:t>Ordered List. Dalam kebanyakan bahasa, struktur ini direalisasikan sebagai array, vector, list, atau sequence.</a:t>
            </a:r>
            <a:endParaRPr/>
          </a:p>
          <a:p>
            <a:pPr>
              <a:buSzPct val="25000"/>
              <a:buFont typeface="StarSymbol"/>
              <a:buChar char=""/>
            </a:pPr>
            <a:r>
              <a:rPr lang="en-US"/>
              <a:t> </a:t>
            </a:r>
            <a:r>
              <a:rPr lang="en-US"/>
              <a:t>Kedua struktur tersebut adalah struktur data universal.</a:t>
            </a:r>
            <a:endParaRPr/>
          </a:p>
          <a:p>
            <a:pPr>
              <a:buSzPct val="25000"/>
              <a:buFont typeface="StarSymbol"/>
              <a:buChar char=""/>
            </a:pPr>
            <a:r>
              <a:rPr lang="en-US"/>
              <a:t> </a:t>
            </a:r>
            <a:r>
              <a:rPr lang="en-US"/>
              <a:t>JSON dapat mewakili empat tipe primtif (string, number, boolean, and null) dan dua tipe terstruktur (object and array)</a:t>
            </a:r>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bahasa markup yang mendefinisikan seperangkat aturan untuk document encoding dalam format yang dapat terbaca oleh manusia dan mesin. Ini didefinisikan dalam spesifikasi XML 1.015 yang dihasilkan oleh W3C.</a:t>
            </a:r>
            <a:endParaRPr/>
          </a:p>
          <a:p>
            <a:pPr>
              <a:buSzPct val="25000"/>
              <a:buFont typeface="StarSymbol"/>
              <a:buChar char=""/>
            </a:pPr>
            <a:r>
              <a:rPr lang="en-US"/>
              <a:t> </a:t>
            </a:r>
            <a:r>
              <a:rPr lang="en-US"/>
              <a:t>http://en.wikipedia.org/wiki/File:XML.svg</a:t>
            </a:r>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5"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Acceptance criteria merupakan salah requirements artifact yang akan berguna saat acceptance testing untuk menentukan apakah kebutuhan sudah terpenuhi atau belum</a:t>
            </a:r>
            <a:endParaRPr/>
          </a:p>
          <a:p>
            <a:pPr>
              <a:buSzPct val="25000"/>
              <a:buFont typeface="StarSymbol"/>
              <a:buChar char=""/>
            </a:pPr>
            <a:r>
              <a:rPr lang="en-US"/>
              <a:t> </a:t>
            </a:r>
            <a:r>
              <a:rPr lang="en-US"/>
              <a:t>Setiap masing-masing skenario dari acceptance criteria di atas diekspresikan dalam format Given When Then </a:t>
            </a:r>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HTTP Request masuk dari client melalui salah satu API endpoint.</a:t>
            </a:r>
            <a:endParaRPr/>
          </a:p>
          <a:p>
            <a:pPr>
              <a:buSzPct val="25000"/>
              <a:buFont typeface="StarSymbol"/>
              <a:buChar char=""/>
            </a:pPr>
            <a:r>
              <a:rPr lang="en-US"/>
              <a:t> </a:t>
            </a:r>
            <a:r>
              <a:rPr lang="en-US"/>
              <a:t>HTTP Request yang masuk akan diproses lebih lanjut oleh Routers</a:t>
            </a:r>
            <a:endParaRPr/>
          </a:p>
          <a:p>
            <a:pPr>
              <a:buSzPct val="25000"/>
              <a:buFont typeface="StarSymbol"/>
              <a:buChar char=""/>
            </a:pPr>
            <a:r>
              <a:rPr lang="en-US"/>
              <a:t> </a:t>
            </a:r>
            <a:r>
              <a:rPr lang="en-US"/>
              <a:t>Routers akan memiliki Data Access helper untuk mengakses data mentah di MongoDB</a:t>
            </a:r>
            <a:endParaRPr/>
          </a:p>
          <a:p>
            <a:pPr>
              <a:buSzPct val="25000"/>
              <a:buFont typeface="StarSymbol"/>
              <a:buChar char=""/>
            </a:pPr>
            <a:r>
              <a:rPr lang="en-US"/>
              <a:t> </a:t>
            </a:r>
            <a:r>
              <a:rPr lang="en-US"/>
              <a:t>Routers mendapatkan data untuk kemudian diolah sesuai dengan format yang diminta oleh client</a:t>
            </a:r>
            <a:endParaRPr/>
          </a:p>
          <a:p>
            <a:pPr>
              <a:buSzPct val="25000"/>
              <a:buFont typeface="StarSymbol"/>
              <a:buChar char=""/>
            </a:pPr>
            <a:r>
              <a:rPr lang="en-US"/>
              <a:t> </a:t>
            </a:r>
            <a:r>
              <a:rPr lang="en-US"/>
              <a:t>HTTP Response dikirimkan kepada client</a:t>
            </a:r>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777240" y="4777560"/>
            <a:ext cx="6217560" cy="4525920"/>
          </a:xfrm>
          <a:prstGeom prst="rect">
            <a:avLst/>
          </a:prstGeom>
        </p:spPr>
        <p:txBody>
          <a:bodyPr bIns="0" lIns="0" rIns="0" tIns="0" wrap="none"/>
          <a:p>
            <a:r>
              <a:rPr lang="en-US"/>
              <a:t>Representasi visual dalam bentuk Site Diagram dari struktur URI</a:t>
            </a:r>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PlaceHolder 1"/>
          <p:cNvSpPr>
            <a:spLocks noGrp="1"/>
          </p:cNvSpPr>
          <p:nvPr>
            <p:ph type="body"/>
          </p:nvPr>
        </p:nvSpPr>
        <p:spPr>
          <a:xfrm>
            <a:off x="777240" y="4777560"/>
            <a:ext cx="6217560" cy="4525920"/>
          </a:xfrm>
          <a:prstGeom prst="rect">
            <a:avLst/>
          </a:prstGeom>
        </p:spPr>
        <p:txBody>
          <a:bodyPr bIns="0" lIns="0" rIns="0" tIns="0" wrap="none"/>
          <a:p>
            <a:r>
              <a:rPr lang="en-US"/>
              <a:t>JSON:</a:t>
            </a:r>
            <a:endParaRPr/>
          </a:p>
          <a:p>
            <a:pPr>
              <a:buSzPct val="25000"/>
              <a:buFont typeface="StarSymbol"/>
              <a:buChar char=""/>
            </a:pPr>
            <a:r>
              <a:rPr lang="en-US"/>
              <a:t> </a:t>
            </a:r>
            <a:r>
              <a:rPr lang="en-US"/>
              <a:t>Setiap resource detail event akan memiliki URL dalam konteks Web API un-</a:t>
            </a:r>
            <a:endParaRPr/>
          </a:p>
          <a:p>
            <a:r>
              <a:rPr lang="en-US"/>
              <a:t>tuk memberitahukan dimana lokasi resource yang sedang diakses</a:t>
            </a:r>
            <a:endParaRPr/>
          </a:p>
          <a:p>
            <a:pPr>
              <a:buSzPct val="25000"/>
              <a:buFont typeface="StarSymbol"/>
              <a:buChar char=""/>
            </a:pPr>
            <a:r>
              <a:rPr lang="en-US"/>
              <a:t> </a:t>
            </a:r>
            <a:r>
              <a:rPr lang="en-US"/>
              <a:t>Data aktual detail event akan dibungkus dalam propertie data yang berupa</a:t>
            </a:r>
            <a:endParaRPr/>
          </a:p>
          <a:p>
            <a:r>
              <a:rPr lang="en-US"/>
              <a:t>Object</a:t>
            </a:r>
            <a:endParaRPr/>
          </a:p>
          <a:p>
            <a:endParaRPr/>
          </a:p>
          <a:p>
            <a:r>
              <a:rPr lang="en-US"/>
              <a:t>XML:</a:t>
            </a:r>
            <a:endParaRPr/>
          </a:p>
          <a:p>
            <a:pPr>
              <a:buSzPct val="25000"/>
              <a:buFont typeface="StarSymbol"/>
              <a:buChar char=""/>
            </a:pPr>
            <a:r>
              <a:rPr lang="en-US"/>
              <a:t> </a:t>
            </a:r>
            <a:r>
              <a:rPr lang="en-US"/>
              <a:t>Setiap resource detail event akan memiliki URL dalam konteks Web API untuk memberitahukan dimana lokasi resource yang sedang diakses</a:t>
            </a:r>
            <a:endParaRPr/>
          </a:p>
          <a:p>
            <a:pPr>
              <a:buSzPct val="25000"/>
              <a:buFont typeface="StarSymbol"/>
              <a:buChar char=""/>
            </a:pPr>
            <a:r>
              <a:rPr lang="en-US"/>
              <a:t> </a:t>
            </a:r>
            <a:r>
              <a:rPr lang="en-US"/>
              <a:t>Data aktual detail event akan dibungkus dalam elemen data</a:t>
            </a:r>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9" name="PlaceHolder 1"/>
          <p:cNvSpPr>
            <a:spLocks noGrp="1"/>
          </p:cNvSpPr>
          <p:nvPr>
            <p:ph type="body"/>
          </p:nvPr>
        </p:nvSpPr>
        <p:spPr>
          <a:xfrm>
            <a:off x="777240" y="4777560"/>
            <a:ext cx="6217560" cy="4533480"/>
          </a:xfrm>
          <a:prstGeom prst="rect">
            <a:avLst/>
          </a:prstGeom>
        </p:spPr>
        <p:txBody>
          <a:bodyPr bIns="0" lIns="0" rIns="0" tIns="0" wrap="none"/>
          <a:p>
            <a:r>
              <a:rPr lang="en-US"/>
              <a:t>JSON:</a:t>
            </a:r>
            <a:endParaRPr/>
          </a:p>
          <a:p>
            <a:pPr>
              <a:buSzPct val="25000"/>
              <a:buFont typeface="StarSymbol"/>
              <a:buChar char=""/>
            </a:pPr>
            <a:r>
              <a:rPr lang="en-US"/>
              <a:t> </a:t>
            </a:r>
            <a:r>
              <a:rPr lang="en-US"/>
              <a:t>Setiap daftar event resource akan disertai properti tambahan url untuk memberitahukan dimana lokasi resource yang sedang diakses</a:t>
            </a:r>
            <a:endParaRPr/>
          </a:p>
          <a:p>
            <a:pPr>
              <a:buSzPct val="25000"/>
              <a:buFont typeface="StarSymbol"/>
              <a:buChar char=""/>
            </a:pPr>
            <a:r>
              <a:rPr lang="en-US"/>
              <a:t> </a:t>
            </a:r>
            <a:r>
              <a:rPr lang="en-US"/>
              <a:t>Data aktual Event List akan dibungkus dalam variable data yang berupa array</a:t>
            </a:r>
            <a:endParaRPr/>
          </a:p>
          <a:p>
            <a:endParaRPr/>
          </a:p>
          <a:p>
            <a:r>
              <a:rPr lang="en-US"/>
              <a:t>XML:</a:t>
            </a:r>
            <a:endParaRPr/>
          </a:p>
          <a:p>
            <a:pPr>
              <a:buSzPct val="25000"/>
              <a:buFont typeface="StarSymbol"/>
              <a:buChar char=""/>
            </a:pPr>
            <a:r>
              <a:rPr lang="en-US"/>
              <a:t> </a:t>
            </a:r>
            <a:r>
              <a:rPr lang="en-US"/>
              <a:t>Setiap resource daftar event akan memiliki URL dalam konteks Web API untuk memberitahukan dimana lokasi resource yang sedang diakses</a:t>
            </a:r>
            <a:endParaRPr/>
          </a:p>
          <a:p>
            <a:pPr>
              <a:buSzPct val="25000"/>
              <a:buFont typeface="StarSymbol"/>
              <a:buChar char=""/>
            </a:pPr>
            <a:r>
              <a:rPr lang="en-US"/>
              <a:t> </a:t>
            </a:r>
            <a:r>
              <a:rPr lang="en-US"/>
              <a:t>Data aktual daftar event akan dibungkus dalam elemen data. Setiap butir event akan dibungkus dalam elemen data yang disertai atribut id.</a:t>
            </a:r>
            <a:endParaRPr/>
          </a:p>
          <a:p>
            <a:pPr>
              <a:buSzPct val="25000"/>
              <a:buFont typeface="StarSymbol"/>
              <a:buChar char=""/>
            </a:pPr>
            <a:r>
              <a:rPr lang="en-US"/>
              <a:t> </a:t>
            </a:r>
            <a:r>
              <a:rPr lang="en-US"/>
              <a:t>Setiap resource daftar event akan disertai properti URL</a:t>
            </a:r>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Node.js adalah platform yang dibangun di atas Chrome JavaScript runtime2 untuk dengan mudah membangun aplikasi jaringan yang cepat dan scalable. Penulis menggunakan Node.JS sebagai platform dari Web API</a:t>
            </a:r>
            <a:endParaRPr/>
          </a:p>
          <a:p>
            <a:pPr>
              <a:buSzPct val="25000"/>
              <a:buFont typeface="StarSymbol"/>
              <a:buChar char=""/>
            </a:pPr>
            <a:r>
              <a:rPr lang="en-US"/>
              <a:t> </a:t>
            </a:r>
            <a:r>
              <a:rPr lang="en-US"/>
              <a:t>Express adalah framework aplikasi web minimal dan fleksibel, menyediakan satu set fitur yang kuat untuk membangun aplikasi web tunggal dan multi-halaman, dan hybrid.</a:t>
            </a:r>
            <a:endParaRPr/>
          </a:p>
          <a:p>
            <a:pPr>
              <a:buSzPct val="25000"/>
              <a:buFont typeface="StarSymbol"/>
              <a:buChar char=""/>
            </a:pPr>
            <a:r>
              <a:rPr lang="en-US"/>
              <a:t> </a:t>
            </a:r>
            <a:r>
              <a:rPr lang="en-US"/>
              <a:t>Basis-data berorientasi dokumen open-source5 , dan merupkan basis data NoSQL6 terkemuka yang penulis gunakan untuk menyimpan data-data event yang sifatnya dummy.</a:t>
            </a:r>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1" name="PlaceHolder 1"/>
          <p:cNvSpPr>
            <a:spLocks noGrp="1"/>
          </p:cNvSpPr>
          <p:nvPr>
            <p:ph type="body"/>
          </p:nvPr>
        </p:nvSpPr>
        <p:spPr>
          <a:xfrm>
            <a:off x="813240" y="4705560"/>
            <a:ext cx="6217560" cy="5383440"/>
          </a:xfrm>
          <a:prstGeom prst="rect">
            <a:avLst/>
          </a:prstGeom>
        </p:spPr>
        <p:txBody>
          <a:bodyPr bIns="0" lIns="0" rIns="0" tIns="0" wrap="none"/>
          <a:p>
            <a:pPr>
              <a:buSzPct val="25000"/>
              <a:buFont typeface="StarSymbol"/>
              <a:buChar char=""/>
            </a:pPr>
            <a:r>
              <a:rPr lang="en-US"/>
              <a:t> </a:t>
            </a:r>
            <a:r>
              <a:rPr lang="en-US"/>
              <a:t>Pembandingan dalam hal ukuran data yang dihasilkan dan jumlah respon permintaan yang berhasil dikembalikan ketika Web API diakses oleh client.</a:t>
            </a:r>
            <a:endParaRPr/>
          </a:p>
          <a:p>
            <a:pPr>
              <a:buSzPct val="25000"/>
              <a:buFont typeface="StarSymbol"/>
              <a:buChar char=""/>
            </a:pPr>
            <a:r>
              <a:rPr lang="en-US"/>
              <a:t> </a:t>
            </a:r>
            <a:r>
              <a:rPr lang="en-US"/>
              <a:t>Menggunakan data yang sama dan jumlah detik yang digunakan saat melakukan pembandingan.</a:t>
            </a:r>
            <a:endParaRPr/>
          </a:p>
          <a:p>
            <a:pPr>
              <a:buSzPct val="25000"/>
              <a:buFont typeface="StarSymbol"/>
              <a:buChar char=""/>
            </a:pPr>
            <a:r>
              <a:rPr lang="en-US"/>
              <a:t> </a:t>
            </a:r>
            <a:r>
              <a:rPr b="1" lang="en-US"/>
              <a:t>Empty Resource</a:t>
            </a:r>
            <a:r>
              <a:rPr lang="en-US"/>
              <a:t>. Melakukan pembandingan jumlah permintaan yang berhasil direspon dengan respon yang dikembalikan berisi resource dengan setiap field dari resource diberi resource kosong dengan setiap field dari resource diberi string kosong</a:t>
            </a:r>
            <a:endParaRPr/>
          </a:p>
          <a:p>
            <a:pPr>
              <a:buSzPct val="25000"/>
              <a:buFont typeface="StarSymbol"/>
              <a:buChar char=""/>
            </a:pPr>
            <a:r>
              <a:rPr lang="en-US"/>
              <a:t> </a:t>
            </a:r>
            <a:r>
              <a:rPr b="1" lang="en-US"/>
              <a:t>Normal Resource</a:t>
            </a:r>
            <a:r>
              <a:rPr lang="en-US"/>
              <a:t>. Melakukan pembandingan jumlah permintaan yang berhasil direspon dengan respon yang dikembalikan berisi resource dengan setiap field dari resource diberi data yang ”normal”</a:t>
            </a:r>
            <a:endParaRPr/>
          </a:p>
          <a:p>
            <a:pPr>
              <a:buSzPct val="25000"/>
              <a:buFont typeface="StarSymbol"/>
              <a:buChar char=""/>
            </a:pPr>
            <a:r>
              <a:rPr lang="en-US"/>
              <a:t> </a:t>
            </a:r>
            <a:r>
              <a:rPr b="1" lang="en-US"/>
              <a:t>Just Once</a:t>
            </a:r>
            <a:r>
              <a:rPr lang="en-US"/>
              <a:t>. Melakukan pembandingan ukuran data terhadap hasil respon yang dikembalikan berisi resource dengan setiap field dari resource diberi data yang ”normal”</a:t>
            </a:r>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Bisa dilihat melalui grafik di atas, bahwa dalam 73,853 detik, Web API mampu mengembalikan respon dari 50000 permintaan dalam format JSON.</a:t>
            </a:r>
            <a:endParaRPr/>
          </a:p>
          <a:p>
            <a:pPr>
              <a:buSzPct val="25000"/>
              <a:buFont typeface="StarSymbol"/>
              <a:buChar char=""/>
            </a:pPr>
            <a:r>
              <a:rPr lang="en-US"/>
              <a:t> </a:t>
            </a:r>
            <a:r>
              <a:rPr lang="en-US"/>
              <a:t>Sedangkan dalam 90 detik, Web API hanya mampu mengembalikan respon dari 36973 permintaan dalam format XML.</a:t>
            </a:r>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3"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Bisa dilihat melalui grafik di atas, bahwa dalam 87.414 detik, Web API mampu mengembalikan respon dari 50000 permintaan dalam format JSON. </a:t>
            </a:r>
            <a:endParaRPr/>
          </a:p>
          <a:p>
            <a:pPr>
              <a:buSzPct val="25000"/>
              <a:buFont typeface="StarSymbol"/>
              <a:buChar char=""/>
            </a:pPr>
            <a:r>
              <a:rPr lang="en-US"/>
              <a:t> </a:t>
            </a:r>
            <a:r>
              <a:rPr lang="en-US"/>
              <a:t>Sedangkan dalam 90 detik, Web API hanya mampu mengembalikan respon dari 27966 permintaan dalam format XML.</a:t>
            </a:r>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4" name="PlaceHolder 1"/>
          <p:cNvSpPr>
            <a:spLocks noGrp="1"/>
          </p:cNvSpPr>
          <p:nvPr>
            <p:ph type="body"/>
          </p:nvPr>
        </p:nvSpPr>
        <p:spPr>
          <a:xfrm>
            <a:off x="777240" y="4777560"/>
            <a:ext cx="6217560" cy="4525920"/>
          </a:xfrm>
          <a:prstGeom prst="rect">
            <a:avLst/>
          </a:prstGeom>
        </p:spPr>
        <p:txBody>
          <a:bodyPr bIns="0" lIns="0" rIns="0" tIns="0" wrap="none"/>
          <a:p>
            <a:r>
              <a:rPr lang="en-US"/>
              <a:t>Detail log khusus untuk hasil pembandingan skenario just once dapat dilihat</a:t>
            </a:r>
            <a:endParaRPr/>
          </a:p>
          <a:p>
            <a:r>
              <a:rPr lang="en-US"/>
              <a:t>pada lampiran E.</a:t>
            </a:r>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Di presentasi sidang ini saya akan menceritakan sedikit tentang kenapa saya memilih topik ini, bagaimana saya mengerjakannya, dan apa hasil yang saya dapat</a:t>
            </a:r>
            <a:endParaRPr/>
          </a:p>
          <a:p>
            <a:pPr>
              <a:buSzPct val="25000"/>
              <a:buFont typeface="StarSymbol"/>
              <a:buChar char=""/>
            </a:pPr>
            <a:r>
              <a:rPr lang="en-US"/>
              <a:t> </a:t>
            </a:r>
            <a:r>
              <a:rPr lang="en-US"/>
              <a:t>http://www.flickr.com/photos/scottummy/4971054099/</a:t>
            </a:r>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5"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Berdasarkan hasil pengujian yang sudah dilakukan, terbukti bahwa data yang diserialisasi dalam format JSON memiliki ukuran data yang lebih kecil jika</a:t>
            </a:r>
            <a:endParaRPr/>
          </a:p>
          <a:p>
            <a:r>
              <a:rPr lang="en-US"/>
              <a:t>dibandingkan dengan data yang diserialisasi dalam format XML.</a:t>
            </a:r>
            <a:endParaRPr/>
          </a:p>
          <a:p>
            <a:pPr>
              <a:buSzPct val="25000"/>
              <a:buFont typeface="StarSymbol"/>
              <a:buChar char=""/>
            </a:pPr>
            <a:r>
              <a:rPr lang="en-US"/>
              <a:t> </a:t>
            </a:r>
            <a:r>
              <a:rPr lang="en-US"/>
              <a:t>Implikasi dari penerapan JSON pada resource adalah jumlah permintaan yang</a:t>
            </a:r>
            <a:endParaRPr/>
          </a:p>
          <a:p>
            <a:r>
              <a:rPr lang="en-US"/>
              <a:t>berhasil dikembalikan jauh lebih banyak dibandingkan ketika Web API mengem-</a:t>
            </a:r>
            <a:endParaRPr/>
          </a:p>
          <a:p>
            <a:r>
              <a:rPr lang="en-US"/>
              <a:t>balikan resource dalam format XML.</a:t>
            </a:r>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6"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http://www.flickr.com/photos/leehaywood/4237636853/</a:t>
            </a:r>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7"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sz="2000"/>
              <a:t> </a:t>
            </a:r>
            <a:r>
              <a:rPr lang="en-US" sz="2000"/>
              <a:t>http://www.flickr.com/photos/wwworks/4759535950/</a:t>
            </a:r>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9"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Membuktikan bahwa data yang diserialisasikan dalam format JSON memiliki ukuran yang lebih kecil dibandingkan XML. Disini penulis hanya membandingkan ukuran data yang dihasilkan setelah dilakukan serialisasi.</a:t>
            </a:r>
            <a:endParaRPr/>
          </a:p>
          <a:p>
            <a:pPr>
              <a:buSzPct val="25000"/>
              <a:buFont typeface="StarSymbol"/>
              <a:buChar char=""/>
            </a:pPr>
            <a:r>
              <a:rPr lang="en-US"/>
              <a:t> </a:t>
            </a:r>
            <a:r>
              <a:rPr lang="en-US"/>
              <a:t>Format JSON mampu melayani permintaan web resource lebih banyak dibandingkan dengan API yang menserialisasikan data dalam format XML</a:t>
            </a:r>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PlaceHolder 1"/>
          <p:cNvSpPr>
            <a:spLocks noGrp="1"/>
          </p:cNvSpPr>
          <p:nvPr>
            <p:ph type="body"/>
          </p:nvPr>
        </p:nvSpPr>
        <p:spPr>
          <a:xfrm>
            <a:off x="777240" y="4777560"/>
            <a:ext cx="6217560" cy="4525920"/>
          </a:xfrm>
          <a:prstGeom prst="rect">
            <a:avLst/>
          </a:prstGeom>
        </p:spPr>
        <p:txBody>
          <a:bodyPr bIns="0" lIns="0" rIns="0" tIns="0" wrap="none"/>
          <a:p>
            <a:pPr>
              <a:buSzPct val="25000"/>
              <a:buFont typeface="StarSymbol"/>
              <a:buChar char=""/>
            </a:pPr>
            <a:r>
              <a:rPr lang="en-US"/>
              <a:t> </a:t>
            </a:r>
            <a:r>
              <a:rPr lang="en-US"/>
              <a:t>Hasil purwa-rupa ini akan dijadikan bahan pertimbangan untuk menggunakan JSON pada pengembangunan Web API selanjutnya</a:t>
            </a:r>
            <a:endParaRPr/>
          </a:p>
          <a:p>
            <a:pPr>
              <a:buSzPct val="25000"/>
              <a:buFont typeface="StarSymbol"/>
              <a:buChar char=""/>
            </a:pPr>
            <a:r>
              <a:rPr lang="en-US"/>
              <a:t> </a:t>
            </a:r>
            <a:r>
              <a:rPr lang="en-US"/>
              <a:t>Data detail event dan daftar event</a:t>
            </a:r>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7" name="PlaceHolder 2"/>
          <p:cNvSpPr>
            <a:spLocks noGrp="1"/>
          </p:cNvSpPr>
          <p:nvPr>
            <p:ph type="body"/>
          </p:nvPr>
        </p:nvSpPr>
        <p:spPr>
          <a:xfrm>
            <a:off x="504000" y="1769040"/>
            <a:ext cx="8870040" cy="2090880"/>
          </a:xfrm>
          <a:prstGeom prst="rect">
            <a:avLst/>
          </a:prstGeom>
        </p:spPr>
        <p:txBody>
          <a:bodyPr bIns="0" lIns="0" rIns="0" tIns="0" wrap="none"/>
          <a:p>
            <a:endParaRPr/>
          </a:p>
        </p:txBody>
      </p:sp>
      <p:sp>
        <p:nvSpPr>
          <p:cNvPr id="28" name="PlaceHolder 3"/>
          <p:cNvSpPr>
            <a:spLocks noGrp="1"/>
          </p:cNvSpPr>
          <p:nvPr>
            <p:ph type="body"/>
          </p:nvPr>
        </p:nvSpPr>
        <p:spPr>
          <a:xfrm>
            <a:off x="504000" y="4058640"/>
            <a:ext cx="8870040" cy="209088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0"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31"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32" name="PlaceHolder 4"/>
          <p:cNvSpPr>
            <a:spLocks noGrp="1"/>
          </p:cNvSpPr>
          <p:nvPr>
            <p:ph type="body"/>
          </p:nvPr>
        </p:nvSpPr>
        <p:spPr>
          <a:xfrm>
            <a:off x="5049000" y="4058640"/>
            <a:ext cx="4328280" cy="2090880"/>
          </a:xfrm>
          <a:prstGeom prst="rect">
            <a:avLst/>
          </a:prstGeom>
        </p:spPr>
        <p:txBody>
          <a:bodyPr bIns="0" lIns="0" rIns="0" tIns="0" wrap="none"/>
          <a:p>
            <a:endParaRPr/>
          </a:p>
        </p:txBody>
      </p:sp>
      <p:sp>
        <p:nvSpPr>
          <p:cNvPr id="33" name="PlaceHolder 5"/>
          <p:cNvSpPr>
            <a:spLocks noGrp="1"/>
          </p:cNvSpPr>
          <p:nvPr>
            <p:ph type="body"/>
          </p:nvPr>
        </p:nvSpPr>
        <p:spPr>
          <a:xfrm>
            <a:off x="504000" y="4058640"/>
            <a:ext cx="4328280" cy="209088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35"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36" name="PlaceHolder 3"/>
          <p:cNvSpPr>
            <a:spLocks noGrp="1"/>
          </p:cNvSpPr>
          <p:nvPr>
            <p:ph type="body"/>
          </p:nvPr>
        </p:nvSpPr>
        <p:spPr>
          <a:xfrm>
            <a:off x="5049000" y="1769040"/>
            <a:ext cx="4328280" cy="20908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6" name="PlaceHolder 2"/>
          <p:cNvSpPr>
            <a:spLocks noGrp="1"/>
          </p:cNvSpPr>
          <p:nvPr>
            <p:ph type="subTitle"/>
          </p:nvPr>
        </p:nvSpPr>
        <p:spPr>
          <a:xfrm>
            <a:off x="504000" y="1769040"/>
            <a:ext cx="8870040" cy="4384800"/>
          </a:xfrm>
          <a:prstGeom prst="rect">
            <a:avLst/>
          </a:prstGeom>
        </p:spPr>
        <p:txBody>
          <a:bodyPr anchor="ctr" bIns="0" lIns="0" rIns="0" tIns="0" wrap="none"/>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8" name="PlaceHolder 2"/>
          <p:cNvSpPr>
            <a:spLocks noGrp="1"/>
          </p:cNvSpPr>
          <p:nvPr>
            <p:ph type="body"/>
          </p:nvPr>
        </p:nvSpPr>
        <p:spPr>
          <a:xfrm>
            <a:off x="504000" y="1769040"/>
            <a:ext cx="8870040" cy="438444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0" name="PlaceHolder 2"/>
          <p:cNvSpPr>
            <a:spLocks noGrp="1"/>
          </p:cNvSpPr>
          <p:nvPr>
            <p:ph type="body"/>
          </p:nvPr>
        </p:nvSpPr>
        <p:spPr>
          <a:xfrm>
            <a:off x="504000" y="1769040"/>
            <a:ext cx="4328280" cy="4384440"/>
          </a:xfrm>
          <a:prstGeom prst="rect">
            <a:avLst/>
          </a:prstGeom>
        </p:spPr>
        <p:txBody>
          <a:bodyPr bIns="0" lIns="0" rIns="0" tIns="0" wrap="none"/>
          <a:p>
            <a:endParaRPr/>
          </a:p>
        </p:txBody>
      </p:sp>
      <p:sp>
        <p:nvSpPr>
          <p:cNvPr id="11" name="PlaceHolder 3"/>
          <p:cNvSpPr>
            <a:spLocks noGrp="1"/>
          </p:cNvSpPr>
          <p:nvPr>
            <p:ph type="body"/>
          </p:nvPr>
        </p:nvSpPr>
        <p:spPr>
          <a:xfrm>
            <a:off x="5049000" y="1769040"/>
            <a:ext cx="4328280" cy="43844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216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5"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16" name="PlaceHolder 3"/>
          <p:cNvSpPr>
            <a:spLocks noGrp="1"/>
          </p:cNvSpPr>
          <p:nvPr>
            <p:ph type="body"/>
          </p:nvPr>
        </p:nvSpPr>
        <p:spPr>
          <a:xfrm>
            <a:off x="504000" y="4058640"/>
            <a:ext cx="4328280" cy="2090880"/>
          </a:xfrm>
          <a:prstGeom prst="rect">
            <a:avLst/>
          </a:prstGeom>
        </p:spPr>
        <p:txBody>
          <a:bodyPr bIns="0" lIns="0" rIns="0" tIns="0" wrap="none"/>
          <a:p>
            <a:endParaRPr/>
          </a:p>
        </p:txBody>
      </p:sp>
      <p:sp>
        <p:nvSpPr>
          <p:cNvPr id="17" name="PlaceHolder 4"/>
          <p:cNvSpPr>
            <a:spLocks noGrp="1"/>
          </p:cNvSpPr>
          <p:nvPr>
            <p:ph type="body"/>
          </p:nvPr>
        </p:nvSpPr>
        <p:spPr>
          <a:xfrm>
            <a:off x="5049000" y="1769040"/>
            <a:ext cx="4328280" cy="438444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19" name="PlaceHolder 2"/>
          <p:cNvSpPr>
            <a:spLocks noGrp="1"/>
          </p:cNvSpPr>
          <p:nvPr>
            <p:ph type="body"/>
          </p:nvPr>
        </p:nvSpPr>
        <p:spPr>
          <a:xfrm>
            <a:off x="504000" y="1769040"/>
            <a:ext cx="4328280" cy="4384440"/>
          </a:xfrm>
          <a:prstGeom prst="rect">
            <a:avLst/>
          </a:prstGeom>
        </p:spPr>
        <p:txBody>
          <a:bodyPr bIns="0" lIns="0" rIns="0" tIns="0" wrap="none"/>
          <a:p>
            <a:endParaRPr/>
          </a:p>
        </p:txBody>
      </p:sp>
      <p:sp>
        <p:nvSpPr>
          <p:cNvPr id="20"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21" name="PlaceHolder 4"/>
          <p:cNvSpPr>
            <a:spLocks noGrp="1"/>
          </p:cNvSpPr>
          <p:nvPr>
            <p:ph type="body"/>
          </p:nvPr>
        </p:nvSpPr>
        <p:spPr>
          <a:xfrm>
            <a:off x="5049000" y="4058640"/>
            <a:ext cx="4328280" cy="209088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520"/>
          </a:xfrm>
          <a:prstGeom prst="rect">
            <a:avLst/>
          </a:prstGeom>
        </p:spPr>
        <p:txBody>
          <a:bodyPr anchor="ctr" bIns="0" lIns="0" rIns="0" tIns="0" wrap="none"/>
          <a:p>
            <a:pPr algn="ctr"/>
            <a:endParaRPr/>
          </a:p>
        </p:txBody>
      </p:sp>
      <p:sp>
        <p:nvSpPr>
          <p:cNvPr id="23" name="PlaceHolder 2"/>
          <p:cNvSpPr>
            <a:spLocks noGrp="1"/>
          </p:cNvSpPr>
          <p:nvPr>
            <p:ph type="body"/>
          </p:nvPr>
        </p:nvSpPr>
        <p:spPr>
          <a:xfrm>
            <a:off x="504000" y="1769040"/>
            <a:ext cx="4328280" cy="2090880"/>
          </a:xfrm>
          <a:prstGeom prst="rect">
            <a:avLst/>
          </a:prstGeom>
        </p:spPr>
        <p:txBody>
          <a:bodyPr bIns="0" lIns="0" rIns="0" tIns="0" wrap="none"/>
          <a:p>
            <a:endParaRPr/>
          </a:p>
        </p:txBody>
      </p:sp>
      <p:sp>
        <p:nvSpPr>
          <p:cNvPr id="24" name="PlaceHolder 3"/>
          <p:cNvSpPr>
            <a:spLocks noGrp="1"/>
          </p:cNvSpPr>
          <p:nvPr>
            <p:ph type="body"/>
          </p:nvPr>
        </p:nvSpPr>
        <p:spPr>
          <a:xfrm>
            <a:off x="5049000" y="1769040"/>
            <a:ext cx="4328280" cy="2090880"/>
          </a:xfrm>
          <a:prstGeom prst="rect">
            <a:avLst/>
          </a:prstGeom>
        </p:spPr>
        <p:txBody>
          <a:bodyPr bIns="0" lIns="0" rIns="0" tIns="0" wrap="none"/>
          <a:p>
            <a:endParaRPr/>
          </a:p>
        </p:txBody>
      </p:sp>
      <p:sp>
        <p:nvSpPr>
          <p:cNvPr id="25" name="PlaceHolder 4"/>
          <p:cNvSpPr>
            <a:spLocks noGrp="1"/>
          </p:cNvSpPr>
          <p:nvPr>
            <p:ph type="body"/>
          </p:nvPr>
        </p:nvSpPr>
        <p:spPr>
          <a:xfrm>
            <a:off x="504000" y="4058640"/>
            <a:ext cx="8869680" cy="209088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anchor="ctr" bIns="0" lIns="0" rIns="0" tIns="0" wrap="none"/>
          <a:p>
            <a:pPr algn="ctr"/>
            <a:r>
              <a:rPr lang="en-US"/>
              <a:t>Click to edit the title text format</a:t>
            </a:r>
            <a:endParaRPr/>
          </a:p>
        </p:txBody>
      </p:sp>
      <p:sp>
        <p:nvSpPr>
          <p:cNvPr id="1" name="PlaceHolder 2"/>
          <p:cNvSpPr>
            <a:spLocks noGrp="1"/>
          </p:cNvSpPr>
          <p:nvPr>
            <p:ph type="body"/>
          </p:nvPr>
        </p:nvSpPr>
        <p:spPr>
          <a:xfrm>
            <a:off x="504000" y="1769040"/>
            <a:ext cx="8870040" cy="4384440"/>
          </a:xfrm>
          <a:prstGeom prst="rect">
            <a:avLst/>
          </a:prstGeom>
        </p:spPr>
        <p:txBody>
          <a:bodyPr bIns="0" lIns="0" rIns="0" tIns="0" wrap="none"/>
          <a:p>
            <a:pPr>
              <a:buSzPct val="25000"/>
              <a:buFont typeface="StarSymbol"/>
              <a:buChar char=""/>
            </a:pPr>
            <a:r>
              <a:rPr lang="en-US"/>
              <a:t>Click to edit the outline text format</a:t>
            </a:r>
            <a:endParaRPr/>
          </a:p>
          <a:p>
            <a:pPr lvl="1">
              <a:buSzPct val="25000"/>
              <a:buFont typeface="StarSymbol"/>
              <a:buChar char=""/>
            </a:pPr>
            <a:r>
              <a:rPr lang="en-US"/>
              <a:t>Second Outline Level</a:t>
            </a:r>
            <a:endParaRPr/>
          </a:p>
          <a:p>
            <a:pPr lvl="2">
              <a:buSzPct val="25000"/>
              <a:buFont typeface="StarSymbol"/>
              <a:buChar char=""/>
            </a:pPr>
            <a:r>
              <a:rPr lang="en-US"/>
              <a:t>Third Outline Level</a:t>
            </a:r>
            <a:endParaRPr/>
          </a:p>
          <a:p>
            <a:pPr lvl="3">
              <a:buSzPct val="25000"/>
              <a:buFont typeface="StarSymbol"/>
              <a:buChar char=""/>
            </a:pPr>
            <a:r>
              <a:rPr lang="en-US"/>
              <a:t>Fourth Outline Level</a:t>
            </a:r>
            <a:endParaRPr/>
          </a:p>
          <a:p>
            <a:pPr lvl="4">
              <a:buSzPct val="25000"/>
              <a:buFont typeface="StarSymbol"/>
              <a:buChar char=""/>
            </a:pPr>
            <a:r>
              <a:rPr lang="en-US"/>
              <a:t>Fifth Outline Level</a:t>
            </a:r>
            <a:endParaRPr/>
          </a:p>
          <a:p>
            <a:pPr lvl="5">
              <a:buSzPct val="25000"/>
              <a:buFont typeface="StarSymbol"/>
              <a:buChar char=""/>
            </a:pPr>
            <a:r>
              <a:rPr lang="en-US"/>
              <a:t>Sixth Outline Level</a:t>
            </a:r>
            <a:endParaRPr/>
          </a:p>
          <a:p>
            <a:pPr lvl="6">
              <a:buSzPct val="25000"/>
              <a:buFont typeface="StarSymbol"/>
              <a:buChar char=""/>
            </a:pPr>
            <a:r>
              <a:rPr lang="en-US"/>
              <a:t>Seventh Outline Level</a:t>
            </a:r>
            <a:endParaRPr/>
          </a:p>
        </p:txBody>
      </p:sp>
      <p:sp>
        <p:nvSpPr>
          <p:cNvPr id="2" name="PlaceHolder 3"/>
          <p:cNvSpPr>
            <a:spLocks noGrp="1"/>
          </p:cNvSpPr>
          <p:nvPr>
            <p:ph type="dt"/>
          </p:nvPr>
        </p:nvSpPr>
        <p:spPr>
          <a:xfrm>
            <a:off x="504000" y="6887160"/>
            <a:ext cx="2348280" cy="521280"/>
          </a:xfrm>
          <a:prstGeom prst="rect">
            <a:avLst/>
          </a:prstGeom>
        </p:spPr>
        <p:txBody>
          <a:bodyPr bIns="0" lIns="0" rIns="0" tIns="0" wrap="none"/>
          <a:p>
            <a:r>
              <a:rPr lang="en-US" sz="1400"/>
              <a:t>&lt;date/time&gt;</a:t>
            </a:r>
            <a:endParaRPr/>
          </a:p>
        </p:txBody>
      </p:sp>
      <p:sp>
        <p:nvSpPr>
          <p:cNvPr id="3" name="PlaceHolder 4"/>
          <p:cNvSpPr>
            <a:spLocks noGrp="1"/>
          </p:cNvSpPr>
          <p:nvPr>
            <p:ph type="ftr"/>
          </p:nvPr>
        </p:nvSpPr>
        <p:spPr>
          <a:xfrm>
            <a:off x="3447360" y="6887160"/>
            <a:ext cx="3195000" cy="521280"/>
          </a:xfrm>
          <a:prstGeom prst="rect">
            <a:avLst/>
          </a:prstGeom>
        </p:spPr>
        <p:txBody>
          <a:bodyPr bIns="0" lIns="0" rIns="0" tIns="0" wrap="none"/>
          <a:p>
            <a:pPr algn="ctr"/>
            <a:r>
              <a:rPr lang="en-US" sz="1400"/>
              <a:t>&lt;footer&gt;</a:t>
            </a:r>
            <a:endParaRPr/>
          </a:p>
        </p:txBody>
      </p:sp>
      <p:sp>
        <p:nvSpPr>
          <p:cNvPr id="4" name="PlaceHolder 5"/>
          <p:cNvSpPr>
            <a:spLocks noGrp="1"/>
          </p:cNvSpPr>
          <p:nvPr>
            <p:ph type="sldNum"/>
          </p:nvPr>
        </p:nvSpPr>
        <p:spPr>
          <a:xfrm>
            <a:off x="7227000" y="6887160"/>
            <a:ext cx="2348280" cy="521280"/>
          </a:xfrm>
          <a:prstGeom prst="rect">
            <a:avLst/>
          </a:prstGeom>
        </p:spPr>
        <p:txBody>
          <a:bodyPr bIns="0" lIns="0" rIns="0" tIns="0" wrap="none"/>
          <a:p>
            <a:pPr algn="r"/>
            <a:fld id="{117EC357-D122-4344-A709-F28AB9CEA00C}" type="slidenum">
              <a:rPr lang="en-US" sz="1400"/>
              <a:t>&lt;number&gt;</a:t>
            </a:fld>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5.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2.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xml"/>
</Relationships>
</file>

<file path=ppt/slides/_rels/slide4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2" name="TextShape 1"/>
          <p:cNvSpPr txBox="1"/>
          <p:nvPr/>
        </p:nvSpPr>
        <p:spPr>
          <a:xfrm>
            <a:off x="504000" y="301320"/>
            <a:ext cx="9071640" cy="5851800"/>
          </a:xfrm>
          <a:prstGeom prst="rect">
            <a:avLst/>
          </a:prstGeom>
        </p:spPr>
        <p:txBody>
          <a:bodyPr anchor="ctr" bIns="0" lIns="0" rIns="0" tIns="0" wrap="none"/>
          <a:p>
            <a:pPr algn="ctr"/>
            <a:r>
              <a:rPr lang="en-US" sz="4000"/>
              <a:t>Membangun Web API dengan menggunakan</a:t>
            </a:r>
            <a:endParaRPr/>
          </a:p>
          <a:p>
            <a:pPr algn="ctr"/>
            <a:r>
              <a:rPr lang="en-US" sz="4000"/>
              <a:t>JSON sebagai format serialisasi data</a:t>
            </a:r>
            <a:endParaRPr/>
          </a:p>
        </p:txBody>
      </p:sp>
    </p:spTree>
  </p:cSld>
  <p:timing>
    <p:tnLst>
      <p:par>
        <p:cTn dur="indefinite" id="1" nodeType="tmRoot" restart="never">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p:spPr>
        <p:txBody>
          <a:bodyPr anchor="ctr" bIns="0" lIns="0" rIns="0" tIns="0" wrap="none"/>
          <a:p>
            <a:pPr algn="ctr"/>
            <a:r>
              <a:rPr lang="en-US"/>
              <a:t>Batasan Masalah (2)</a:t>
            </a:r>
            <a:endParaRPr/>
          </a:p>
        </p:txBody>
      </p:sp>
      <p:sp>
        <p:nvSpPr>
          <p:cNvPr id="60"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sz="4400"/>
              <a:t>Demo untuk mengakses Web API </a:t>
            </a:r>
            <a:r>
              <a:rPr b="1" lang="en-US" sz="4400"/>
              <a:t>tidak jadi dilakukan melalui aplikasi mobile</a:t>
            </a:r>
            <a:endParaRPr/>
          </a:p>
          <a:p>
            <a:pPr>
              <a:buSzPct val="25000"/>
              <a:buFont typeface="StarSymbol"/>
              <a:buChar char=""/>
            </a:pPr>
            <a:r>
              <a:rPr lang="en-US" sz="4400"/>
              <a:t>Penulis akan melakukan demo untuk mengakses Web API melalui Apache Benchmark dalam </a:t>
            </a:r>
            <a:r>
              <a:rPr b="1" lang="en-US" sz="4400"/>
              <a:t>lingkungan lokal yang terisolasi</a:t>
            </a:r>
            <a:endParaRPr/>
          </a:p>
          <a:p>
            <a:pPr>
              <a:buSzPct val="25000"/>
              <a:buFont typeface="StarSymbol"/>
              <a:buChar char=""/>
            </a:pPr>
            <a:r>
              <a:rPr b="1" lang="en-US" sz="4400"/>
              <a:t>Tidak membahas mengenai keamanan</a:t>
            </a:r>
            <a:r>
              <a:rPr lang="en-US" sz="4400"/>
              <a:t> perangkat lunak, data dan jaringan</a:t>
            </a:r>
            <a:endParaRPr/>
          </a:p>
          <a:p>
            <a:pPr>
              <a:buSzPct val="25000"/>
              <a:buFont typeface="StarSymbol"/>
              <a:buChar char=""/>
            </a:pPr>
            <a:r>
              <a:rPr lang="en-US" sz="4400"/>
              <a:t>Tidak akan membahas Agile </a:t>
            </a:r>
            <a:r>
              <a:rPr b="1" lang="en-US" sz="4400"/>
              <a:t>secara komprehensif</a:t>
            </a:r>
            <a:r>
              <a:rPr lang="en-US" sz="4400"/>
              <a:t>.</a:t>
            </a:r>
            <a:endParaRPr/>
          </a:p>
        </p:txBody>
      </p:sp>
    </p:spTree>
  </p:cSld>
  <p:timing>
    <p:tnLst>
      <p:par>
        <p:cTn dur="indefinite" id="15" nodeType="tmRoot" restart="never">
          <p:childTnLst>
            <p:seq>
              <p:cTn id="1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p:spPr>
        <p:txBody>
          <a:bodyPr anchor="ctr" bIns="0" lIns="0" rIns="0" tIns="0" wrap="none"/>
          <a:p>
            <a:pPr algn="ctr"/>
            <a:r>
              <a:rPr lang="en-US"/>
              <a:t>Kita perlu tahu</a:t>
            </a:r>
            <a:endParaRPr/>
          </a:p>
        </p:txBody>
      </p:sp>
      <p:sp>
        <p:nvSpPr>
          <p:cNvPr id="62"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Web API</a:t>
            </a:r>
            <a:endParaRPr/>
          </a:p>
          <a:p>
            <a:pPr>
              <a:buSzPct val="25000"/>
              <a:buFont typeface="StarSymbol"/>
              <a:buChar char=""/>
            </a:pPr>
            <a:r>
              <a:rPr lang="en-US"/>
              <a:t>Serialisasi Data</a:t>
            </a:r>
            <a:endParaRPr/>
          </a:p>
          <a:p>
            <a:pPr>
              <a:buSzPct val="25000"/>
              <a:buFont typeface="StarSymbol"/>
              <a:buChar char=""/>
            </a:pPr>
            <a:r>
              <a:rPr lang="en-US"/>
              <a:t>JSON</a:t>
            </a:r>
            <a:endParaRPr/>
          </a:p>
          <a:p>
            <a:pPr>
              <a:buSzPct val="25000"/>
              <a:buFont typeface="StarSymbol"/>
              <a:buChar char=""/>
            </a:pPr>
            <a:r>
              <a:rPr lang="en-US"/>
              <a:t>XML</a:t>
            </a:r>
            <a:endParaRPr/>
          </a:p>
        </p:txBody>
      </p:sp>
    </p:spTree>
  </p:cSld>
  <p:timing>
    <p:tnLst>
      <p:par>
        <p:cTn dur="indefinite" id="17" nodeType="tmRoot" restart="never">
          <p:childTnLst>
            <p:seq>
              <p:cTn id="1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p:spPr>
        <p:txBody>
          <a:bodyPr anchor="ctr" bIns="0" lIns="0" rIns="0" tIns="0" wrap="none"/>
          <a:p>
            <a:pPr algn="ctr"/>
            <a:r>
              <a:rPr lang="en-US"/>
              <a:t>Kita perlu tahu: Web API</a:t>
            </a:r>
            <a:endParaRPr/>
          </a:p>
        </p:txBody>
      </p:sp>
      <p:pic>
        <p:nvPicPr>
          <p:cNvPr descr="" id="64" name=""/>
          <p:cNvPicPr/>
          <p:nvPr/>
        </p:nvPicPr>
        <p:blipFill>
          <a:blip r:embed="rId1"/>
          <a:stretch>
            <a:fillRect/>
          </a:stretch>
        </p:blipFill>
        <p:spPr>
          <a:xfrm>
            <a:off x="1371600" y="1828800"/>
            <a:ext cx="7315200" cy="4572000"/>
          </a:xfrm>
          <a:prstGeom prst="rect">
            <a:avLst/>
          </a:prstGeom>
        </p:spPr>
      </p:pic>
    </p:spTree>
  </p:cSld>
  <p:timing>
    <p:tnLst>
      <p:par>
        <p:cTn dur="indefinite" id="19" nodeType="tmRoot" restart="never">
          <p:childTnLst>
            <p:seq>
              <p:cTn id="2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5" name="TextShape 1"/>
          <p:cNvSpPr txBox="1"/>
          <p:nvPr/>
        </p:nvSpPr>
        <p:spPr>
          <a:xfrm>
            <a:off x="504000" y="301320"/>
            <a:ext cx="9071640" cy="1262160"/>
          </a:xfrm>
          <a:prstGeom prst="rect">
            <a:avLst/>
          </a:prstGeom>
        </p:spPr>
        <p:txBody>
          <a:bodyPr anchor="ctr" bIns="0" lIns="0" rIns="0" tIns="0" wrap="none"/>
          <a:p>
            <a:pPr algn="ctr"/>
            <a:r>
              <a:rPr lang="en-US"/>
              <a:t>Kita perlu tahu: Serialisasi Data</a:t>
            </a:r>
            <a:endParaRPr/>
          </a:p>
        </p:txBody>
      </p:sp>
      <p:pic>
        <p:nvPicPr>
          <p:cNvPr descr="" id="66" name=""/>
          <p:cNvPicPr/>
          <p:nvPr/>
        </p:nvPicPr>
        <p:blipFill>
          <a:blip r:embed="rId1"/>
          <a:stretch>
            <a:fillRect/>
          </a:stretch>
        </p:blipFill>
        <p:spPr>
          <a:xfrm>
            <a:off x="914400" y="1828800"/>
            <a:ext cx="8229600" cy="4572000"/>
          </a:xfrm>
          <a:prstGeom prst="rect">
            <a:avLst/>
          </a:prstGeom>
        </p:spPr>
      </p:pic>
    </p:spTree>
  </p:cSld>
  <p:timing>
    <p:tnLst>
      <p:par>
        <p:cTn dur="indefinite" id="21" nodeType="tmRoot" restart="never">
          <p:childTnLst>
            <p:seq>
              <p:cTn id="2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7" name="TextShape 1"/>
          <p:cNvSpPr txBox="1"/>
          <p:nvPr/>
        </p:nvSpPr>
        <p:spPr>
          <a:xfrm>
            <a:off x="504000" y="301320"/>
            <a:ext cx="9071640" cy="1262160"/>
          </a:xfrm>
          <a:prstGeom prst="rect">
            <a:avLst/>
          </a:prstGeom>
        </p:spPr>
        <p:txBody>
          <a:bodyPr anchor="ctr" bIns="0" lIns="0" rIns="0" tIns="0" wrap="none"/>
          <a:p>
            <a:pPr algn="ctr"/>
            <a:r>
              <a:rPr lang="en-US"/>
              <a:t>Kita perlu tahu: JSON</a:t>
            </a:r>
            <a:endParaRPr/>
          </a:p>
        </p:txBody>
      </p:sp>
      <p:pic>
        <p:nvPicPr>
          <p:cNvPr descr="" id="68" name=""/>
          <p:cNvPicPr/>
          <p:nvPr/>
        </p:nvPicPr>
        <p:blipFill>
          <a:blip r:embed="rId1"/>
          <a:stretch>
            <a:fillRect/>
          </a:stretch>
        </p:blipFill>
        <p:spPr>
          <a:xfrm>
            <a:off x="3017520" y="1492920"/>
            <a:ext cx="4090680" cy="5822280"/>
          </a:xfrm>
          <a:prstGeom prst="rect">
            <a:avLst/>
          </a:prstGeom>
        </p:spPr>
      </p:pic>
    </p:spTree>
  </p:cSld>
  <p:timing>
    <p:tnLst>
      <p:par>
        <p:cTn dur="indefinite" id="23" nodeType="tmRoot" restart="never">
          <p:childTnLst>
            <p:seq>
              <p:cTn id="2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9" name="TextShape 1"/>
          <p:cNvSpPr txBox="1"/>
          <p:nvPr/>
        </p:nvSpPr>
        <p:spPr>
          <a:xfrm>
            <a:off x="504000" y="301320"/>
            <a:ext cx="9071640" cy="1262160"/>
          </a:xfrm>
          <a:prstGeom prst="rect">
            <a:avLst/>
          </a:prstGeom>
        </p:spPr>
        <p:txBody>
          <a:bodyPr anchor="ctr" bIns="0" lIns="0" rIns="0" tIns="0" wrap="none"/>
          <a:p>
            <a:pPr algn="ctr"/>
            <a:r>
              <a:rPr lang="en-US"/>
              <a:t>Kita perlu tahu: JSON</a:t>
            </a:r>
            <a:endParaRPr/>
          </a:p>
        </p:txBody>
      </p:sp>
      <p:pic>
        <p:nvPicPr>
          <p:cNvPr descr="" id="70" name=""/>
          <p:cNvPicPr/>
          <p:nvPr/>
        </p:nvPicPr>
        <p:blipFill>
          <a:blip r:embed="rId1"/>
          <a:stretch>
            <a:fillRect/>
          </a:stretch>
        </p:blipFill>
        <p:spPr>
          <a:xfrm>
            <a:off x="2744640" y="1816560"/>
            <a:ext cx="4570560" cy="4584240"/>
          </a:xfrm>
          <a:prstGeom prst="rect">
            <a:avLst/>
          </a:prstGeom>
        </p:spPr>
      </p:pic>
    </p:spTree>
  </p:cSld>
  <p:timing>
    <p:tnLst>
      <p:par>
        <p:cTn dur="indefinite" id="25" nodeType="tmRoot" restart="never">
          <p:childTnLst>
            <p:seq>
              <p:cTn id="2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1" name="TextShape 1"/>
          <p:cNvSpPr txBox="1"/>
          <p:nvPr/>
        </p:nvSpPr>
        <p:spPr>
          <a:xfrm>
            <a:off x="504000" y="301320"/>
            <a:ext cx="9071640" cy="1262160"/>
          </a:xfrm>
          <a:prstGeom prst="rect">
            <a:avLst/>
          </a:prstGeom>
        </p:spPr>
        <p:txBody>
          <a:bodyPr anchor="ctr" bIns="0" lIns="0" rIns="0" tIns="0" wrap="none"/>
          <a:p>
            <a:pPr algn="ctr"/>
            <a:r>
              <a:rPr lang="en-US"/>
              <a:t>Kita perlu tahu: XML</a:t>
            </a:r>
            <a:endParaRPr/>
          </a:p>
        </p:txBody>
      </p:sp>
      <p:pic>
        <p:nvPicPr>
          <p:cNvPr descr="" id="72" name=""/>
          <p:cNvPicPr/>
          <p:nvPr/>
        </p:nvPicPr>
        <p:blipFill>
          <a:blip r:embed="rId1"/>
          <a:stretch>
            <a:fillRect/>
          </a:stretch>
        </p:blipFill>
        <p:spPr>
          <a:xfrm>
            <a:off x="2644560" y="1408320"/>
            <a:ext cx="4762080" cy="5419440"/>
          </a:xfrm>
          <a:prstGeom prst="rect">
            <a:avLst/>
          </a:prstGeom>
        </p:spPr>
      </p:pic>
    </p:spTree>
  </p:cSld>
  <p:timing>
    <p:tnLst>
      <p:par>
        <p:cTn dur="indefinite" id="27" nodeType="tmRoot" restart="never">
          <p:childTnLst>
            <p:seq>
              <p:cTn id="2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73" name="TextShape 1"/>
          <p:cNvSpPr txBox="1"/>
          <p:nvPr/>
        </p:nvSpPr>
        <p:spPr>
          <a:xfrm>
            <a:off x="504000" y="301320"/>
            <a:ext cx="9071640" cy="5851800"/>
          </a:xfrm>
          <a:prstGeom prst="rect">
            <a:avLst/>
          </a:prstGeom>
        </p:spPr>
        <p:txBody>
          <a:bodyPr anchor="ctr" bIns="0" lIns="0" rIns="0" tIns="0" wrap="none"/>
          <a:p>
            <a:pPr algn="ctr"/>
            <a:endParaRPr/>
          </a:p>
        </p:txBody>
      </p:sp>
      <p:sp>
        <p:nvSpPr>
          <p:cNvPr id="74" name="TextShape 2"/>
          <p:cNvSpPr txBox="1"/>
          <p:nvPr/>
        </p:nvSpPr>
        <p:spPr>
          <a:xfrm>
            <a:off x="504000" y="301320"/>
            <a:ext cx="9071640" cy="1262160"/>
          </a:xfrm>
          <a:prstGeom prst="rect">
            <a:avLst/>
          </a:prstGeom>
        </p:spPr>
        <p:txBody>
          <a:bodyPr anchor="ctr" bIns="0" lIns="0" rIns="0" tIns="0" wrap="none"/>
          <a:p>
            <a:pPr algn="ctr"/>
            <a:r>
              <a:rPr lang="en-US"/>
              <a:t>Roadmap</a:t>
            </a:r>
            <a:endParaRPr/>
          </a:p>
        </p:txBody>
      </p:sp>
    </p:spTree>
  </p:cSld>
  <p:timing>
    <p:tnLst>
      <p:par>
        <p:cTn dur="indefinite" id="29" nodeType="tmRoot" restart="never">
          <p:childTnLst>
            <p:seq>
              <p:cTn id="3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5" name="TextShape 1"/>
          <p:cNvSpPr txBox="1"/>
          <p:nvPr/>
        </p:nvSpPr>
        <p:spPr>
          <a:xfrm>
            <a:off x="504000" y="301320"/>
            <a:ext cx="9071640" cy="1262160"/>
          </a:xfrm>
          <a:prstGeom prst="rect">
            <a:avLst/>
          </a:prstGeom>
        </p:spPr>
        <p:txBody>
          <a:bodyPr anchor="ctr" bIns="0" lIns="0" rIns="0" tIns="0" wrap="none"/>
          <a:p>
            <a:pPr algn="ctr"/>
            <a:r>
              <a:rPr lang="en-US"/>
              <a:t>The Roadmap</a:t>
            </a:r>
            <a:endParaRPr/>
          </a:p>
        </p:txBody>
      </p:sp>
      <p:sp>
        <p:nvSpPr>
          <p:cNvPr id="76"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M 1: Application Skeleton</a:t>
            </a:r>
            <a:endParaRPr/>
          </a:p>
          <a:p>
            <a:pPr>
              <a:buSzPct val="25000"/>
              <a:buFont typeface="StarSymbol"/>
              <a:buChar char=""/>
            </a:pPr>
            <a:r>
              <a:rPr lang="en-US"/>
              <a:t>M 2: Make it works and right</a:t>
            </a:r>
            <a:endParaRPr/>
          </a:p>
          <a:p>
            <a:pPr lvl="1">
              <a:buSzPct val="25000"/>
              <a:buFont typeface="StarSymbol"/>
              <a:buChar char=""/>
            </a:pPr>
            <a:r>
              <a:rPr lang="en-US"/>
              <a:t>API untuk merespon permintaan konten event dalam format JSON</a:t>
            </a:r>
            <a:endParaRPr/>
          </a:p>
          <a:p>
            <a:pPr lvl="1">
              <a:buSzPct val="25000"/>
              <a:buFont typeface="StarSymbol"/>
              <a:buChar char=""/>
            </a:pPr>
            <a:r>
              <a:rPr lang="en-US"/>
              <a:t>API untuk merespon permintaan konten event dalam format XML</a:t>
            </a:r>
            <a:endParaRPr/>
          </a:p>
          <a:p>
            <a:pPr>
              <a:buSzPct val="25000"/>
              <a:buFont typeface="StarSymbol"/>
              <a:buChar char=""/>
            </a:pPr>
            <a:r>
              <a:rPr lang="en-US"/>
              <a:t>M 3: Measuring</a:t>
            </a:r>
            <a:endParaRPr/>
          </a:p>
          <a:p>
            <a:pPr lvl="1">
              <a:buSzPct val="25000"/>
              <a:buFont typeface="StarSymbol"/>
              <a:buChar char=""/>
            </a:pPr>
            <a:r>
              <a:rPr lang="en-US"/>
              <a:t>Mengukur jumlah permintaan yang berhasil dilakukan dalam 90 detik ketika meminta konten event dalam format XML</a:t>
            </a:r>
            <a:endParaRPr/>
          </a:p>
          <a:p>
            <a:pPr lvl="1">
              <a:buSzPct val="25000"/>
              <a:buFont typeface="StarSymbol"/>
              <a:buChar char=""/>
            </a:pPr>
            <a:r>
              <a:rPr lang="en-US"/>
              <a:t>Mengukur jumlah permintaan yang berhasil dilakukan dalam 90 detik ketika meminta konten event dalam format JSON</a:t>
            </a:r>
            <a:endParaRPr/>
          </a:p>
          <a:p>
            <a:pPr lvl="1">
              <a:buSzPct val="25000"/>
              <a:buFont typeface="StarSymbol"/>
              <a:buChar char=""/>
            </a:pPr>
            <a:r>
              <a:rPr lang="en-US"/>
              <a:t>Membuktikan bahwa data yang dihasilkan dalam format JSON lebih kecil ukurannya dibandingkan data yang dihasilkan dalam format XMl</a:t>
            </a:r>
            <a:endParaRPr/>
          </a:p>
        </p:txBody>
      </p:sp>
    </p:spTree>
  </p:cSld>
  <p:timing>
    <p:tnLst>
      <p:par>
        <p:cTn dur="indefinite" id="31" nodeType="tmRoot" restart="never">
          <p:childTnLst>
            <p:seq>
              <p:cTn id="3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TextShape 1"/>
          <p:cNvSpPr txBox="1"/>
          <p:nvPr/>
        </p:nvSpPr>
        <p:spPr>
          <a:xfrm>
            <a:off x="504000" y="301320"/>
            <a:ext cx="9071640" cy="5851800"/>
          </a:xfrm>
          <a:prstGeom prst="rect">
            <a:avLst/>
          </a:prstGeom>
        </p:spPr>
        <p:txBody>
          <a:bodyPr anchor="ctr" bIns="0" lIns="0" rIns="0" tIns="0" wrap="none"/>
          <a:p>
            <a:pPr algn="ctr"/>
            <a:r>
              <a:rPr lang="en-US" sz="3200"/>
              <a:t>Apa yang dibutuhkan</a:t>
            </a:r>
            <a:endParaRPr/>
          </a:p>
        </p:txBody>
      </p:sp>
    </p:spTree>
  </p:cSld>
  <p:timing>
    <p:tnLst>
      <p:par>
        <p:cTn dur="indefinite" id="33" nodeType="tmRoot" restart="never">
          <p:childTnLst>
            <p:seq>
              <p:cTn id="3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p:spPr>
        <p:txBody>
          <a:bodyPr anchor="ctr" bIns="0" lIns="0" rIns="0" tIns="0" wrap="none"/>
          <a:p>
            <a:pPr algn="ctr"/>
            <a:r>
              <a:rPr lang="en-US"/>
              <a:t>Daftar Kebutuhan</a:t>
            </a:r>
            <a:endParaRPr/>
          </a:p>
        </p:txBody>
      </p:sp>
      <p:sp>
        <p:nvSpPr>
          <p:cNvPr id="79"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Web API harus mampu untuk merespon permintaan:</a:t>
            </a:r>
            <a:endParaRPr/>
          </a:p>
          <a:p>
            <a:pPr lvl="1">
              <a:buSzPct val="25000"/>
              <a:buFont typeface="StarSymbol"/>
              <a:buChar char=""/>
            </a:pPr>
            <a:r>
              <a:rPr lang="en-US"/>
              <a:t>daftar event dalam format JSON</a:t>
            </a:r>
            <a:endParaRPr/>
          </a:p>
          <a:p>
            <a:pPr lvl="1">
              <a:buSzPct val="25000"/>
              <a:buFont typeface="StarSymbol"/>
              <a:buChar char=""/>
            </a:pPr>
            <a:r>
              <a:rPr lang="en-US"/>
              <a:t>daftar event dalam format XML</a:t>
            </a:r>
            <a:endParaRPr/>
          </a:p>
          <a:p>
            <a:pPr lvl="1">
              <a:buSzPct val="25000"/>
              <a:buFont typeface="StarSymbol"/>
              <a:buChar char=""/>
            </a:pPr>
            <a:r>
              <a:rPr lang="en-US"/>
              <a:t>konten detail event dalam format JSON</a:t>
            </a:r>
            <a:endParaRPr/>
          </a:p>
          <a:p>
            <a:pPr lvl="1">
              <a:buSzPct val="25000"/>
              <a:buFont typeface="StarSymbol"/>
              <a:buChar char=""/>
            </a:pPr>
            <a:r>
              <a:rPr lang="en-US"/>
              <a:t>konten detail event dalam format XML</a:t>
            </a:r>
            <a:endParaRPr/>
          </a:p>
          <a:p>
            <a:pPr>
              <a:buSzPct val="25000"/>
              <a:buFont typeface="StarSymbol"/>
              <a:buChar char=""/>
            </a:pPr>
            <a:r>
              <a:rPr lang="en-US"/>
              <a:t>Data yang dihasilkan Web API harus memiliki ukuran yang optimal sehingga aplikasi mobile dapat mengambil data dengan waktu yang relatif singkat</a:t>
            </a:r>
            <a:endParaRPr/>
          </a:p>
        </p:txBody>
      </p:sp>
    </p:spTree>
  </p:cSld>
  <p:timing>
    <p:tnLst>
      <p:par>
        <p:cTn dur="indefinite" id="35" nodeType="tmRoot" restart="never">
          <p:childTnLst>
            <p:seq>
              <p:cTn id="3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p:spPr>
        <p:txBody>
          <a:bodyPr anchor="ctr" bIns="0" lIns="0" rIns="0" tIns="0" wrap="none"/>
          <a:p>
            <a:pPr algn="ctr"/>
            <a:r>
              <a:rPr lang="en-US"/>
              <a:t>Acceptance Criteria</a:t>
            </a:r>
            <a:endParaRPr/>
          </a:p>
        </p:txBody>
      </p:sp>
      <p:sp>
        <p:nvSpPr>
          <p:cNvPr id="81"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Get Event Details Acceptance Criteria</a:t>
            </a:r>
            <a:endParaRPr/>
          </a:p>
          <a:p>
            <a:pPr lvl="1">
              <a:buSzPct val="25000"/>
              <a:buFont typeface="StarSymbol"/>
              <a:buChar char=""/>
            </a:pPr>
            <a:r>
              <a:rPr lang="en-US"/>
              <a:t>Scenario 1: Event Details request should return response in JSON</a:t>
            </a:r>
            <a:endParaRPr/>
          </a:p>
          <a:p>
            <a:pPr lvl="1">
              <a:buSzPct val="25000"/>
              <a:buFont typeface="StarSymbol"/>
              <a:buChar char=""/>
            </a:pPr>
            <a:r>
              <a:rPr lang="en-US"/>
              <a:t>Scenario 2: Event Details request should return response in XML</a:t>
            </a:r>
            <a:endParaRPr/>
          </a:p>
          <a:p>
            <a:pPr lvl="1">
              <a:buSzPct val="25000"/>
              <a:buFont typeface="StarSymbol"/>
              <a:buChar char=""/>
            </a:pPr>
            <a:r>
              <a:rPr lang="en-US"/>
              <a:t>Scenario 3: Unsupported Content-Type should return HTTP 406 code</a:t>
            </a:r>
            <a:endParaRPr/>
          </a:p>
          <a:p>
            <a:pPr>
              <a:buSzPct val="25000"/>
              <a:buFont typeface="StarSymbol"/>
              <a:buChar char=""/>
            </a:pPr>
            <a:r>
              <a:rPr lang="en-US"/>
              <a:t>Get Event List Acceptance Criteria</a:t>
            </a:r>
            <a:endParaRPr/>
          </a:p>
          <a:p>
            <a:pPr lvl="1">
              <a:buSzPct val="25000"/>
              <a:buFont typeface="StarSymbol"/>
              <a:buChar char=""/>
            </a:pPr>
            <a:r>
              <a:rPr lang="en-US"/>
              <a:t>Scenario 1: Event List request should return response in JSON</a:t>
            </a:r>
            <a:endParaRPr/>
          </a:p>
          <a:p>
            <a:pPr lvl="1">
              <a:buSzPct val="25000"/>
              <a:buFont typeface="StarSymbol"/>
              <a:buChar char=""/>
            </a:pPr>
            <a:r>
              <a:rPr lang="en-US"/>
              <a:t>Scenario 2: Event List request should return response in XML</a:t>
            </a:r>
            <a:endParaRPr/>
          </a:p>
          <a:p>
            <a:pPr lvl="1">
              <a:buSzPct val="25000"/>
              <a:buFont typeface="StarSymbol"/>
              <a:buChar char=""/>
            </a:pPr>
            <a:r>
              <a:rPr lang="en-US"/>
              <a:t>Scenario 3: Unsupported Content-Type should return HTTP 406 code</a:t>
            </a:r>
            <a:endParaRPr/>
          </a:p>
        </p:txBody>
      </p:sp>
    </p:spTree>
  </p:cSld>
  <p:timing>
    <p:tnLst>
      <p:par>
        <p:cTn dur="indefinite" id="37" nodeType="tmRoot" restart="never">
          <p:childTnLst>
            <p:seq>
              <p:cTn id="3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p:spPr>
        <p:txBody>
          <a:bodyPr anchor="ctr" bIns="0" lIns="0" rIns="0" tIns="0" wrap="none"/>
          <a:p>
            <a:pPr algn="ctr"/>
            <a:endParaRPr/>
          </a:p>
        </p:txBody>
      </p:sp>
      <p:sp>
        <p:nvSpPr>
          <p:cNvPr id="83" name="TextShape 2"/>
          <p:cNvSpPr txBox="1"/>
          <p:nvPr/>
        </p:nvSpPr>
        <p:spPr>
          <a:xfrm>
            <a:off x="504000" y="301320"/>
            <a:ext cx="9071640" cy="5851800"/>
          </a:xfrm>
          <a:prstGeom prst="rect">
            <a:avLst/>
          </a:prstGeom>
        </p:spPr>
        <p:txBody>
          <a:bodyPr anchor="ctr" bIns="0" lIns="0" rIns="0" tIns="0" wrap="none"/>
          <a:p>
            <a:pPr algn="ctr"/>
            <a:r>
              <a:rPr lang="en-US"/>
              <a:t>Desain Sistem</a:t>
            </a:r>
            <a:endParaRPr/>
          </a:p>
        </p:txBody>
      </p:sp>
    </p:spTree>
  </p:cSld>
  <p:timing>
    <p:tnLst>
      <p:par>
        <p:cTn dur="indefinite" id="39" nodeType="tmRoot" restart="never">
          <p:childTnLst>
            <p:seq>
              <p:cTn id="4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p:spPr>
        <p:txBody>
          <a:bodyPr anchor="ctr" bIns="0" lIns="0" rIns="0" tIns="0" wrap="none"/>
          <a:p>
            <a:pPr algn="ctr"/>
            <a:r>
              <a:rPr lang="en-US"/>
              <a:t>Arsitektur Teknis Web API</a:t>
            </a:r>
            <a:endParaRPr/>
          </a:p>
        </p:txBody>
      </p:sp>
    </p:spTree>
  </p:cSld>
  <p:timing>
    <p:tnLst>
      <p:par>
        <p:cTn dur="indefinite" id="41" nodeType="tmRoot" restart="never">
          <p:childTnLst>
            <p:seq>
              <p:cTn id="4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5" name="TextShape 1"/>
          <p:cNvSpPr txBox="1"/>
          <p:nvPr/>
        </p:nvSpPr>
        <p:spPr>
          <a:xfrm>
            <a:off x="504000" y="301320"/>
            <a:ext cx="9071640" cy="1262160"/>
          </a:xfrm>
          <a:prstGeom prst="rect">
            <a:avLst/>
          </a:prstGeom>
        </p:spPr>
        <p:txBody>
          <a:bodyPr anchor="ctr" bIns="0" lIns="0" rIns="0" tIns="0" wrap="none"/>
          <a:p>
            <a:pPr algn="ctr"/>
            <a:r>
              <a:rPr lang="en-US"/>
              <a:t>Service Interaction Model</a:t>
            </a:r>
            <a:endParaRPr/>
          </a:p>
        </p:txBody>
      </p:sp>
      <p:sp>
        <p:nvSpPr>
          <p:cNvPr id="86"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Permintaan Detail Event dalam format:</a:t>
            </a:r>
            <a:endParaRPr/>
          </a:p>
          <a:p>
            <a:pPr lvl="1">
              <a:buSzPct val="25000"/>
              <a:buFont typeface="StarSymbol"/>
              <a:buChar char=""/>
            </a:pPr>
            <a:r>
              <a:rPr lang="en-US"/>
              <a:t>JSON</a:t>
            </a:r>
            <a:endParaRPr/>
          </a:p>
          <a:p>
            <a:pPr lvl="1">
              <a:buSzPct val="25000"/>
              <a:buFont typeface="StarSymbol"/>
              <a:buChar char=""/>
            </a:pPr>
            <a:r>
              <a:rPr lang="en-US"/>
              <a:t>XML</a:t>
            </a:r>
            <a:endParaRPr/>
          </a:p>
          <a:p>
            <a:pPr>
              <a:buSzPct val="25000"/>
              <a:buFont typeface="StarSymbol"/>
              <a:buChar char=""/>
            </a:pPr>
            <a:r>
              <a:rPr lang="en-US"/>
              <a:t>Permintaan Daftar Event dalam format:</a:t>
            </a:r>
            <a:endParaRPr/>
          </a:p>
          <a:p>
            <a:pPr lvl="1">
              <a:buSzPct val="25000"/>
              <a:buFont typeface="StarSymbol"/>
              <a:buChar char=""/>
            </a:pPr>
            <a:r>
              <a:rPr lang="en-US"/>
              <a:t>JSON</a:t>
            </a:r>
            <a:endParaRPr/>
          </a:p>
          <a:p>
            <a:pPr lvl="1">
              <a:buSzPct val="25000"/>
              <a:buFont typeface="StarSymbol"/>
              <a:buChar char=""/>
            </a:pPr>
            <a:r>
              <a:rPr lang="en-US"/>
              <a:t>XML</a:t>
            </a:r>
            <a:endParaRPr/>
          </a:p>
        </p:txBody>
      </p:sp>
    </p:spTree>
  </p:cSld>
  <p:timing>
    <p:tnLst>
      <p:par>
        <p:cTn dur="indefinite" id="43" nodeType="tmRoot" restart="never">
          <p:childTnLst>
            <p:seq>
              <p:cTn id="4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7" name="TextShape 1"/>
          <p:cNvSpPr txBox="1"/>
          <p:nvPr/>
        </p:nvSpPr>
        <p:spPr>
          <a:xfrm>
            <a:off x="504000" y="301320"/>
            <a:ext cx="9071640" cy="1262160"/>
          </a:xfrm>
          <a:prstGeom prst="rect">
            <a:avLst/>
          </a:prstGeom>
        </p:spPr>
        <p:txBody>
          <a:bodyPr anchor="ctr" bIns="0" lIns="0" rIns="0" tIns="0" wrap="none"/>
          <a:p>
            <a:pPr algn="ctr"/>
            <a:r>
              <a:rPr lang="en-US"/>
              <a:t>Permintaan Detail Event dalam format JSON</a:t>
            </a:r>
            <a:endParaRPr/>
          </a:p>
        </p:txBody>
      </p:sp>
    </p:spTree>
  </p:cSld>
  <p:timing>
    <p:tnLst>
      <p:par>
        <p:cTn dur="indefinite" id="45" nodeType="tmRoot" restart="never">
          <p:childTnLst>
            <p:seq>
              <p:cTn id="4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p:spPr>
        <p:txBody>
          <a:bodyPr anchor="ctr" bIns="0" lIns="0" rIns="0" tIns="0" wrap="none"/>
          <a:p>
            <a:pPr algn="ctr"/>
            <a:r>
              <a:rPr lang="en-US"/>
              <a:t>Permintaan Detail Event dalam format XML</a:t>
            </a:r>
            <a:endParaRPr/>
          </a:p>
        </p:txBody>
      </p:sp>
    </p:spTree>
  </p:cSld>
  <p:timing>
    <p:tnLst>
      <p:par>
        <p:cTn dur="indefinite" id="47" nodeType="tmRoot" restart="never">
          <p:childTnLst>
            <p:seq>
              <p:cTn id="4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504000" y="301320"/>
            <a:ext cx="9071640" cy="1262160"/>
          </a:xfrm>
          <a:prstGeom prst="rect">
            <a:avLst/>
          </a:prstGeom>
        </p:spPr>
        <p:txBody>
          <a:bodyPr anchor="ctr" bIns="0" lIns="0" rIns="0" tIns="0" wrap="none"/>
          <a:p>
            <a:pPr algn="ctr"/>
            <a:r>
              <a:rPr lang="en-US"/>
              <a:t>Permintaan Daftar Event dalam format JSON</a:t>
            </a:r>
            <a:endParaRPr/>
          </a:p>
        </p:txBody>
      </p:sp>
      <p:pic>
        <p:nvPicPr>
          <p:cNvPr descr="" id="90" name=""/>
          <p:cNvPicPr/>
          <p:nvPr/>
        </p:nvPicPr>
        <p:blipFill>
          <a:blip r:embed="rId1"/>
          <a:stretch>
            <a:fillRect/>
          </a:stretch>
        </p:blipFill>
        <p:spPr>
          <a:xfrm>
            <a:off x="1262880" y="1572840"/>
            <a:ext cx="7548480" cy="5739480"/>
          </a:xfrm>
          <a:prstGeom prst="rect">
            <a:avLst/>
          </a:prstGeom>
        </p:spPr>
      </p:pic>
    </p:spTree>
  </p:cSld>
  <p:timing>
    <p:tnLst>
      <p:par>
        <p:cTn dur="indefinite" id="49" nodeType="tmRoot" restart="never">
          <p:childTnLst>
            <p:seq>
              <p:cTn id="5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1" name="TextShape 1"/>
          <p:cNvSpPr txBox="1"/>
          <p:nvPr/>
        </p:nvSpPr>
        <p:spPr>
          <a:xfrm>
            <a:off x="504000" y="301320"/>
            <a:ext cx="9071640" cy="1262160"/>
          </a:xfrm>
          <a:prstGeom prst="rect">
            <a:avLst/>
          </a:prstGeom>
        </p:spPr>
        <p:txBody>
          <a:bodyPr anchor="ctr" bIns="0" lIns="0" rIns="0" tIns="0" wrap="none"/>
          <a:p>
            <a:pPr algn="ctr"/>
            <a:r>
              <a:rPr lang="en-US"/>
              <a:t>Permintaan Daftar Event dalam format XML</a:t>
            </a:r>
            <a:endParaRPr/>
          </a:p>
        </p:txBody>
      </p:sp>
      <p:pic>
        <p:nvPicPr>
          <p:cNvPr descr="" id="92" name=""/>
          <p:cNvPicPr/>
          <p:nvPr/>
        </p:nvPicPr>
        <p:blipFill>
          <a:blip r:embed="rId1"/>
          <a:stretch>
            <a:fillRect/>
          </a:stretch>
        </p:blipFill>
        <p:spPr>
          <a:xfrm>
            <a:off x="1176840" y="1215000"/>
            <a:ext cx="7708680" cy="5692680"/>
          </a:xfrm>
          <a:prstGeom prst="rect">
            <a:avLst/>
          </a:prstGeom>
        </p:spPr>
      </p:pic>
    </p:spTree>
  </p:cSld>
  <p:timing>
    <p:tnLst>
      <p:par>
        <p:cTn dur="indefinite" id="51" nodeType="tmRoot" restart="never">
          <p:childTnLst>
            <p:seq>
              <p:cTn id="5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3" name="TextShape 1"/>
          <p:cNvSpPr txBox="1"/>
          <p:nvPr/>
        </p:nvSpPr>
        <p:spPr>
          <a:xfrm>
            <a:off x="504000" y="301320"/>
            <a:ext cx="9071640" cy="1262160"/>
          </a:xfrm>
          <a:prstGeom prst="rect">
            <a:avLst/>
          </a:prstGeom>
        </p:spPr>
        <p:txBody>
          <a:bodyPr anchor="ctr" bIns="0" lIns="0" rIns="0" tIns="0" wrap="none"/>
          <a:p>
            <a:pPr algn="ctr"/>
            <a:r>
              <a:rPr lang="en-US"/>
              <a:t>Web URI Structure</a:t>
            </a:r>
            <a:endParaRPr/>
          </a:p>
        </p:txBody>
      </p:sp>
    </p:spTree>
  </p:cSld>
  <p:timing>
    <p:tnLst>
      <p:par>
        <p:cTn dur="indefinite" id="53" nodeType="tmRoot" restart="never">
          <p:childTnLst>
            <p:seq>
              <p:cTn id="5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p:spPr>
        <p:txBody>
          <a:bodyPr anchor="ctr" bIns="0" lIns="0" rIns="0" tIns="0" wrap="none"/>
          <a:p>
            <a:pPr algn="ctr"/>
            <a:endParaRPr/>
          </a:p>
        </p:txBody>
      </p:sp>
      <p:sp>
        <p:nvSpPr>
          <p:cNvPr id="44" name="TextShape 2"/>
          <p:cNvSpPr txBox="1"/>
          <p:nvPr/>
        </p:nvSpPr>
        <p:spPr>
          <a:xfrm>
            <a:off x="5049000" y="1769040"/>
            <a:ext cx="4328280" cy="4384080"/>
          </a:xfrm>
          <a:prstGeom prst="rect">
            <a:avLst/>
          </a:prstGeom>
        </p:spPr>
        <p:txBody>
          <a:bodyPr bIns="0" lIns="0" rIns="0" tIns="0" wrap="none"/>
          <a:p>
            <a:pPr>
              <a:buSzPct val="25000"/>
              <a:buFont typeface="StarSymbol"/>
              <a:buChar char=""/>
            </a:pPr>
            <a:r>
              <a:rPr lang="en-US"/>
              <a:t>Muhammad Ghazali</a:t>
            </a:r>
            <a:endParaRPr/>
          </a:p>
          <a:p>
            <a:pPr>
              <a:buSzPct val="25000"/>
              <a:buFont typeface="StarSymbol"/>
              <a:buChar char=""/>
            </a:pPr>
            <a:r>
              <a:rPr lang="en-US"/>
              <a:t>Pemuda tanggung</a:t>
            </a:r>
            <a:endParaRPr/>
          </a:p>
          <a:p>
            <a:pPr>
              <a:buSzPct val="25000"/>
              <a:buFont typeface="StarSymbol"/>
              <a:buChar char=""/>
            </a:pPr>
            <a:r>
              <a:rPr lang="en-US"/>
              <a:t>Mahasiswa veteran</a:t>
            </a:r>
            <a:endParaRPr/>
          </a:p>
          <a:p>
            <a:pPr>
              <a:buSzPct val="25000"/>
              <a:buFont typeface="StarSymbol"/>
              <a:buChar char=""/>
            </a:pPr>
            <a:r>
              <a:rPr lang="en-US"/>
              <a:t>NPM: 0606036</a:t>
            </a:r>
            <a:endParaRPr/>
          </a:p>
        </p:txBody>
      </p:sp>
    </p:spTree>
  </p:cSld>
  <p:timing>
    <p:tnLst>
      <p:par>
        <p:cTn dur="indefinite" id="3" nodeType="tmRoot" restart="never">
          <p:childTnLst>
            <p:seq>
              <p:cTn id="4"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p:spPr>
        <p:txBody>
          <a:bodyPr anchor="ctr" bIns="0" lIns="0" rIns="0" tIns="0" wrap="none"/>
          <a:p>
            <a:pPr algn="ctr"/>
            <a:r>
              <a:rPr lang="en-US"/>
              <a:t>Rancangan Skema Representasi Resource (1)</a:t>
            </a:r>
            <a:endParaRPr/>
          </a:p>
        </p:txBody>
      </p:sp>
      <p:sp>
        <p:nvSpPr>
          <p:cNvPr id="95"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Rancangan Skema Representasi Resource </a:t>
            </a:r>
            <a:r>
              <a:rPr b="1" lang="en-US"/>
              <a:t>Detail Event</a:t>
            </a:r>
            <a:r>
              <a:rPr lang="en-US"/>
              <a:t> dalam format:</a:t>
            </a:r>
            <a:endParaRPr/>
          </a:p>
          <a:p>
            <a:pPr lvl="1">
              <a:buSzPct val="25000"/>
              <a:buFont typeface="StarSymbol"/>
              <a:buChar char=""/>
            </a:pPr>
            <a:r>
              <a:rPr lang="en-US"/>
              <a:t>JSON</a:t>
            </a:r>
            <a:endParaRPr/>
          </a:p>
          <a:p>
            <a:pPr lvl="1">
              <a:buSzPct val="25000"/>
              <a:buFont typeface="StarSymbol"/>
              <a:buChar char=""/>
            </a:pPr>
            <a:r>
              <a:rPr lang="en-US"/>
              <a:t>XML</a:t>
            </a:r>
            <a:endParaRPr/>
          </a:p>
        </p:txBody>
      </p:sp>
    </p:spTree>
  </p:cSld>
  <p:timing>
    <p:tnLst>
      <p:par>
        <p:cTn dur="indefinite" id="55" nodeType="tmRoot" restart="never">
          <p:childTnLst>
            <p:seq>
              <p:cTn id="5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p:spPr>
        <p:txBody>
          <a:bodyPr anchor="ctr" bIns="0" lIns="0" rIns="0" tIns="0" wrap="none"/>
          <a:p>
            <a:pPr algn="ctr"/>
            <a:r>
              <a:rPr lang="en-US"/>
              <a:t>Rancangan Skema Representasi Resource (2)</a:t>
            </a:r>
            <a:endParaRPr/>
          </a:p>
        </p:txBody>
      </p:sp>
      <p:sp>
        <p:nvSpPr>
          <p:cNvPr id="97"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Rancangan Skema Representasi Resource </a:t>
            </a:r>
            <a:r>
              <a:rPr b="1" lang="en-US"/>
              <a:t>Daftar Event</a:t>
            </a:r>
            <a:r>
              <a:rPr lang="en-US"/>
              <a:t> dalam format:</a:t>
            </a:r>
            <a:endParaRPr/>
          </a:p>
          <a:p>
            <a:pPr lvl="1">
              <a:buSzPct val="25000"/>
              <a:buFont typeface="StarSymbol"/>
              <a:buChar char=""/>
            </a:pPr>
            <a:r>
              <a:rPr lang="en-US"/>
              <a:t>JSON</a:t>
            </a:r>
            <a:endParaRPr/>
          </a:p>
          <a:p>
            <a:pPr lvl="1">
              <a:buSzPct val="25000"/>
              <a:buFont typeface="StarSymbol"/>
              <a:buChar char=""/>
            </a:pPr>
            <a:r>
              <a:rPr lang="en-US"/>
              <a:t>XML</a:t>
            </a:r>
            <a:endParaRPr/>
          </a:p>
        </p:txBody>
      </p:sp>
    </p:spTree>
  </p:cSld>
  <p:timing>
    <p:tnLst>
      <p:par>
        <p:cTn dur="indefinite" id="57" nodeType="tmRoot" restart="never">
          <p:childTnLst>
            <p:seq>
              <p:cTn id="5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504000" y="301320"/>
            <a:ext cx="9071640" cy="5851800"/>
          </a:xfrm>
          <a:prstGeom prst="rect">
            <a:avLst/>
          </a:prstGeom>
        </p:spPr>
        <p:txBody>
          <a:bodyPr anchor="ctr" bIns="0" lIns="0" rIns="0" tIns="0" wrap="none"/>
          <a:p>
            <a:pPr algn="ctr"/>
            <a:r>
              <a:rPr lang="en-US"/>
              <a:t>Implementasi dan Pengujian Sistem</a:t>
            </a:r>
            <a:endParaRPr/>
          </a:p>
        </p:txBody>
      </p:sp>
    </p:spTree>
  </p:cSld>
  <p:timing>
    <p:tnLst>
      <p:par>
        <p:cTn dur="indefinite" id="59" nodeType="tmRoot" restart="never">
          <p:childTnLst>
            <p:seq>
              <p:cTn id="6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9" name="TextShape 1"/>
          <p:cNvSpPr txBox="1"/>
          <p:nvPr/>
        </p:nvSpPr>
        <p:spPr>
          <a:xfrm>
            <a:off x="504000" y="301320"/>
            <a:ext cx="9071640" cy="1262160"/>
          </a:xfrm>
          <a:prstGeom prst="rect">
            <a:avLst/>
          </a:prstGeom>
        </p:spPr>
        <p:txBody>
          <a:bodyPr anchor="ctr" bIns="0" lIns="0" rIns="0" tIns="0" wrap="none"/>
          <a:p>
            <a:pPr algn="ctr"/>
            <a:r>
              <a:rPr lang="en-US"/>
              <a:t>Teknologi yang dipakai</a:t>
            </a:r>
            <a:endParaRPr/>
          </a:p>
        </p:txBody>
      </p:sp>
      <p:sp>
        <p:nvSpPr>
          <p:cNvPr id="100"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Node.JS</a:t>
            </a:r>
            <a:endParaRPr/>
          </a:p>
          <a:p>
            <a:pPr>
              <a:buSzPct val="25000"/>
              <a:buFont typeface="StarSymbol"/>
              <a:buChar char=""/>
            </a:pPr>
            <a:r>
              <a:rPr lang="en-US"/>
              <a:t>Express</a:t>
            </a:r>
            <a:endParaRPr/>
          </a:p>
          <a:p>
            <a:pPr>
              <a:buSzPct val="25000"/>
              <a:buFont typeface="StarSymbol"/>
              <a:buChar char=""/>
            </a:pPr>
            <a:r>
              <a:rPr lang="en-US"/>
              <a:t>MongoDB</a:t>
            </a:r>
            <a:endParaRPr/>
          </a:p>
        </p:txBody>
      </p:sp>
    </p:spTree>
  </p:cSld>
  <p:timing>
    <p:tnLst>
      <p:par>
        <p:cTn dur="indefinite" id="61" nodeType="tmRoot" restart="never">
          <p:childTnLst>
            <p:seq>
              <p:cTn id="6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TextShape 1"/>
          <p:cNvSpPr txBox="1"/>
          <p:nvPr/>
        </p:nvSpPr>
        <p:spPr>
          <a:xfrm>
            <a:off x="504000" y="301320"/>
            <a:ext cx="9071640" cy="1262160"/>
          </a:xfrm>
          <a:prstGeom prst="rect">
            <a:avLst/>
          </a:prstGeom>
        </p:spPr>
        <p:txBody>
          <a:bodyPr anchor="ctr" bIns="0" lIns="0" rIns="0" tIns="0" wrap="none"/>
          <a:p>
            <a:pPr algn="ctr"/>
            <a:r>
              <a:rPr lang="en-US"/>
              <a:t>Pengujian Sistem (1)</a:t>
            </a:r>
            <a:endParaRPr/>
          </a:p>
        </p:txBody>
      </p:sp>
      <p:sp>
        <p:nvSpPr>
          <p:cNvPr id="102"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Skenario Pengujian Skenario Pengujian untuk Mengambil </a:t>
            </a:r>
            <a:r>
              <a:rPr b="1" lang="en-US"/>
              <a:t>Detail Event</a:t>
            </a:r>
            <a:endParaRPr/>
          </a:p>
          <a:p>
            <a:pPr lvl="1">
              <a:buSzPct val="25000"/>
              <a:buFont typeface="StarSymbol"/>
              <a:buChar char=""/>
            </a:pPr>
            <a:r>
              <a:rPr lang="en-US"/>
              <a:t>Scenario 1: Event Details request should return response in JSON</a:t>
            </a:r>
            <a:endParaRPr/>
          </a:p>
          <a:p>
            <a:pPr lvl="1">
              <a:buSzPct val="25000"/>
              <a:buFont typeface="StarSymbol"/>
              <a:buChar char=""/>
            </a:pPr>
            <a:r>
              <a:rPr lang="en-US"/>
              <a:t>Scenario 2: Event Details request should return response in XML</a:t>
            </a:r>
            <a:endParaRPr/>
          </a:p>
          <a:p>
            <a:pPr lvl="1">
              <a:buSzPct val="25000"/>
              <a:buFont typeface="StarSymbol"/>
              <a:buChar char=""/>
            </a:pPr>
            <a:r>
              <a:rPr lang="en-US"/>
              <a:t>Scenario 3: Unsupported Content-Type should return HTTP 406 code</a:t>
            </a:r>
            <a:endParaRPr/>
          </a:p>
        </p:txBody>
      </p:sp>
    </p:spTree>
  </p:cSld>
  <p:timing>
    <p:tnLst>
      <p:par>
        <p:cTn dur="indefinite" id="63" nodeType="tmRoot" restart="never">
          <p:childTnLst>
            <p:seq>
              <p:cTn id="64"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3" name="TextShape 1"/>
          <p:cNvSpPr txBox="1"/>
          <p:nvPr/>
        </p:nvSpPr>
        <p:spPr>
          <a:xfrm>
            <a:off x="504000" y="301320"/>
            <a:ext cx="9071640" cy="1262160"/>
          </a:xfrm>
          <a:prstGeom prst="rect">
            <a:avLst/>
          </a:prstGeom>
        </p:spPr>
        <p:txBody>
          <a:bodyPr anchor="ctr" bIns="0" lIns="0" rIns="0" tIns="0" wrap="none"/>
          <a:p>
            <a:pPr algn="ctr"/>
            <a:r>
              <a:rPr lang="en-US"/>
              <a:t>Pengujian Sistem (2)</a:t>
            </a:r>
            <a:endParaRPr/>
          </a:p>
        </p:txBody>
      </p:sp>
      <p:sp>
        <p:nvSpPr>
          <p:cNvPr id="104"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Skenario Pengujian Skenario Pengujian untuk Mengambil </a:t>
            </a:r>
            <a:r>
              <a:rPr b="1" lang="en-US"/>
              <a:t>Daftar Event</a:t>
            </a:r>
            <a:endParaRPr/>
          </a:p>
          <a:p>
            <a:pPr lvl="1">
              <a:buSzPct val="25000"/>
              <a:buFont typeface="StarSymbol"/>
              <a:buChar char=""/>
            </a:pPr>
            <a:r>
              <a:rPr lang="en-US"/>
              <a:t>Scenario 1: Event List request should return response in JSON</a:t>
            </a:r>
            <a:endParaRPr/>
          </a:p>
          <a:p>
            <a:pPr lvl="1">
              <a:buSzPct val="25000"/>
              <a:buFont typeface="StarSymbol"/>
              <a:buChar char=""/>
            </a:pPr>
            <a:r>
              <a:rPr lang="en-US"/>
              <a:t>Scenario 2: Event List request should return response in XML</a:t>
            </a:r>
            <a:endParaRPr/>
          </a:p>
          <a:p>
            <a:pPr lvl="1">
              <a:buSzPct val="25000"/>
              <a:buFont typeface="StarSymbol"/>
              <a:buChar char=""/>
            </a:pPr>
            <a:r>
              <a:rPr lang="en-US"/>
              <a:t>Scenario 3: Unsupported Content-Type should return HTTP 406 code</a:t>
            </a:r>
            <a:endParaRPr/>
          </a:p>
        </p:txBody>
      </p:sp>
    </p:spTree>
  </p:cSld>
  <p:timing>
    <p:tnLst>
      <p:par>
        <p:cTn dur="indefinite" id="65" nodeType="tmRoot" restart="never">
          <p:childTnLst>
            <p:seq>
              <p:cTn id="66"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5" name="TextShape 1"/>
          <p:cNvSpPr txBox="1"/>
          <p:nvPr/>
        </p:nvSpPr>
        <p:spPr>
          <a:xfrm>
            <a:off x="504000" y="301320"/>
            <a:ext cx="9071640" cy="1262160"/>
          </a:xfrm>
          <a:prstGeom prst="rect">
            <a:avLst/>
          </a:prstGeom>
        </p:spPr>
        <p:txBody>
          <a:bodyPr anchor="ctr" bIns="0" lIns="0" rIns="0" tIns="0" wrap="none"/>
          <a:p>
            <a:pPr algn="ctr"/>
            <a:r>
              <a:rPr lang="en-US"/>
              <a:t>Hasil Pembandingan Antara JSON dan XML</a:t>
            </a:r>
            <a:endParaRPr/>
          </a:p>
        </p:txBody>
      </p:sp>
      <p:sp>
        <p:nvSpPr>
          <p:cNvPr id="106"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Empty Resource</a:t>
            </a:r>
            <a:endParaRPr/>
          </a:p>
          <a:p>
            <a:pPr>
              <a:buSzPct val="25000"/>
              <a:buFont typeface="StarSymbol"/>
              <a:buChar char=""/>
            </a:pPr>
            <a:r>
              <a:rPr lang="en-US"/>
              <a:t>Normal Resource</a:t>
            </a:r>
            <a:endParaRPr/>
          </a:p>
          <a:p>
            <a:pPr>
              <a:buSzPct val="25000"/>
              <a:buFont typeface="StarSymbol"/>
              <a:buChar char=""/>
            </a:pPr>
            <a:r>
              <a:rPr lang="en-US"/>
              <a:t>Just Once</a:t>
            </a:r>
            <a:endParaRPr/>
          </a:p>
        </p:txBody>
      </p:sp>
    </p:spTree>
  </p:cSld>
  <p:timing>
    <p:tnLst>
      <p:par>
        <p:cTn dur="indefinite" id="67" nodeType="tmRoot" restart="never">
          <p:childTnLst>
            <p:seq>
              <p:cTn id="68"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7" name="TextShape 1"/>
          <p:cNvSpPr txBox="1"/>
          <p:nvPr/>
        </p:nvSpPr>
        <p:spPr>
          <a:xfrm>
            <a:off x="504000" y="301320"/>
            <a:ext cx="9071640" cy="1262160"/>
          </a:xfrm>
          <a:prstGeom prst="rect">
            <a:avLst/>
          </a:prstGeom>
        </p:spPr>
        <p:txBody>
          <a:bodyPr anchor="ctr" bIns="0" lIns="0" rIns="0" tIns="0" wrap="none"/>
          <a:p>
            <a:pPr algn="ctr"/>
            <a:r>
              <a:rPr lang="en-US"/>
              <a:t>Hasil Pembandingan Skenario Empty Resource</a:t>
            </a:r>
            <a:endParaRPr/>
          </a:p>
        </p:txBody>
      </p:sp>
    </p:spTree>
  </p:cSld>
  <p:timing>
    <p:tnLst>
      <p:par>
        <p:cTn dur="indefinite" id="69" nodeType="tmRoot" restart="never">
          <p:childTnLst>
            <p:seq>
              <p:cTn id="70"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p:spPr>
        <p:txBody>
          <a:bodyPr anchor="ctr" bIns="0" lIns="0" rIns="0" tIns="0" wrap="none"/>
          <a:p>
            <a:pPr algn="ctr"/>
            <a:r>
              <a:rPr lang="en-US"/>
              <a:t>Hasil Pembandingan Skenario Normal Resource</a:t>
            </a:r>
            <a:endParaRPr/>
          </a:p>
        </p:txBody>
      </p:sp>
    </p:spTree>
  </p:cSld>
  <p:timing>
    <p:tnLst>
      <p:par>
        <p:cTn dur="indefinite" id="71" nodeType="tmRoot" restart="never">
          <p:childTnLst>
            <p:seq>
              <p:cTn id="72"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9" name="TextShape 1"/>
          <p:cNvSpPr txBox="1"/>
          <p:nvPr/>
        </p:nvSpPr>
        <p:spPr>
          <a:xfrm>
            <a:off x="504000" y="301320"/>
            <a:ext cx="9071640" cy="1262160"/>
          </a:xfrm>
          <a:prstGeom prst="rect">
            <a:avLst/>
          </a:prstGeom>
        </p:spPr>
        <p:txBody>
          <a:bodyPr anchor="ctr" bIns="0" lIns="0" rIns="0" tIns="0" wrap="none"/>
          <a:p>
            <a:pPr algn="ctr"/>
            <a:r>
              <a:rPr lang="en-US"/>
              <a:t>Hasil Pembandingan Skenario</a:t>
            </a:r>
            <a:r>
              <a:rPr lang="en-US"/>
              <a:t>
</a:t>
            </a:r>
            <a:r>
              <a:rPr lang="en-US"/>
              <a:t>Just Once</a:t>
            </a:r>
            <a:endParaRPr/>
          </a:p>
        </p:txBody>
      </p:sp>
      <p:sp>
        <p:nvSpPr>
          <p:cNvPr id="110"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Ukuran data resource dalam format </a:t>
            </a:r>
            <a:r>
              <a:rPr b="1" lang="en-US"/>
              <a:t>JSON</a:t>
            </a:r>
            <a:r>
              <a:rPr lang="en-US"/>
              <a:t> dengan besar </a:t>
            </a:r>
            <a:r>
              <a:rPr b="1" lang="en-US"/>
              <a:t>4377 bytes</a:t>
            </a:r>
            <a:r>
              <a:rPr lang="en-US"/>
              <a:t> berhasil direspon oleh Web API dalam waktu </a:t>
            </a:r>
            <a:r>
              <a:rPr b="1" lang="en-US"/>
              <a:t>0,0004</a:t>
            </a:r>
            <a:r>
              <a:rPr lang="en-US"/>
              <a:t> detik</a:t>
            </a:r>
            <a:endParaRPr/>
          </a:p>
          <a:p>
            <a:pPr>
              <a:buSzPct val="25000"/>
              <a:buFont typeface="StarSymbol"/>
              <a:buChar char=""/>
            </a:pPr>
            <a:r>
              <a:rPr lang="en-US"/>
              <a:t>Ukuran data resource dalam format </a:t>
            </a:r>
            <a:r>
              <a:rPr b="1" lang="en-US"/>
              <a:t>XML </a:t>
            </a:r>
            <a:r>
              <a:rPr lang="en-US"/>
              <a:t>dengan besar </a:t>
            </a:r>
            <a:r>
              <a:rPr b="1" lang="en-US"/>
              <a:t>6635 bytes</a:t>
            </a:r>
            <a:r>
              <a:rPr lang="en-US"/>
              <a:t> berhasil direspon oleh Web API dalam waktu </a:t>
            </a:r>
            <a:r>
              <a:rPr b="1" lang="en-US"/>
              <a:t>0,0005</a:t>
            </a:r>
            <a:r>
              <a:rPr lang="en-US"/>
              <a:t> detik</a:t>
            </a:r>
            <a:endParaRPr/>
          </a:p>
        </p:txBody>
      </p:sp>
    </p:spTree>
  </p:cSld>
  <p:timing>
    <p:tnLst>
      <p:par>
        <p:cTn dur="indefinite" id="73" nodeType="tmRoot" restart="never">
          <p:childTnLst>
            <p:seq>
              <p:cTn id="74"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45" name="TextShape 1"/>
          <p:cNvSpPr txBox="1"/>
          <p:nvPr/>
        </p:nvSpPr>
        <p:spPr>
          <a:xfrm>
            <a:off x="1350360" y="5394960"/>
            <a:ext cx="2855880" cy="2090880"/>
          </a:xfrm>
          <a:prstGeom prst="rect">
            <a:avLst/>
          </a:prstGeom>
        </p:spPr>
        <p:txBody>
          <a:bodyPr bIns="0" lIns="0" rIns="0" tIns="0" wrap="none"/>
          <a:p>
            <a:pPr>
              <a:buSzPct val="25000"/>
              <a:buFont typeface="StarSymbol"/>
              <a:buChar char=""/>
            </a:pPr>
            <a:r>
              <a:rPr lang="en-US" sz="6600">
                <a:solidFill>
                  <a:srgbClr val="ffffff"/>
                </a:solidFill>
              </a:rPr>
              <a:t>How</a:t>
            </a:r>
            <a:endParaRPr/>
          </a:p>
        </p:txBody>
      </p:sp>
      <p:sp>
        <p:nvSpPr>
          <p:cNvPr id="46" name="TextShape 2"/>
          <p:cNvSpPr txBox="1"/>
          <p:nvPr/>
        </p:nvSpPr>
        <p:spPr>
          <a:xfrm>
            <a:off x="504000" y="301320"/>
            <a:ext cx="9071640" cy="1262160"/>
          </a:xfrm>
          <a:prstGeom prst="rect">
            <a:avLst/>
          </a:prstGeom>
        </p:spPr>
        <p:txBody>
          <a:bodyPr anchor="ctr" bIns="0" lIns="0" rIns="0" tIns="0" wrap="none"/>
          <a:p>
            <a:pPr algn="ctr"/>
            <a:r>
              <a:rPr lang="en-US" sz="5400"/>
              <a:t>Stories</a:t>
            </a:r>
            <a:endParaRPr/>
          </a:p>
        </p:txBody>
      </p:sp>
      <p:sp>
        <p:nvSpPr>
          <p:cNvPr id="47" name="TextShape 3"/>
          <p:cNvSpPr txBox="1"/>
          <p:nvPr/>
        </p:nvSpPr>
        <p:spPr>
          <a:xfrm>
            <a:off x="504000" y="1769040"/>
            <a:ext cx="2855880" cy="2090880"/>
          </a:xfrm>
          <a:prstGeom prst="rect">
            <a:avLst/>
          </a:prstGeom>
        </p:spPr>
        <p:txBody>
          <a:bodyPr bIns="0" lIns="0" rIns="0" tIns="0" wrap="none"/>
          <a:p>
            <a:endParaRPr/>
          </a:p>
        </p:txBody>
      </p:sp>
      <p:sp>
        <p:nvSpPr>
          <p:cNvPr id="48" name="TextShape 4"/>
          <p:cNvSpPr txBox="1"/>
          <p:nvPr/>
        </p:nvSpPr>
        <p:spPr>
          <a:xfrm>
            <a:off x="3502800" y="1769040"/>
            <a:ext cx="2855880" cy="2090880"/>
          </a:xfrm>
          <a:prstGeom prst="rect">
            <a:avLst/>
          </a:prstGeom>
        </p:spPr>
        <p:txBody>
          <a:bodyPr bIns="0" lIns="0" rIns="0" tIns="0" wrap="none"/>
          <a:p>
            <a:endParaRPr/>
          </a:p>
        </p:txBody>
      </p:sp>
      <p:sp>
        <p:nvSpPr>
          <p:cNvPr id="49" name="TextShape 5"/>
          <p:cNvSpPr txBox="1"/>
          <p:nvPr/>
        </p:nvSpPr>
        <p:spPr>
          <a:xfrm>
            <a:off x="6501960" y="1769040"/>
            <a:ext cx="2855880" cy="2090880"/>
          </a:xfrm>
          <a:prstGeom prst="rect">
            <a:avLst/>
          </a:prstGeom>
        </p:spPr>
        <p:txBody>
          <a:bodyPr bIns="0" lIns="0" rIns="0" tIns="0" wrap="none"/>
          <a:p>
            <a:endParaRPr/>
          </a:p>
        </p:txBody>
      </p:sp>
      <p:sp>
        <p:nvSpPr>
          <p:cNvPr id="50" name="TextShape 6"/>
          <p:cNvSpPr txBox="1"/>
          <p:nvPr/>
        </p:nvSpPr>
        <p:spPr>
          <a:xfrm>
            <a:off x="2447640" y="4675680"/>
            <a:ext cx="2855880" cy="2090880"/>
          </a:xfrm>
          <a:prstGeom prst="rect">
            <a:avLst/>
          </a:prstGeom>
        </p:spPr>
        <p:txBody>
          <a:bodyPr bIns="0" lIns="0" rIns="0" tIns="0" wrap="none"/>
          <a:p>
            <a:pPr>
              <a:buSzPct val="25000"/>
              <a:buFont typeface="StarSymbol"/>
              <a:buChar char=""/>
            </a:pPr>
            <a:r>
              <a:rPr lang="en-US" sz="19980">
                <a:solidFill>
                  <a:srgbClr val="ffffff"/>
                </a:solidFill>
              </a:rPr>
              <a:t>What</a:t>
            </a:r>
            <a:endParaRPr/>
          </a:p>
        </p:txBody>
      </p:sp>
      <p:sp>
        <p:nvSpPr>
          <p:cNvPr id="51" name="TextShape 7"/>
          <p:cNvSpPr txBox="1"/>
          <p:nvPr/>
        </p:nvSpPr>
        <p:spPr>
          <a:xfrm>
            <a:off x="527400" y="6400800"/>
            <a:ext cx="2855880" cy="2090880"/>
          </a:xfrm>
          <a:prstGeom prst="rect">
            <a:avLst/>
          </a:prstGeom>
        </p:spPr>
        <p:txBody>
          <a:bodyPr bIns="0" lIns="0" rIns="0" tIns="0" wrap="none"/>
          <a:p>
            <a:pPr>
              <a:buSzPct val="25000"/>
              <a:buFont typeface="StarSymbol"/>
              <a:buChar char=""/>
            </a:pPr>
            <a:r>
              <a:rPr lang="en-US" sz="8000">
                <a:solidFill>
                  <a:srgbClr val="ffffff"/>
                </a:solidFill>
              </a:rPr>
              <a:t>Why</a:t>
            </a:r>
            <a:endParaRPr/>
          </a:p>
        </p:txBody>
      </p:sp>
    </p:spTree>
  </p:cSld>
  <p:timing>
    <p:tnLst>
      <p:par>
        <p:cTn dur="indefinite" id="5" nodeType="tmRoot" restart="never">
          <p:childTnLst>
            <p:seq>
              <p:cTn id="6"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1" name="TextShape 1"/>
          <p:cNvSpPr txBox="1"/>
          <p:nvPr/>
        </p:nvSpPr>
        <p:spPr>
          <a:xfrm>
            <a:off x="504000" y="301320"/>
            <a:ext cx="9071640" cy="5851800"/>
          </a:xfrm>
          <a:prstGeom prst="rect">
            <a:avLst/>
          </a:prstGeom>
        </p:spPr>
        <p:txBody>
          <a:bodyPr anchor="ctr" bIns="0" lIns="0" rIns="0" tIns="0" wrap="none"/>
          <a:p>
            <a:pPr algn="ctr"/>
            <a:r>
              <a:rPr lang="en-US"/>
              <a:t>Kesimpulan dan Saran</a:t>
            </a:r>
            <a:endParaRPr/>
          </a:p>
        </p:txBody>
      </p:sp>
    </p:spTree>
  </p:cSld>
  <p:timing>
    <p:tnLst>
      <p:par>
        <p:cTn dur="indefinite" id="75" nodeType="tmRoot" restart="never">
          <p:childTnLst>
            <p:seq>
              <p:cTn id="76"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p:spPr>
        <p:txBody>
          <a:bodyPr anchor="ctr" bIns="0" lIns="0" rIns="0" tIns="0" wrap="none"/>
          <a:p>
            <a:pPr algn="ctr"/>
            <a:r>
              <a:rPr lang="en-US"/>
              <a:t>Kesimpulan</a:t>
            </a:r>
            <a:endParaRPr/>
          </a:p>
        </p:txBody>
      </p:sp>
      <p:sp>
        <p:nvSpPr>
          <p:cNvPr id="113"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Data yang diserialisasi dalam format JSON </a:t>
            </a:r>
            <a:r>
              <a:rPr b="1" lang="en-US"/>
              <a:t>memiliki ukuran data yang lebih kecil</a:t>
            </a:r>
            <a:r>
              <a:rPr lang="en-US"/>
              <a:t> jika dibandingkan dengan data yang diserialisasi dalam format XML</a:t>
            </a:r>
            <a:endParaRPr/>
          </a:p>
          <a:p>
            <a:pPr>
              <a:buSzPct val="25000"/>
              <a:buFont typeface="StarSymbol"/>
              <a:buChar char=""/>
            </a:pPr>
            <a:r>
              <a:rPr lang="en-US"/>
              <a:t>Jumlah permintaan yang berhasil dikembalikan jauh lebih banyak</a:t>
            </a:r>
            <a:endParaRPr/>
          </a:p>
        </p:txBody>
      </p:sp>
    </p:spTree>
  </p:cSld>
  <p:timing>
    <p:tnLst>
      <p:par>
        <p:cTn dur="indefinite" id="77" nodeType="tmRoot" restart="never">
          <p:childTnLst>
            <p:seq>
              <p:cTn id="78"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p:spPr>
        <p:txBody>
          <a:bodyPr anchor="ctr" bIns="0" lIns="0" rIns="0" tIns="0" wrap="none"/>
          <a:p>
            <a:pPr algn="ctr"/>
            <a:r>
              <a:rPr lang="en-US"/>
              <a:t>Saran</a:t>
            </a:r>
            <a:endParaRPr/>
          </a:p>
        </p:txBody>
      </p:sp>
      <p:sp>
        <p:nvSpPr>
          <p:cNvPr id="115"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Membandingkan JSON secara eksplisit dengan beberapa format serialisasi yang lain dalam hal keunggulan dan kelemahan</a:t>
            </a:r>
            <a:endParaRPr/>
          </a:p>
          <a:p>
            <a:pPr>
              <a:buSzPct val="25000"/>
              <a:buFont typeface="StarSymbol"/>
              <a:buChar char=""/>
            </a:pPr>
            <a:r>
              <a:rPr lang="en-US"/>
              <a:t>Melakukan pengujian Web API dengan mengaksesnya melalui aplikasi</a:t>
            </a:r>
            <a:endParaRPr/>
          </a:p>
          <a:p>
            <a:pPr>
              <a:buSzPct val="25000"/>
              <a:buFont typeface="StarSymbol"/>
              <a:buChar char=""/>
            </a:pPr>
            <a:r>
              <a:rPr lang="en-US"/>
              <a:t>Meneliti isu-isu keamanan ketika menerapkan JSON</a:t>
            </a:r>
            <a:endParaRPr/>
          </a:p>
          <a:p>
            <a:pPr>
              <a:buSzPct val="25000"/>
              <a:buFont typeface="StarSymbol"/>
              <a:buChar char=""/>
            </a:pPr>
            <a:r>
              <a:rPr lang="en-US"/>
              <a:t>Menganalisa trend penggunaan format serilisasi data tertentu mobile</a:t>
            </a:r>
            <a:endParaRPr/>
          </a:p>
        </p:txBody>
      </p:sp>
    </p:spTree>
  </p:cSld>
  <p:timing>
    <p:tnLst>
      <p:par>
        <p:cTn dur="indefinite" id="79" nodeType="tmRoot" restart="never">
          <p:childTnLst>
            <p:seq>
              <p:cTn id="80"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116" name="TextShape 1"/>
          <p:cNvSpPr txBox="1"/>
          <p:nvPr/>
        </p:nvSpPr>
        <p:spPr>
          <a:xfrm>
            <a:off x="504000" y="301320"/>
            <a:ext cx="9071640" cy="5851800"/>
          </a:xfrm>
          <a:prstGeom prst="rect">
            <a:avLst/>
          </a:prstGeom>
        </p:spPr>
        <p:txBody>
          <a:bodyPr anchor="ctr" bIns="0" lIns="0" rIns="0" tIns="0" wrap="none"/>
          <a:p>
            <a:pPr algn="ctr"/>
            <a:r>
              <a:rPr lang="en-US" sz="3200"/>
              <a:t>DEMO</a:t>
            </a:r>
            <a:endParaRPr/>
          </a:p>
        </p:txBody>
      </p:sp>
    </p:spTree>
  </p:cSld>
  <p:timing>
    <p:tnLst>
      <p:par>
        <p:cTn dur="indefinite" id="81" nodeType="tmRoot" restart="never">
          <p:childTnLst>
            <p:seq>
              <p:cTn id="82"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
        <p:nvSpPr>
          <p:cNvPr id="117" name="TextShape 1"/>
          <p:cNvSpPr txBox="1"/>
          <p:nvPr/>
        </p:nvSpPr>
        <p:spPr>
          <a:xfrm>
            <a:off x="504000" y="301320"/>
            <a:ext cx="9071640" cy="5851800"/>
          </a:xfrm>
          <a:prstGeom prst="rect">
            <a:avLst/>
          </a:prstGeom>
        </p:spPr>
        <p:txBody>
          <a:bodyPr anchor="ctr" bIns="0" lIns="0" rIns="0" tIns="0" wrap="none"/>
          <a:p>
            <a:pPr algn="ct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2" name="TextShape 1"/>
          <p:cNvSpPr txBox="1"/>
          <p:nvPr/>
        </p:nvSpPr>
        <p:spPr>
          <a:xfrm>
            <a:off x="504000" y="301320"/>
            <a:ext cx="9071640" cy="1262160"/>
          </a:xfrm>
          <a:prstGeom prst="rect">
            <a:avLst/>
          </a:prstGeom>
        </p:spPr>
        <p:txBody>
          <a:bodyPr anchor="ctr" bIns="0" lIns="0" rIns="0" tIns="0" wrap="none"/>
          <a:p>
            <a:pPr algn="ctr"/>
            <a:r>
              <a:rPr lang="en-US"/>
              <a:t>Pengantar</a:t>
            </a:r>
            <a:endParaRPr/>
          </a:p>
        </p:txBody>
      </p:sp>
      <p:sp>
        <p:nvSpPr>
          <p:cNvPr id="53"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JSON &lt; XML</a:t>
            </a:r>
            <a:endParaRPr/>
          </a:p>
          <a:p>
            <a:pPr>
              <a:buSzPct val="25000"/>
              <a:buFont typeface="StarSymbol"/>
              <a:buChar char=""/>
            </a:pPr>
            <a:r>
              <a:rPr lang="en-US"/>
              <a:t>Dibuktikan dengan membangun web API</a:t>
            </a:r>
            <a:endParaRPr/>
          </a:p>
          <a:p>
            <a:pPr>
              <a:buSzPct val="25000"/>
              <a:buFont typeface="StarSymbol"/>
              <a:buChar char=""/>
            </a:pPr>
            <a:r>
              <a:rPr lang="en-US"/>
              <a:t>API menerapkan JSON &gt; XML</a:t>
            </a:r>
            <a:endParaRPr/>
          </a:p>
        </p:txBody>
      </p:sp>
    </p:spTree>
  </p:cSld>
  <p:timing>
    <p:tnLst>
      <p:par>
        <p:cTn dur="indefinite" id="7" nodeType="tmRoot" restart="never">
          <p:childTnLst>
            <p:seq>
              <p:cTn id="8"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4" name="TextShape 1"/>
          <p:cNvSpPr txBox="1"/>
          <p:nvPr/>
        </p:nvSpPr>
        <p:spPr>
          <a:xfrm>
            <a:off x="504000" y="301320"/>
            <a:ext cx="9071640" cy="5851800"/>
          </a:xfrm>
          <a:prstGeom prst="rect">
            <a:avLst/>
          </a:prstGeom>
        </p:spPr>
        <p:txBody>
          <a:bodyPr anchor="ctr" bIns="0" lIns="0" rIns="0" tIns="0" wrap="none"/>
          <a:p>
            <a:pPr algn="ctr"/>
            <a:r>
              <a:rPr lang="en-US" sz="3200"/>
              <a:t>Rumusan Masalah</a:t>
            </a:r>
            <a:endParaRPr/>
          </a:p>
        </p:txBody>
      </p:sp>
    </p:spTree>
  </p:cSld>
  <p:timing>
    <p:tnLst>
      <p:par>
        <p:cTn dur="indefinite" id="9" nodeType="tmRoot" restart="never">
          <p:childTnLst>
            <p:seq>
              <p:cTn id="10"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p:spPr>
        <p:txBody>
          <a:bodyPr anchor="ctr" bIns="0" lIns="0" rIns="0" tIns="0" wrap="none"/>
          <a:p>
            <a:pPr algn="ctr"/>
            <a:r>
              <a:rPr lang="en-US"/>
              <a:t>Rumusan Masalah</a:t>
            </a:r>
            <a:endParaRPr/>
          </a:p>
        </p:txBody>
      </p:sp>
      <p:sp>
        <p:nvSpPr>
          <p:cNvPr id="56"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Bagaimana membangun Web API dengan efektif agar data yang dikirimkan dapat memiliki ukuran data yang optimal untuk dikonsumsi oleh aplikasi mobile CampusLife?</a:t>
            </a:r>
            <a:endParaRPr/>
          </a:p>
          <a:p>
            <a:pPr>
              <a:buSzPct val="25000"/>
              <a:buFont typeface="StarSymbol"/>
              <a:buChar char=""/>
            </a:pPr>
            <a:r>
              <a:rPr lang="en-US"/>
              <a:t>Bagaimana JSON dapat diterapkan secara efektif agar data yang dihasilkan dapat memiliki ukuran data yang optimal untuk dikonsumsi oleh aplikasi mobile CampusLife?</a:t>
            </a:r>
            <a:endParaRPr/>
          </a:p>
        </p:txBody>
      </p:sp>
    </p:spTree>
  </p:cSld>
  <p:timing>
    <p:tnLst>
      <p:par>
        <p:cTn dur="indefinite" id="11" nodeType="tmRoot" restart="never">
          <p:childTnLst>
            <p:seq>
              <p:cTn id="12"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bg>
      <p:bgPr>
        <a:blipFill>
          <a:blip r:embed="rId1"/>
          <a:stretch>
            <a:fillRect/>
          </a:stretch>
        </a:blipFill>
      </p:bgPr>
    </p:bg>
    <p:spTree>
      <p:nvGrpSpPr>
        <p:cNvPr id="1" name=""/>
        <p:cNvGrpSpPr/>
        <p:nvPr/>
      </p:nvGrpSpPr>
      <p:grpSpPr>
        <a:xfrm>
          <a:off x="0" y="0"/>
          <a:ext cx="0" cy="0"/>
          <a:chOff x="0" y="0"/>
          <a:chExt cx="0" cy="0"/>
        </a:xfrm>
      </p:grpSpPr>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p:spPr>
        <p:txBody>
          <a:bodyPr anchor="ctr" bIns="0" lIns="0" rIns="0" tIns="0" wrap="none"/>
          <a:p>
            <a:pPr algn="ctr"/>
            <a:r>
              <a:rPr lang="en-US"/>
              <a:t>Batasan Masalah (1)</a:t>
            </a:r>
            <a:endParaRPr/>
          </a:p>
        </p:txBody>
      </p:sp>
      <p:sp>
        <p:nvSpPr>
          <p:cNvPr id="58" name="TextShape 2"/>
          <p:cNvSpPr txBox="1"/>
          <p:nvPr/>
        </p:nvSpPr>
        <p:spPr>
          <a:xfrm>
            <a:off x="504000" y="1769040"/>
            <a:ext cx="8870040" cy="4384440"/>
          </a:xfrm>
          <a:prstGeom prst="rect">
            <a:avLst/>
          </a:prstGeom>
        </p:spPr>
        <p:txBody>
          <a:bodyPr bIns="0" lIns="0" rIns="0" tIns="0" wrap="none"/>
          <a:p>
            <a:pPr>
              <a:buSzPct val="25000"/>
              <a:buFont typeface="StarSymbol"/>
              <a:buChar char=""/>
            </a:pPr>
            <a:r>
              <a:rPr lang="en-US"/>
              <a:t>Pembangunan Web API hanya akan sampai pada tahap </a:t>
            </a:r>
            <a:r>
              <a:rPr b="1" lang="en-US"/>
              <a:t>purwa-rupa</a:t>
            </a:r>
            <a:endParaRPr/>
          </a:p>
          <a:p>
            <a:pPr>
              <a:buSzPct val="25000"/>
              <a:buFont typeface="StarSymbol"/>
              <a:buChar char=""/>
            </a:pPr>
            <a:r>
              <a:rPr lang="en-US"/>
              <a:t>Pembangunan Web API hanya akan meliputi </a:t>
            </a:r>
            <a:r>
              <a:rPr b="1" lang="en-US"/>
              <a:t>API untuk mengambil data-data event</a:t>
            </a:r>
            <a:endParaRPr/>
          </a:p>
          <a:p>
            <a:pPr>
              <a:buSzPct val="25000"/>
              <a:buFont typeface="StarSymbol"/>
              <a:buChar char=""/>
            </a:pPr>
            <a:r>
              <a:rPr lang="en-US"/>
              <a:t>JSON hanya mampu merepresentasikan data dalam bentuk teks, oleh karena itu data yang akan digunakan hanya </a:t>
            </a:r>
            <a:r>
              <a:rPr b="1" lang="en-US"/>
              <a:t>terbatas pada data yang berbasis teks</a:t>
            </a:r>
            <a:r>
              <a:rPr lang="en-US"/>
              <a:t>.</a:t>
            </a:r>
            <a:endParaRPr/>
          </a:p>
          <a:p>
            <a:pPr>
              <a:buSzPct val="25000"/>
              <a:buFont typeface="StarSymbol"/>
              <a:buChar char=""/>
            </a:pPr>
            <a:r>
              <a:rPr lang="en-US"/>
              <a:t>Skema data event akan disediakan oleh pihak LLM</a:t>
            </a:r>
            <a:endParaRPr/>
          </a:p>
        </p:txBody>
      </p:sp>
    </p:spTree>
  </p:cSld>
  <p:timing>
    <p:tnLst>
      <p:par>
        <p:cTn dur="indefinite" id="13" nodeType="tmRoot" restart="never">
          <p:childTnLst>
            <p:seq>
              <p:cTn id="1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