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73" r:id="rId3"/>
    <p:sldId id="274" r:id="rId4"/>
    <p:sldId id="275" r:id="rId5"/>
    <p:sldId id="276" r:id="rId6"/>
    <p:sldId id="288" r:id="rId7"/>
    <p:sldId id="278" r:id="rId8"/>
    <p:sldId id="279" r:id="rId9"/>
    <p:sldId id="280" r:id="rId10"/>
    <p:sldId id="289" r:id="rId11"/>
    <p:sldId id="281" r:id="rId12"/>
    <p:sldId id="282" r:id="rId13"/>
    <p:sldId id="283" r:id="rId14"/>
    <p:sldId id="284" r:id="rId15"/>
    <p:sldId id="285" r:id="rId16"/>
    <p:sldId id="286" r:id="rId17"/>
    <p:sldId id="287" r:id="rId18"/>
    <p:sldId id="257"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FAEA-0C39-44F2-9ED0-32D173F6752C}"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059A5-90ED-463C-9D85-D46C5344269E}" type="slidenum">
              <a:rPr lang="en-US" smtClean="0"/>
              <a:t>‹#›</a:t>
            </a:fld>
            <a:endParaRPr lang="en-US"/>
          </a:p>
        </p:txBody>
      </p:sp>
    </p:spTree>
    <p:extLst>
      <p:ext uri="{BB962C8B-B14F-4D97-AF65-F5344CB8AC3E}">
        <p14:creationId xmlns:p14="http://schemas.microsoft.com/office/powerpoint/2010/main" val="141833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A5FC5F-10FD-4831-9B2E-58BD7DB57131}" type="slidenum">
              <a:rPr lang="en-US" smtClean="0"/>
              <a:t>1</a:t>
            </a:fld>
            <a:endParaRPr lang="en-US"/>
          </a:p>
        </p:txBody>
      </p:sp>
    </p:spTree>
    <p:extLst>
      <p:ext uri="{BB962C8B-B14F-4D97-AF65-F5344CB8AC3E}">
        <p14:creationId xmlns:p14="http://schemas.microsoft.com/office/powerpoint/2010/main" val="3303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B52E4-C931-4150-8FCC-2EDD28A821D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3776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B52E4-C931-4150-8FCC-2EDD28A821D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249324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B52E4-C931-4150-8FCC-2EDD28A821D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258399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B52E4-C931-4150-8FCC-2EDD28A821D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402945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EB52E4-C931-4150-8FCC-2EDD28A821D4}"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125598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EB52E4-C931-4150-8FCC-2EDD28A821D4}"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249479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B52E4-C931-4150-8FCC-2EDD28A821D4}"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123702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B52E4-C931-4150-8FCC-2EDD28A821D4}"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3892844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B52E4-C931-4150-8FCC-2EDD28A821D4}"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326093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EB52E4-C931-4150-8FCC-2EDD28A821D4}"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419016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EB52E4-C931-4150-8FCC-2EDD28A821D4}"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73DA8C-FBAB-4D76-B03A-1701013E6A2A}" type="slidenum">
              <a:rPr lang="en-US" smtClean="0"/>
              <a:t>‹#›</a:t>
            </a:fld>
            <a:endParaRPr lang="en-US"/>
          </a:p>
        </p:txBody>
      </p:sp>
    </p:spTree>
    <p:extLst>
      <p:ext uri="{BB962C8B-B14F-4D97-AF65-F5344CB8AC3E}">
        <p14:creationId xmlns:p14="http://schemas.microsoft.com/office/powerpoint/2010/main" val="59916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B52E4-C931-4150-8FCC-2EDD28A821D4}" type="datetimeFigureOut">
              <a:rPr lang="en-US" smtClean="0"/>
              <a:t>9/25/2023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3DA8C-FBAB-4D76-B03A-1701013E6A2A}" type="slidenum">
              <a:rPr lang="en-US" smtClean="0"/>
              <a:t>‹#›</a:t>
            </a:fld>
            <a:endParaRPr lang="en-US"/>
          </a:p>
        </p:txBody>
      </p:sp>
    </p:spTree>
    <p:extLst>
      <p:ext uri="{BB962C8B-B14F-4D97-AF65-F5344CB8AC3E}">
        <p14:creationId xmlns:p14="http://schemas.microsoft.com/office/powerpoint/2010/main" val="350374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ozilla.org/en-US/firefox/browsers/what-is-a-browser/" TargetMode="External"/><Relationship Id="rId2" Type="http://schemas.openxmlformats.org/officeDocument/2006/relationships/hyperlink" Target="https://www.nginx.com/resources/glossary/web-server/" TargetMode="External"/><Relationship Id="rId1" Type="http://schemas.openxmlformats.org/officeDocument/2006/relationships/slideLayout" Target="../slideLayouts/slideLayout2.xml"/><Relationship Id="rId6" Type="http://schemas.openxmlformats.org/officeDocument/2006/relationships/hyperlink" Target="https://en.wikipedia.org/wiki/Browser_engine" TargetMode="External"/><Relationship Id="rId5" Type="http://schemas.openxmlformats.org/officeDocument/2006/relationships/hyperlink" Target="https://youtu.be/mxT233EdY5c" TargetMode="External"/><Relationship Id="rId4" Type="http://schemas.openxmlformats.org/officeDocument/2006/relationships/hyperlink" Target="https://youtu.be/21eFwbb48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49" y="421239"/>
            <a:ext cx="12192000" cy="1510303"/>
          </a:xfrm>
          <a:solidFill>
            <a:schemeClr val="bg1"/>
          </a:solidFill>
        </p:spPr>
        <p:txBody>
          <a:bodyPr>
            <a:normAutofit fontScale="90000"/>
          </a:bodyPr>
          <a:lstStyle/>
          <a:p>
            <a:pPr>
              <a:lnSpc>
                <a:spcPct val="150000"/>
              </a:lnSpc>
            </a:pPr>
            <a:r>
              <a:rPr lang="en-US" sz="7000" b="1" dirty="0" smtClean="0"/>
              <a:t>Websites and Webpages</a:t>
            </a:r>
            <a:endParaRPr lang="en-US" sz="5000" b="1" dirty="0"/>
          </a:p>
        </p:txBody>
      </p:sp>
      <p:sp useBgFill="1">
        <p:nvSpPr>
          <p:cNvPr id="5" name="TextBox 4"/>
          <p:cNvSpPr txBox="1"/>
          <p:nvPr/>
        </p:nvSpPr>
        <p:spPr>
          <a:xfrm>
            <a:off x="4283773" y="6083300"/>
            <a:ext cx="3624454" cy="553998"/>
          </a:xfrm>
          <a:prstGeom prst="rect">
            <a:avLst/>
          </a:prstGeom>
        </p:spPr>
        <p:txBody>
          <a:bodyPr wrap="none" rtlCol="0">
            <a:spAutoFit/>
          </a:bodyPr>
          <a:lstStyle/>
          <a:p>
            <a:r>
              <a:rPr lang="en-US" sz="3000" dirty="0" smtClean="0"/>
              <a:t>Dr. Muhammad Habib</a:t>
            </a:r>
            <a:endParaRPr lang="en-US" sz="3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229" y="2489272"/>
            <a:ext cx="4958244" cy="3305496"/>
          </a:xfrm>
          <a:prstGeom prst="rect">
            <a:avLst/>
          </a:prstGeom>
        </p:spPr>
      </p:pic>
    </p:spTree>
    <p:extLst>
      <p:ext uri="{BB962C8B-B14F-4D97-AF65-F5344CB8AC3E}">
        <p14:creationId xmlns:p14="http://schemas.microsoft.com/office/powerpoint/2010/main" val="2883072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lstStyle/>
          <a:p>
            <a:pPr>
              <a:lnSpc>
                <a:spcPct val="200000"/>
              </a:lnSpc>
            </a:pPr>
            <a:r>
              <a:rPr lang="en-US" dirty="0"/>
              <a:t>I always like to imagine it like this, think of a shot, HTML is the actual building, the structure, CSS is the interior decoration and landscaping outside and JavaScript is just like the business, the services offered and the people coming in and out.</a:t>
            </a:r>
          </a:p>
          <a:p>
            <a:endParaRPr lang="en-US" dirty="0"/>
          </a:p>
        </p:txBody>
      </p:sp>
    </p:spTree>
    <p:extLst>
      <p:ext uri="{BB962C8B-B14F-4D97-AF65-F5344CB8AC3E}">
        <p14:creationId xmlns:p14="http://schemas.microsoft.com/office/powerpoint/2010/main" val="16483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a:t>
            </a:r>
            <a:endParaRPr lang="en-US" b="1" dirty="0"/>
          </a:p>
        </p:txBody>
      </p:sp>
      <p:sp>
        <p:nvSpPr>
          <p:cNvPr id="3" name="Content Placeholder 2"/>
          <p:cNvSpPr>
            <a:spLocks noGrp="1"/>
          </p:cNvSpPr>
          <p:nvPr>
            <p:ph idx="1"/>
          </p:nvPr>
        </p:nvSpPr>
        <p:spPr/>
        <p:txBody>
          <a:bodyPr>
            <a:normAutofit/>
          </a:bodyPr>
          <a:lstStyle/>
          <a:p>
            <a:pPr algn="just">
              <a:lnSpc>
                <a:spcPct val="150000"/>
              </a:lnSpc>
            </a:pPr>
            <a:r>
              <a:rPr lang="en-US" dirty="0" smtClean="0"/>
              <a:t>HTML </a:t>
            </a:r>
            <a:r>
              <a:rPr lang="en-US" dirty="0"/>
              <a:t>stands for </a:t>
            </a:r>
            <a:r>
              <a:rPr lang="en-US" b="1" dirty="0"/>
              <a:t>hypertext markup language</a:t>
            </a:r>
            <a:r>
              <a:rPr lang="en-US" dirty="0"/>
              <a:t>, it works by using </a:t>
            </a:r>
            <a:r>
              <a:rPr lang="en-US" dirty="0" smtClean="0"/>
              <a:t>something called </a:t>
            </a:r>
            <a:r>
              <a:rPr lang="en-US" b="1" dirty="0"/>
              <a:t>markup tags</a:t>
            </a:r>
            <a:r>
              <a:rPr lang="en-US" dirty="0"/>
              <a:t>. </a:t>
            </a:r>
            <a:endParaRPr lang="en-US" dirty="0" smtClean="0"/>
          </a:p>
          <a:p>
            <a:pPr algn="just">
              <a:lnSpc>
                <a:spcPct val="150000"/>
              </a:lnSpc>
            </a:pPr>
            <a:r>
              <a:rPr lang="en-US" dirty="0" smtClean="0"/>
              <a:t>These </a:t>
            </a:r>
            <a:r>
              <a:rPr lang="en-US" dirty="0"/>
              <a:t>tags describe the content </a:t>
            </a:r>
            <a:r>
              <a:rPr lang="en-US" dirty="0" smtClean="0"/>
              <a:t>that is </a:t>
            </a:r>
            <a:r>
              <a:rPr lang="en-US" dirty="0"/>
              <a:t>displayed in the browser window, this content can be things like headings</a:t>
            </a:r>
            <a:r>
              <a:rPr lang="en-US" dirty="0" smtClean="0"/>
              <a:t>, paragraphs</a:t>
            </a:r>
            <a:r>
              <a:rPr lang="en-US" dirty="0"/>
              <a:t>, images and even multimedia elements such as audio </a:t>
            </a:r>
            <a:r>
              <a:rPr lang="en-US" dirty="0" smtClean="0"/>
              <a:t>and </a:t>
            </a:r>
            <a:r>
              <a:rPr lang="en-US" dirty="0" smtClean="0"/>
              <a:t>video</a:t>
            </a:r>
            <a:r>
              <a:rPr lang="en-US" dirty="0"/>
              <a:t>.</a:t>
            </a:r>
            <a:r>
              <a:rPr lang="en-US" dirty="0" smtClean="0"/>
              <a:t> </a:t>
            </a:r>
          </a:p>
          <a:p>
            <a:pPr algn="just">
              <a:lnSpc>
                <a:spcPct val="150000"/>
              </a:lnSpc>
            </a:pPr>
            <a:r>
              <a:rPr lang="en-US" dirty="0" smtClean="0"/>
              <a:t>The </a:t>
            </a:r>
            <a:r>
              <a:rPr lang="en-US" dirty="0"/>
              <a:t>way html </a:t>
            </a:r>
            <a:r>
              <a:rPr lang="en-US" dirty="0" smtClean="0"/>
              <a:t>describes the </a:t>
            </a:r>
            <a:r>
              <a:rPr lang="en-US" dirty="0"/>
              <a:t>content is known as </a:t>
            </a:r>
            <a:r>
              <a:rPr lang="en-US" b="1" dirty="0"/>
              <a:t>markup</a:t>
            </a:r>
            <a:r>
              <a:rPr lang="en-US" dirty="0"/>
              <a:t>.</a:t>
            </a:r>
          </a:p>
        </p:txBody>
      </p:sp>
    </p:spTree>
    <p:extLst>
      <p:ext uri="{BB962C8B-B14F-4D97-AF65-F5344CB8AC3E}">
        <p14:creationId xmlns:p14="http://schemas.microsoft.com/office/powerpoint/2010/main" val="112122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a:t>
            </a:r>
            <a:endParaRPr lang="en-US" b="1" dirty="0"/>
          </a:p>
        </p:txBody>
      </p:sp>
      <p:sp>
        <p:nvSpPr>
          <p:cNvPr id="3" name="Content Placeholder 2"/>
          <p:cNvSpPr>
            <a:spLocks noGrp="1"/>
          </p:cNvSpPr>
          <p:nvPr>
            <p:ph idx="1"/>
          </p:nvPr>
        </p:nvSpPr>
        <p:spPr/>
        <p:txBody>
          <a:bodyPr>
            <a:noAutofit/>
          </a:bodyPr>
          <a:lstStyle/>
          <a:p>
            <a:pPr algn="just">
              <a:lnSpc>
                <a:spcPct val="150000"/>
              </a:lnSpc>
            </a:pPr>
            <a:r>
              <a:rPr lang="en-US" sz="2600" dirty="0"/>
              <a:t>CSS is short for </a:t>
            </a:r>
            <a:r>
              <a:rPr lang="en-US" sz="2600" b="1" dirty="0"/>
              <a:t>cascading style </a:t>
            </a:r>
            <a:r>
              <a:rPr lang="en-US" sz="2600" b="1" dirty="0" smtClean="0"/>
              <a:t>sheets </a:t>
            </a:r>
            <a:r>
              <a:rPr lang="en-US" sz="2600" dirty="0" smtClean="0"/>
              <a:t>and </a:t>
            </a:r>
            <a:r>
              <a:rPr lang="en-US" sz="2600" dirty="0"/>
              <a:t>adds visual enhancements like colors and layout to the web page</a:t>
            </a:r>
            <a:r>
              <a:rPr lang="en-US" sz="2600" dirty="0" smtClean="0"/>
              <a:t>, this </a:t>
            </a:r>
            <a:r>
              <a:rPr lang="en-US" sz="2600" dirty="0"/>
              <a:t>is commonly known as styling. </a:t>
            </a:r>
            <a:endParaRPr lang="en-US" sz="2600" dirty="0" smtClean="0"/>
          </a:p>
          <a:p>
            <a:pPr algn="just">
              <a:lnSpc>
                <a:spcPct val="150000"/>
              </a:lnSpc>
            </a:pPr>
            <a:r>
              <a:rPr lang="en-US" sz="2600" dirty="0" smtClean="0"/>
              <a:t>It </a:t>
            </a:r>
            <a:r>
              <a:rPr lang="en-US" sz="2600" dirty="0"/>
              <a:t>works by enhancing the HTML </a:t>
            </a:r>
            <a:r>
              <a:rPr lang="en-US" sz="2600" dirty="0" smtClean="0"/>
              <a:t>elements and </a:t>
            </a:r>
            <a:r>
              <a:rPr lang="en-US" sz="2600" dirty="0"/>
              <a:t>telling them how to display</a:t>
            </a:r>
            <a:r>
              <a:rPr lang="en-US" sz="2600" dirty="0" smtClean="0"/>
              <a:t>.</a:t>
            </a:r>
          </a:p>
          <a:p>
            <a:pPr algn="just">
              <a:lnSpc>
                <a:spcPct val="150000"/>
              </a:lnSpc>
            </a:pPr>
            <a:r>
              <a:rPr lang="en-US" sz="2600" dirty="0" smtClean="0"/>
              <a:t>Have </a:t>
            </a:r>
            <a:r>
              <a:rPr lang="en-US" sz="2600" dirty="0"/>
              <a:t>you ever noticed a friend </a:t>
            </a:r>
            <a:r>
              <a:rPr lang="en-US" sz="2600" dirty="0" smtClean="0"/>
              <a:t>changed their </a:t>
            </a:r>
            <a:r>
              <a:rPr lang="en-US" sz="2600" dirty="0"/>
              <a:t>color or style of their hair? </a:t>
            </a:r>
            <a:r>
              <a:rPr lang="en-US" sz="2600" dirty="0" smtClean="0"/>
              <a:t>Well</a:t>
            </a:r>
            <a:r>
              <a:rPr lang="en-US" sz="2600" dirty="0"/>
              <a:t>, your friend's hair is </a:t>
            </a:r>
            <a:r>
              <a:rPr lang="en-US" sz="2600" dirty="0" smtClean="0"/>
              <a:t>like the </a:t>
            </a:r>
            <a:r>
              <a:rPr lang="en-US" sz="2600" dirty="0"/>
              <a:t>HTML and the color and style is CSS.</a:t>
            </a:r>
          </a:p>
        </p:txBody>
      </p:sp>
    </p:spTree>
    <p:extLst>
      <p:ext uri="{BB962C8B-B14F-4D97-AF65-F5344CB8AC3E}">
        <p14:creationId xmlns:p14="http://schemas.microsoft.com/office/powerpoint/2010/main" val="270076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a:t>
            </a:r>
            <a:endParaRPr lang="en-US" b="1"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t>The last </a:t>
            </a:r>
            <a:r>
              <a:rPr lang="en-US" b="1" dirty="0"/>
              <a:t>technology</a:t>
            </a:r>
            <a:r>
              <a:rPr lang="en-US" dirty="0"/>
              <a:t> is JavaScript, which is a programming </a:t>
            </a:r>
            <a:r>
              <a:rPr lang="en-US" dirty="0" smtClean="0"/>
              <a:t>language built </a:t>
            </a:r>
            <a:r>
              <a:rPr lang="en-US" dirty="0"/>
              <a:t>into the browser. </a:t>
            </a:r>
            <a:endParaRPr lang="en-US" dirty="0" smtClean="0"/>
          </a:p>
          <a:p>
            <a:pPr algn="just">
              <a:lnSpc>
                <a:spcPct val="150000"/>
              </a:lnSpc>
            </a:pPr>
            <a:r>
              <a:rPr lang="en-US" dirty="0" smtClean="0"/>
              <a:t>JavaScript </a:t>
            </a:r>
            <a:r>
              <a:rPr lang="en-US" dirty="0"/>
              <a:t>provides web developers </a:t>
            </a:r>
            <a:r>
              <a:rPr lang="en-US" dirty="0" smtClean="0"/>
              <a:t>with tools </a:t>
            </a:r>
            <a:r>
              <a:rPr lang="en-US" dirty="0"/>
              <a:t>for interactivity, data processing, control and action. </a:t>
            </a:r>
            <a:endParaRPr lang="en-US" dirty="0" smtClean="0"/>
          </a:p>
          <a:p>
            <a:pPr algn="just">
              <a:lnSpc>
                <a:spcPct val="150000"/>
              </a:lnSpc>
            </a:pPr>
            <a:r>
              <a:rPr lang="en-US" dirty="0" smtClean="0"/>
              <a:t>Have </a:t>
            </a:r>
            <a:r>
              <a:rPr lang="en-US" dirty="0"/>
              <a:t>you ever tried to log to a </a:t>
            </a:r>
            <a:r>
              <a:rPr lang="en-US" dirty="0" smtClean="0"/>
              <a:t>website only </a:t>
            </a:r>
            <a:r>
              <a:rPr lang="en-US" dirty="0"/>
              <a:t>to be told that the information you provided was incorrect or browse </a:t>
            </a:r>
            <a:r>
              <a:rPr lang="en-US" dirty="0" smtClean="0"/>
              <a:t>your favorite </a:t>
            </a:r>
            <a:r>
              <a:rPr lang="en-US" dirty="0"/>
              <a:t>video streaming site and seen content update in real time? </a:t>
            </a:r>
          </a:p>
        </p:txBody>
      </p:sp>
    </p:spTree>
    <p:extLst>
      <p:ext uri="{BB962C8B-B14F-4D97-AF65-F5344CB8AC3E}">
        <p14:creationId xmlns:p14="http://schemas.microsoft.com/office/powerpoint/2010/main" val="36455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a:t>Well, that's JavaScript in action, JavaScript is the </a:t>
            </a:r>
            <a:r>
              <a:rPr lang="en-US" dirty="0" smtClean="0"/>
              <a:t>powerhouse of </a:t>
            </a:r>
            <a:r>
              <a:rPr lang="en-US" dirty="0"/>
              <a:t>a web page. </a:t>
            </a:r>
            <a:endParaRPr lang="en-US" dirty="0" smtClean="0"/>
          </a:p>
          <a:p>
            <a:pPr algn="just">
              <a:lnSpc>
                <a:spcPct val="150000"/>
              </a:lnSpc>
            </a:pPr>
            <a:r>
              <a:rPr lang="en-US" dirty="0" smtClean="0"/>
              <a:t>It </a:t>
            </a:r>
            <a:r>
              <a:rPr lang="en-US" dirty="0"/>
              <a:t>has the ability to </a:t>
            </a:r>
            <a:r>
              <a:rPr lang="en-US" dirty="0" smtClean="0"/>
              <a:t>manipulate the </a:t>
            </a:r>
            <a:r>
              <a:rPr lang="en-US" dirty="0"/>
              <a:t>content that you see on the screen as you interact with it. </a:t>
            </a:r>
            <a:endParaRPr lang="en-US" dirty="0" smtClean="0"/>
          </a:p>
          <a:p>
            <a:pPr algn="just">
              <a:lnSpc>
                <a:spcPct val="150000"/>
              </a:lnSpc>
            </a:pPr>
            <a:r>
              <a:rPr lang="en-US" dirty="0" smtClean="0"/>
              <a:t>In </a:t>
            </a:r>
            <a:r>
              <a:rPr lang="en-US" dirty="0"/>
              <a:t>fact, without JavaScript </a:t>
            </a:r>
            <a:r>
              <a:rPr lang="en-US" dirty="0" smtClean="0"/>
              <a:t>websites would </a:t>
            </a:r>
            <a:r>
              <a:rPr lang="en-US" dirty="0"/>
              <a:t>be kind of boring and very limited in terms of what you can </a:t>
            </a:r>
            <a:r>
              <a:rPr lang="en-US" dirty="0" smtClean="0"/>
              <a:t>do.</a:t>
            </a:r>
            <a:endParaRPr lang="en-US" dirty="0"/>
          </a:p>
        </p:txBody>
      </p:sp>
    </p:spTree>
    <p:extLst>
      <p:ext uri="{BB962C8B-B14F-4D97-AF65-F5344CB8AC3E}">
        <p14:creationId xmlns:p14="http://schemas.microsoft.com/office/powerpoint/2010/main" val="247017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Page Rendering</a:t>
            </a:r>
            <a:endParaRPr lang="en-US" b="1" dirty="0"/>
          </a:p>
        </p:txBody>
      </p:sp>
      <p:sp>
        <p:nvSpPr>
          <p:cNvPr id="3" name="Content Placeholder 2"/>
          <p:cNvSpPr>
            <a:spLocks noGrp="1"/>
          </p:cNvSpPr>
          <p:nvPr>
            <p:ph idx="1"/>
          </p:nvPr>
        </p:nvSpPr>
        <p:spPr/>
        <p:txBody>
          <a:bodyPr>
            <a:normAutofit/>
          </a:bodyPr>
          <a:lstStyle/>
          <a:p>
            <a:pPr algn="just">
              <a:lnSpc>
                <a:spcPct val="150000"/>
              </a:lnSpc>
            </a:pPr>
            <a:r>
              <a:rPr lang="en-US" dirty="0" smtClean="0"/>
              <a:t>You </a:t>
            </a:r>
            <a:r>
              <a:rPr lang="en-US" dirty="0"/>
              <a:t>now know about the </a:t>
            </a:r>
            <a:r>
              <a:rPr lang="en-US" dirty="0" smtClean="0"/>
              <a:t>essential technologies </a:t>
            </a:r>
            <a:r>
              <a:rPr lang="en-US" dirty="0"/>
              <a:t>of </a:t>
            </a:r>
            <a:r>
              <a:rPr lang="en-US" dirty="0" smtClean="0"/>
              <a:t>webpage.</a:t>
            </a:r>
            <a:endParaRPr lang="en-US" dirty="0"/>
          </a:p>
          <a:p>
            <a:pPr algn="just">
              <a:lnSpc>
                <a:spcPct val="150000"/>
              </a:lnSpc>
            </a:pPr>
            <a:r>
              <a:rPr lang="en-US" dirty="0" smtClean="0"/>
              <a:t>But </a:t>
            </a:r>
            <a:r>
              <a:rPr lang="en-US" dirty="0"/>
              <a:t>how exactly does this code </a:t>
            </a:r>
            <a:r>
              <a:rPr lang="en-US" dirty="0" smtClean="0"/>
              <a:t>get translated </a:t>
            </a:r>
            <a:r>
              <a:rPr lang="en-US" dirty="0"/>
              <a:t>to display the content that you see on your screen? </a:t>
            </a:r>
            <a:endParaRPr lang="en-US" dirty="0" smtClean="0"/>
          </a:p>
          <a:p>
            <a:pPr algn="just">
              <a:lnSpc>
                <a:spcPct val="150000"/>
              </a:lnSpc>
            </a:pPr>
            <a:r>
              <a:rPr lang="en-US" dirty="0" smtClean="0"/>
              <a:t>When </a:t>
            </a:r>
            <a:r>
              <a:rPr lang="en-US" dirty="0"/>
              <a:t>a copy of that webpage is </a:t>
            </a:r>
            <a:r>
              <a:rPr lang="en-US" dirty="0" smtClean="0"/>
              <a:t>sent from </a:t>
            </a:r>
            <a:r>
              <a:rPr lang="en-US" dirty="0"/>
              <a:t>the web server to your browser, each line of code is processed </a:t>
            </a:r>
            <a:r>
              <a:rPr lang="en-US" dirty="0" smtClean="0"/>
              <a:t>in sequential </a:t>
            </a:r>
            <a:r>
              <a:rPr lang="en-US" dirty="0"/>
              <a:t>order from first to last. </a:t>
            </a:r>
            <a:endParaRPr lang="en-US" dirty="0" smtClean="0"/>
          </a:p>
        </p:txBody>
      </p:sp>
    </p:spTree>
    <p:extLst>
      <p:ext uri="{BB962C8B-B14F-4D97-AF65-F5344CB8AC3E}">
        <p14:creationId xmlns:p14="http://schemas.microsoft.com/office/powerpoint/2010/main" val="243311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88476" y="4905436"/>
            <a:ext cx="5503524" cy="1952563"/>
          </a:xfrm>
          <a:prstGeom prst="rect">
            <a:avLst/>
          </a:prstGeom>
        </p:spPr>
      </p:pic>
      <p:sp>
        <p:nvSpPr>
          <p:cNvPr id="2" name="Title 1"/>
          <p:cNvSpPr>
            <a:spLocks noGrp="1"/>
          </p:cNvSpPr>
          <p:nvPr>
            <p:ph type="title"/>
          </p:nvPr>
        </p:nvSpPr>
        <p:spPr/>
        <p:txBody>
          <a:bodyPr/>
          <a:lstStyle/>
          <a:p>
            <a:r>
              <a:rPr lang="en-US" b="1" dirty="0"/>
              <a:t>Page Rendering</a:t>
            </a:r>
            <a:endParaRPr lang="en-US" dirty="0"/>
          </a:p>
        </p:txBody>
      </p:sp>
      <p:sp>
        <p:nvSpPr>
          <p:cNvPr id="3" name="Content Placeholder 2"/>
          <p:cNvSpPr>
            <a:spLocks noGrp="1"/>
          </p:cNvSpPr>
          <p:nvPr>
            <p:ph idx="1"/>
          </p:nvPr>
        </p:nvSpPr>
        <p:spPr/>
        <p:txBody>
          <a:bodyPr/>
          <a:lstStyle/>
          <a:p>
            <a:pPr algn="just">
              <a:lnSpc>
                <a:spcPct val="150000"/>
              </a:lnSpc>
            </a:pPr>
            <a:r>
              <a:rPr lang="en-US" dirty="0"/>
              <a:t>As each line is interpreted</a:t>
            </a:r>
            <a:r>
              <a:rPr lang="en-US" dirty="0" smtClean="0"/>
              <a:t>, the </a:t>
            </a:r>
            <a:r>
              <a:rPr lang="en-US" dirty="0"/>
              <a:t>browser creates the building blocks, which is the visual </a:t>
            </a:r>
            <a:r>
              <a:rPr lang="en-US" dirty="0" smtClean="0"/>
              <a:t>representation you </a:t>
            </a:r>
            <a:r>
              <a:rPr lang="en-US" dirty="0"/>
              <a:t>see on the screen</a:t>
            </a:r>
            <a:r>
              <a:rPr lang="en-US" dirty="0" smtClean="0"/>
              <a:t>.</a:t>
            </a:r>
          </a:p>
          <a:p>
            <a:pPr algn="just">
              <a:lnSpc>
                <a:spcPct val="150000"/>
              </a:lnSpc>
            </a:pPr>
            <a:r>
              <a:rPr lang="en-US" dirty="0"/>
              <a:t>This creation process is known as </a:t>
            </a:r>
            <a:r>
              <a:rPr lang="en-US" b="1" dirty="0" smtClean="0"/>
              <a:t>page rendering</a:t>
            </a:r>
            <a:r>
              <a:rPr lang="en-US" dirty="0"/>
              <a:t>, the response from the web server must be a complete web </a:t>
            </a:r>
            <a:r>
              <a:rPr lang="en-US" dirty="0" smtClean="0"/>
              <a:t>page in </a:t>
            </a:r>
            <a:r>
              <a:rPr lang="en-US" dirty="0"/>
              <a:t>order to fulfill the request, to show the page in the browser. </a:t>
            </a:r>
          </a:p>
        </p:txBody>
      </p:sp>
    </p:spTree>
    <p:extLst>
      <p:ext uri="{BB962C8B-B14F-4D97-AF65-F5344CB8AC3E}">
        <p14:creationId xmlns:p14="http://schemas.microsoft.com/office/powerpoint/2010/main" val="285648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b="1"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t>You learned about the </a:t>
            </a:r>
            <a:r>
              <a:rPr lang="en-US" dirty="0" smtClean="0"/>
              <a:t>technologies that </a:t>
            </a:r>
            <a:r>
              <a:rPr lang="en-US" dirty="0"/>
              <a:t>make up a </a:t>
            </a:r>
            <a:r>
              <a:rPr lang="en-US" dirty="0" smtClean="0"/>
              <a:t>webpage </a:t>
            </a:r>
            <a:r>
              <a:rPr lang="en-US" dirty="0"/>
              <a:t>and how they interact with each other. </a:t>
            </a:r>
            <a:endParaRPr lang="en-US" dirty="0" smtClean="0"/>
          </a:p>
          <a:p>
            <a:pPr algn="just">
              <a:lnSpc>
                <a:spcPct val="150000"/>
              </a:lnSpc>
            </a:pPr>
            <a:r>
              <a:rPr lang="en-US" dirty="0" smtClean="0"/>
              <a:t>You </a:t>
            </a:r>
            <a:r>
              <a:rPr lang="en-US" dirty="0"/>
              <a:t>also learned the page is rendered </a:t>
            </a:r>
            <a:r>
              <a:rPr lang="en-US" dirty="0" smtClean="0"/>
              <a:t>by the </a:t>
            </a:r>
            <a:r>
              <a:rPr lang="en-US" dirty="0"/>
              <a:t>web browser to display what the end user sees on the screen. </a:t>
            </a:r>
            <a:endParaRPr lang="en-US" dirty="0" smtClean="0"/>
          </a:p>
          <a:p>
            <a:pPr algn="just">
              <a:lnSpc>
                <a:spcPct val="150000"/>
              </a:lnSpc>
            </a:pPr>
            <a:r>
              <a:rPr lang="en-US" dirty="0" smtClean="0"/>
              <a:t>In </a:t>
            </a:r>
            <a:r>
              <a:rPr lang="en-US" dirty="0"/>
              <a:t>the time since </a:t>
            </a:r>
            <a:r>
              <a:rPr lang="en-US" dirty="0" smtClean="0"/>
              <a:t>you started </a:t>
            </a:r>
            <a:r>
              <a:rPr lang="en-US" dirty="0" smtClean="0"/>
              <a:t>taking </a:t>
            </a:r>
            <a:r>
              <a:rPr lang="en-US" smtClean="0"/>
              <a:t>this class</a:t>
            </a:r>
            <a:r>
              <a:rPr lang="en-US" smtClean="0"/>
              <a:t>, </a:t>
            </a:r>
            <a:r>
              <a:rPr lang="en-US" dirty="0"/>
              <a:t>another few 1000 websites launched, everyone of them is another example of modern web developers building </a:t>
            </a:r>
            <a:r>
              <a:rPr lang="en-US" dirty="0" smtClean="0"/>
              <a:t>and adding </a:t>
            </a:r>
            <a:r>
              <a:rPr lang="en-US" dirty="0"/>
              <a:t>to the ever growing internet.</a:t>
            </a:r>
          </a:p>
        </p:txBody>
      </p:sp>
    </p:spTree>
    <p:extLst>
      <p:ext uri="{BB962C8B-B14F-4D97-AF65-F5344CB8AC3E}">
        <p14:creationId xmlns:p14="http://schemas.microsoft.com/office/powerpoint/2010/main" val="270296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800" spc="-1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Additional </a:t>
            </a:r>
            <a:r>
              <a:rPr lang="en-US" kern="1800" spc="-10" dirty="0" smtClean="0">
                <a:solidFill>
                  <a:srgbClr val="1F1F1F"/>
                </a:solidFill>
                <a:latin typeface="Arial" panose="020B0604020202020204" pitchFamily="34" charset="0"/>
                <a:ea typeface="Times New Roman" panose="02020603050405020304" pitchFamily="18" charset="0"/>
                <a:cs typeface="Times New Roman" panose="02020603050405020304" pitchFamily="18" charset="0"/>
              </a:rPr>
              <a:t>Resources</a:t>
            </a:r>
            <a:endParaRPr lang="en-US" dirty="0"/>
          </a:p>
        </p:txBody>
      </p:sp>
      <p:sp>
        <p:nvSpPr>
          <p:cNvPr id="3" name="Content Placeholder 2"/>
          <p:cNvSpPr>
            <a:spLocks noGrp="1"/>
          </p:cNvSpPr>
          <p:nvPr>
            <p:ph idx="1"/>
          </p:nvPr>
        </p:nvSpPr>
        <p:spPr>
          <a:xfrm>
            <a:off x="838200" y="1576552"/>
            <a:ext cx="10515600" cy="5118537"/>
          </a:xfrm>
        </p:spPr>
        <p:txBody>
          <a:bodyPr>
            <a:normAutofit fontScale="55000" lnSpcReduction="20000"/>
          </a:bodyPr>
          <a:lstStyle/>
          <a:p>
            <a:pPr marL="0" indent="0">
              <a:lnSpc>
                <a:spcPct val="107000"/>
              </a:lnSpc>
              <a:spcAft>
                <a:spcPts val="1200"/>
              </a:spcAft>
              <a:buNone/>
            </a:pPr>
            <a:r>
              <a:rPr lang="en-US" dirty="0" smtClean="0"/>
              <a:t>L</a:t>
            </a:r>
            <a:r>
              <a:rPr lang="en-US" b="1" dirty="0" smtClean="0">
                <a:solidFill>
                  <a:srgbClr val="1F1F1F"/>
                </a:solidFill>
                <a:latin typeface="unset"/>
                <a:ea typeface="Times New Roman" panose="02020603050405020304" pitchFamily="18" charset="0"/>
                <a:cs typeface="Arial" panose="020B0604020202020204" pitchFamily="34" charset="0"/>
              </a:rPr>
              <a:t>earn more</a:t>
            </a:r>
            <a:r>
              <a:rPr lang="en-US" dirty="0" smtClean="0">
                <a:solidFill>
                  <a:srgbClr val="1F1F1F"/>
                </a:solidFill>
                <a:latin typeface="Arial" panose="020B0604020202020204" pitchFamily="34" charset="0"/>
                <a:ea typeface="Times New Roman" panose="02020603050405020304" pitchFamily="18" charset="0"/>
                <a:cs typeface="Times New Roman" panose="02020603050405020304" pitchFamily="18" charset="0"/>
              </a:rPr>
              <a:t> Here is a list of resources that may be helpful as you continue your learning journey.</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b="1" dirty="0" smtClean="0">
                <a:solidFill>
                  <a:srgbClr val="1F1F1F"/>
                </a:solidFill>
                <a:latin typeface="unset"/>
                <a:ea typeface="Times New Roman" panose="02020603050405020304" pitchFamily="18" charset="0"/>
                <a:cs typeface="Arial" panose="020B0604020202020204" pitchFamily="34" charset="0"/>
              </a:rPr>
              <a:t>What is a Web Server? (NGINX)</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dirty="0" smtClean="0">
                <a:solidFill>
                  <a:srgbClr val="0056D2"/>
                </a:solidFill>
                <a:latin typeface="Arial" panose="020B0604020202020204" pitchFamily="34" charset="0"/>
                <a:ea typeface="Times New Roman" panose="02020603050405020304" pitchFamily="18" charset="0"/>
                <a:cs typeface="Times New Roman" panose="02020603050405020304" pitchFamily="18" charset="0"/>
                <a:hlinkClick r:id="rId2"/>
              </a:rPr>
              <a:t>https://www.nginx.com/resources/glossary/web-server/</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b="1" dirty="0" smtClean="0">
                <a:solidFill>
                  <a:srgbClr val="1F1F1F"/>
                </a:solidFill>
                <a:latin typeface="unset"/>
                <a:ea typeface="Times New Roman" panose="02020603050405020304" pitchFamily="18" charset="0"/>
                <a:cs typeface="Arial" panose="020B0604020202020204" pitchFamily="34" charset="0"/>
              </a:rPr>
              <a:t>What is a Web Browser? (Mozilla)</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dirty="0" smtClean="0">
                <a:solidFill>
                  <a:srgbClr val="0056D2"/>
                </a:solidFill>
                <a:latin typeface="Arial" panose="020B0604020202020204" pitchFamily="34" charset="0"/>
                <a:ea typeface="Times New Roman" panose="02020603050405020304" pitchFamily="18" charset="0"/>
                <a:cs typeface="Times New Roman" panose="02020603050405020304" pitchFamily="18" charset="0"/>
                <a:hlinkClick r:id="rId3"/>
              </a:rPr>
              <a:t>https://www.mozilla.org/en-US/firefox/browsers/what-is-a-browser/</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b="1" dirty="0" smtClean="0">
                <a:solidFill>
                  <a:srgbClr val="1F1F1F"/>
                </a:solidFill>
                <a:latin typeface="unset"/>
                <a:ea typeface="Times New Roman" panose="02020603050405020304" pitchFamily="18" charset="0"/>
                <a:cs typeface="Arial" panose="020B0604020202020204" pitchFamily="34" charset="0"/>
              </a:rPr>
              <a:t>Who invented the Internet? And why? (</a:t>
            </a:r>
            <a:r>
              <a:rPr lang="en-US" b="1" dirty="0" err="1" smtClean="0">
                <a:solidFill>
                  <a:srgbClr val="1F1F1F"/>
                </a:solidFill>
                <a:latin typeface="unset"/>
                <a:ea typeface="Times New Roman" panose="02020603050405020304" pitchFamily="18" charset="0"/>
                <a:cs typeface="Arial" panose="020B0604020202020204" pitchFamily="34" charset="0"/>
              </a:rPr>
              <a:t>Kurzgesagt</a:t>
            </a:r>
            <a:r>
              <a:rPr lang="en-US" b="1" dirty="0" smtClean="0">
                <a:solidFill>
                  <a:srgbClr val="1F1F1F"/>
                </a:solidFill>
                <a:latin typeface="unset"/>
                <a:ea typeface="Times New Roman" panose="02020603050405020304" pitchFamily="18" charset="0"/>
                <a:cs typeface="Arial" panose="020B0604020202020204" pitchFamily="34" charset="0"/>
              </a:rPr>
              <a:t>) </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dirty="0" smtClean="0">
                <a:solidFill>
                  <a:srgbClr val="0056D2"/>
                </a:solidFill>
                <a:latin typeface="Arial" panose="020B0604020202020204" pitchFamily="34" charset="0"/>
                <a:ea typeface="Times New Roman" panose="02020603050405020304" pitchFamily="18" charset="0"/>
                <a:cs typeface="Times New Roman" panose="02020603050405020304" pitchFamily="18" charset="0"/>
                <a:hlinkClick r:id="rId4"/>
              </a:rPr>
              <a:t>https://youtu.be/21eFwbb48sE</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b="1" dirty="0" smtClean="0">
                <a:solidFill>
                  <a:srgbClr val="1F1F1F"/>
                </a:solidFill>
                <a:latin typeface="unset"/>
                <a:ea typeface="Times New Roman" panose="02020603050405020304" pitchFamily="18" charset="0"/>
                <a:cs typeface="Arial" panose="020B0604020202020204" pitchFamily="34" charset="0"/>
              </a:rPr>
              <a:t>What is Cloud Computing? (Amazon)</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dirty="0" smtClean="0">
                <a:solidFill>
                  <a:srgbClr val="0056D2"/>
                </a:solidFill>
                <a:latin typeface="Arial" panose="020B0604020202020204" pitchFamily="34" charset="0"/>
                <a:ea typeface="Times New Roman" panose="02020603050405020304" pitchFamily="18" charset="0"/>
                <a:cs typeface="Times New Roman" panose="02020603050405020304" pitchFamily="18" charset="0"/>
                <a:hlinkClick r:id="rId5"/>
              </a:rPr>
              <a:t>https://youtu.be/mxT233EdY5c</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b="1" dirty="0" smtClean="0">
                <a:solidFill>
                  <a:srgbClr val="1F1F1F"/>
                </a:solidFill>
                <a:latin typeface="unset"/>
                <a:ea typeface="Times New Roman" panose="02020603050405020304" pitchFamily="18" charset="0"/>
                <a:cs typeface="Arial" panose="020B0604020202020204" pitchFamily="34" charset="0"/>
              </a:rPr>
              <a:t>Browser Engines (Wikipedia)</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dirty="0" smtClean="0">
                <a:solidFill>
                  <a:srgbClr val="0056D2"/>
                </a:solidFill>
                <a:latin typeface="Arial" panose="020B0604020202020204" pitchFamily="34" charset="0"/>
                <a:ea typeface="Times New Roman" panose="02020603050405020304" pitchFamily="18" charset="0"/>
                <a:cs typeface="Times New Roman" panose="02020603050405020304" pitchFamily="18" charset="0"/>
                <a:hlinkClick r:id="rId6"/>
              </a:rPr>
              <a:t>https://en.wikipedia.org/wiki/Browser_engine</a:t>
            </a:r>
            <a:endParaRPr lang="en-US" sz="32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228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0500" y="2679699"/>
            <a:ext cx="9144000" cy="1122363"/>
          </a:xfrm>
        </p:spPr>
        <p:txBody>
          <a:bodyPr/>
          <a:lstStyle/>
          <a:p>
            <a:r>
              <a:rPr lang="en-US" b="1" dirty="0" smtClean="0">
                <a:latin typeface="Book Antiqua" panose="02040602050305030304" pitchFamily="18" charset="0"/>
              </a:rPr>
              <a:t>Thank You</a:t>
            </a:r>
            <a:endParaRPr lang="en-US" b="1" dirty="0">
              <a:latin typeface="Book Antiqua" panose="02040602050305030304" pitchFamily="18" charset="0"/>
            </a:endParaRPr>
          </a:p>
        </p:txBody>
      </p:sp>
    </p:spTree>
    <p:extLst>
      <p:ext uri="{BB962C8B-B14F-4D97-AF65-F5344CB8AC3E}">
        <p14:creationId xmlns:p14="http://schemas.microsoft.com/office/powerpoint/2010/main" val="1495228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Websites and Webpages</a:t>
            </a:r>
            <a:endParaRPr lang="en-US" b="1"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dirty="0"/>
              <a:t>You may have heard the terms webpages </a:t>
            </a:r>
            <a:r>
              <a:rPr lang="en-US" dirty="0" smtClean="0"/>
              <a:t>and websites</a:t>
            </a:r>
            <a:r>
              <a:rPr lang="en-US" dirty="0"/>
              <a:t>, but what's the difference</a:t>
            </a:r>
            <a:r>
              <a:rPr lang="en-US" dirty="0" smtClean="0"/>
              <a:t>?</a:t>
            </a:r>
          </a:p>
          <a:p>
            <a:pPr algn="just">
              <a:lnSpc>
                <a:spcPct val="150000"/>
              </a:lnSpc>
            </a:pPr>
            <a:r>
              <a:rPr lang="en-US" dirty="0"/>
              <a:t>A </a:t>
            </a:r>
            <a:r>
              <a:rPr lang="en-US" b="1" dirty="0"/>
              <a:t>web page </a:t>
            </a:r>
            <a:r>
              <a:rPr lang="en-US" dirty="0"/>
              <a:t>is a document that </a:t>
            </a:r>
            <a:r>
              <a:rPr lang="en-US" dirty="0" smtClean="0"/>
              <a:t>displays images</a:t>
            </a:r>
            <a:r>
              <a:rPr lang="en-US" dirty="0"/>
              <a:t>, texts, videos and other content in the web </a:t>
            </a:r>
            <a:r>
              <a:rPr lang="en-US" dirty="0" smtClean="0"/>
              <a:t>browser. </a:t>
            </a:r>
          </a:p>
          <a:p>
            <a:pPr algn="just">
              <a:lnSpc>
                <a:spcPct val="150000"/>
              </a:lnSpc>
            </a:pPr>
            <a:r>
              <a:rPr lang="en-US" dirty="0" smtClean="0"/>
              <a:t>A </a:t>
            </a:r>
            <a:r>
              <a:rPr lang="en-US" b="1" dirty="0"/>
              <a:t>website</a:t>
            </a:r>
            <a:r>
              <a:rPr lang="en-US" dirty="0"/>
              <a:t> is a </a:t>
            </a:r>
            <a:r>
              <a:rPr lang="en-US" dirty="0" smtClean="0"/>
              <a:t>collection of </a:t>
            </a:r>
            <a:r>
              <a:rPr lang="en-US" dirty="0"/>
              <a:t>webpages that link together. </a:t>
            </a:r>
            <a:endParaRPr lang="en-US" dirty="0" smtClean="0"/>
          </a:p>
          <a:p>
            <a:pPr algn="just">
              <a:lnSpc>
                <a:spcPct val="150000"/>
              </a:lnSpc>
            </a:pPr>
            <a:r>
              <a:rPr lang="en-US" dirty="0" smtClean="0"/>
              <a:t>Let's </a:t>
            </a:r>
            <a:r>
              <a:rPr lang="en-US" dirty="0"/>
              <a:t>explore an example where you </a:t>
            </a:r>
            <a:r>
              <a:rPr lang="en-US" dirty="0" smtClean="0"/>
              <a:t>visit your </a:t>
            </a:r>
            <a:r>
              <a:rPr lang="en-US" dirty="0"/>
              <a:t>favorite encyclopedia website.</a:t>
            </a:r>
          </a:p>
        </p:txBody>
      </p:sp>
    </p:spTree>
    <p:extLst>
      <p:ext uri="{BB962C8B-B14F-4D97-AF65-F5344CB8AC3E}">
        <p14:creationId xmlns:p14="http://schemas.microsoft.com/office/powerpoint/2010/main" val="202220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a:t>When you arrive at the homepage, </a:t>
            </a:r>
            <a:r>
              <a:rPr lang="en-US" dirty="0" smtClean="0"/>
              <a:t>it contains </a:t>
            </a:r>
            <a:r>
              <a:rPr lang="en-US" dirty="0"/>
              <a:t>many links to different articles clicking on one of those links </a:t>
            </a:r>
            <a:r>
              <a:rPr lang="en-US" dirty="0" smtClean="0"/>
              <a:t>brings you </a:t>
            </a:r>
            <a:r>
              <a:rPr lang="en-US" dirty="0"/>
              <a:t>to a new webpage article and that article links to even </a:t>
            </a:r>
            <a:r>
              <a:rPr lang="en-US" dirty="0" smtClean="0"/>
              <a:t>more articles </a:t>
            </a:r>
            <a:r>
              <a:rPr lang="en-US" dirty="0"/>
              <a:t>and other web pages. </a:t>
            </a:r>
            <a:endParaRPr lang="en-US" dirty="0" smtClean="0"/>
          </a:p>
          <a:p>
            <a:pPr>
              <a:lnSpc>
                <a:spcPct val="150000"/>
              </a:lnSpc>
            </a:pPr>
            <a:r>
              <a:rPr lang="en-US" dirty="0" smtClean="0"/>
              <a:t>If </a:t>
            </a:r>
            <a:r>
              <a:rPr lang="en-US" dirty="0"/>
              <a:t>all these webpages have a </a:t>
            </a:r>
            <a:r>
              <a:rPr lang="en-US" dirty="0" smtClean="0"/>
              <a:t>similar address </a:t>
            </a:r>
            <a:br>
              <a:rPr lang="en-US" dirty="0" smtClean="0"/>
            </a:br>
            <a:r>
              <a:rPr lang="en-US" dirty="0" smtClean="0"/>
              <a:t>in </a:t>
            </a:r>
            <a:r>
              <a:rPr lang="en-US" dirty="0"/>
              <a:t>the web browser's address, it can be safe </a:t>
            </a:r>
            <a:r>
              <a:rPr lang="en-US" dirty="0" smtClean="0"/>
              <a:t/>
            </a:r>
            <a:br>
              <a:rPr lang="en-US" dirty="0" smtClean="0"/>
            </a:br>
            <a:r>
              <a:rPr lang="en-US" dirty="0" smtClean="0"/>
              <a:t>to </a:t>
            </a:r>
            <a:r>
              <a:rPr lang="en-US" dirty="0"/>
              <a:t>assume </a:t>
            </a:r>
            <a:r>
              <a:rPr lang="en-US" dirty="0" smtClean="0"/>
              <a:t>that they </a:t>
            </a:r>
            <a:r>
              <a:rPr lang="en-US" dirty="0"/>
              <a:t>belong to the same website.</a:t>
            </a:r>
          </a:p>
        </p:txBody>
      </p:sp>
      <p:pic>
        <p:nvPicPr>
          <p:cNvPr id="4" name="Picture 3"/>
          <p:cNvPicPr>
            <a:picLocks noChangeAspect="1"/>
          </p:cNvPicPr>
          <p:nvPr/>
        </p:nvPicPr>
        <p:blipFill>
          <a:blip r:embed="rId2"/>
          <a:stretch>
            <a:fillRect/>
          </a:stretch>
        </p:blipFill>
        <p:spPr>
          <a:xfrm>
            <a:off x="8129244" y="3810000"/>
            <a:ext cx="4062756" cy="3048000"/>
          </a:xfrm>
          <a:prstGeom prst="rect">
            <a:avLst/>
          </a:prstGeom>
        </p:spPr>
      </p:pic>
    </p:spTree>
    <p:extLst>
      <p:ext uri="{BB962C8B-B14F-4D97-AF65-F5344CB8AC3E}">
        <p14:creationId xmlns:p14="http://schemas.microsoft.com/office/powerpoint/2010/main" val="137354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lstStyle/>
          <a:p>
            <a:pPr algn="just">
              <a:lnSpc>
                <a:spcPct val="150000"/>
              </a:lnSpc>
            </a:pPr>
            <a:r>
              <a:rPr lang="en-US" dirty="0"/>
              <a:t>However, the links on the page do </a:t>
            </a:r>
            <a:r>
              <a:rPr lang="en-US" dirty="0" smtClean="0"/>
              <a:t>not all </a:t>
            </a:r>
            <a:r>
              <a:rPr lang="en-US" dirty="0"/>
              <a:t>have to link to the same website, they can also link to other websites. </a:t>
            </a:r>
            <a:endParaRPr lang="en-US" dirty="0" smtClean="0"/>
          </a:p>
          <a:p>
            <a:pPr algn="just">
              <a:lnSpc>
                <a:spcPct val="150000"/>
              </a:lnSpc>
            </a:pPr>
            <a:r>
              <a:rPr lang="en-US" dirty="0" smtClean="0"/>
              <a:t>For </a:t>
            </a:r>
            <a:r>
              <a:rPr lang="en-US" dirty="0"/>
              <a:t>example, when you </a:t>
            </a:r>
            <a:r>
              <a:rPr lang="en-US" dirty="0" smtClean="0"/>
              <a:t>visit your </a:t>
            </a:r>
            <a:r>
              <a:rPr lang="en-US" dirty="0"/>
              <a:t>favorite search engine and search for a phrase, the search </a:t>
            </a:r>
            <a:r>
              <a:rPr lang="en-US" dirty="0" smtClean="0"/>
              <a:t>results are </a:t>
            </a:r>
            <a:r>
              <a:rPr lang="en-US" dirty="0"/>
              <a:t>a list of links to other websites. </a:t>
            </a:r>
            <a:endParaRPr lang="en-US" dirty="0" smtClean="0"/>
          </a:p>
          <a:p>
            <a:pPr algn="just">
              <a:lnSpc>
                <a:spcPct val="150000"/>
              </a:lnSpc>
            </a:pPr>
            <a:r>
              <a:rPr lang="en-US" dirty="0" smtClean="0"/>
              <a:t>Did </a:t>
            </a:r>
            <a:r>
              <a:rPr lang="en-US" dirty="0"/>
              <a:t>you know that as I'm talking to you, thousands of websites are </a:t>
            </a:r>
            <a:r>
              <a:rPr lang="en-US" dirty="0" smtClean="0"/>
              <a:t>being launched </a:t>
            </a:r>
            <a:r>
              <a:rPr lang="en-US" dirty="0"/>
              <a:t>to the internet.</a:t>
            </a:r>
          </a:p>
        </p:txBody>
      </p:sp>
    </p:spTree>
    <p:extLst>
      <p:ext uri="{BB962C8B-B14F-4D97-AF65-F5344CB8AC3E}">
        <p14:creationId xmlns:p14="http://schemas.microsoft.com/office/powerpoint/2010/main" val="325393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a:t>Every day, hundreds of thousands </a:t>
            </a:r>
            <a:r>
              <a:rPr lang="en-US" dirty="0" smtClean="0"/>
              <a:t>of websites </a:t>
            </a:r>
            <a:r>
              <a:rPr lang="en-US" dirty="0"/>
              <a:t>are launched, to put things into perspective the Great Pyramid of </a:t>
            </a:r>
            <a:r>
              <a:rPr lang="en-US" dirty="0" smtClean="0"/>
              <a:t>Giza has </a:t>
            </a:r>
            <a:r>
              <a:rPr lang="en-US" dirty="0"/>
              <a:t>2.3 million blocks of stone. </a:t>
            </a:r>
            <a:endParaRPr lang="en-US" dirty="0" smtClean="0"/>
          </a:p>
        </p:txBody>
      </p:sp>
      <p:pic>
        <p:nvPicPr>
          <p:cNvPr id="4" name="Picture 3"/>
          <p:cNvPicPr>
            <a:picLocks noChangeAspect="1"/>
          </p:cNvPicPr>
          <p:nvPr/>
        </p:nvPicPr>
        <p:blipFill>
          <a:blip r:embed="rId2"/>
          <a:stretch>
            <a:fillRect/>
          </a:stretch>
        </p:blipFill>
        <p:spPr>
          <a:xfrm>
            <a:off x="8674647" y="3726399"/>
            <a:ext cx="3517353" cy="3131601"/>
          </a:xfrm>
          <a:prstGeom prst="rect">
            <a:avLst/>
          </a:prstGeom>
        </p:spPr>
      </p:pic>
    </p:spTree>
    <p:extLst>
      <p:ext uri="{BB962C8B-B14F-4D97-AF65-F5344CB8AC3E}">
        <p14:creationId xmlns:p14="http://schemas.microsoft.com/office/powerpoint/2010/main" val="288877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lstStyle/>
          <a:p>
            <a:pPr algn="just">
              <a:lnSpc>
                <a:spcPct val="150000"/>
              </a:lnSpc>
            </a:pPr>
            <a:r>
              <a:rPr lang="en-US" dirty="0"/>
              <a:t>So think about it, in one week there are as many new webpages as stones in the Great Pyramid. </a:t>
            </a:r>
          </a:p>
          <a:p>
            <a:pPr algn="just">
              <a:lnSpc>
                <a:spcPct val="150000"/>
              </a:lnSpc>
            </a:pPr>
            <a:r>
              <a:rPr lang="en-US" dirty="0"/>
              <a:t>With current internet speeds, it would take </a:t>
            </a:r>
            <a:r>
              <a:rPr lang="en-US" b="1" dirty="0"/>
              <a:t>three million years</a:t>
            </a:r>
            <a:r>
              <a:rPr lang="en-US" dirty="0"/>
              <a:t> to download all the webpages on the internet and all of these billions of varied webpages rely on the same core technologies</a:t>
            </a:r>
            <a:r>
              <a:rPr lang="en-US" dirty="0" smtClean="0"/>
              <a:t>.</a:t>
            </a:r>
            <a:endParaRPr lang="en-US" dirty="0"/>
          </a:p>
        </p:txBody>
      </p:sp>
    </p:spTree>
    <p:extLst>
      <p:ext uri="{BB962C8B-B14F-4D97-AF65-F5344CB8AC3E}">
        <p14:creationId xmlns:p14="http://schemas.microsoft.com/office/powerpoint/2010/main" val="20711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a:t>Most people interact </a:t>
            </a:r>
            <a:r>
              <a:rPr lang="en-US" dirty="0" smtClean="0"/>
              <a:t>with websites </a:t>
            </a:r>
            <a:r>
              <a:rPr lang="en-US" dirty="0"/>
              <a:t>in some form daily, but few know how webpage actually works. </a:t>
            </a:r>
            <a:endParaRPr lang="en-US" dirty="0" smtClean="0"/>
          </a:p>
          <a:p>
            <a:pPr algn="just">
              <a:lnSpc>
                <a:spcPct val="150000"/>
              </a:lnSpc>
            </a:pPr>
            <a:r>
              <a:rPr lang="en-US" dirty="0" smtClean="0"/>
              <a:t>Let's </a:t>
            </a:r>
            <a:r>
              <a:rPr lang="en-US" dirty="0"/>
              <a:t>explore that now. In its most basic form</a:t>
            </a:r>
            <a:r>
              <a:rPr lang="en-US" dirty="0" smtClean="0"/>
              <a:t>, a </a:t>
            </a:r>
            <a:r>
              <a:rPr lang="en-US" dirty="0"/>
              <a:t>webpage is just a text document, you can open </a:t>
            </a:r>
            <a:r>
              <a:rPr lang="en-US" dirty="0" smtClean="0"/>
              <a:t>and edit </a:t>
            </a:r>
            <a:r>
              <a:rPr lang="en-US" dirty="0"/>
              <a:t>with any text editor, but developers usually use more </a:t>
            </a:r>
            <a:r>
              <a:rPr lang="en-US" dirty="0" smtClean="0"/>
              <a:t>sophisticated tools </a:t>
            </a:r>
            <a:r>
              <a:rPr lang="en-US" dirty="0"/>
              <a:t>for working with webpages</a:t>
            </a:r>
            <a:r>
              <a:rPr lang="en-US" dirty="0" smtClean="0"/>
              <a:t>.</a:t>
            </a:r>
          </a:p>
        </p:txBody>
      </p:sp>
    </p:spTree>
    <p:extLst>
      <p:ext uri="{BB962C8B-B14F-4D97-AF65-F5344CB8AC3E}">
        <p14:creationId xmlns:p14="http://schemas.microsoft.com/office/powerpoint/2010/main" val="30450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lstStyle/>
          <a:p>
            <a:pPr algn="just">
              <a:lnSpc>
                <a:spcPct val="150000"/>
              </a:lnSpc>
            </a:pPr>
            <a:r>
              <a:rPr lang="en-US" dirty="0"/>
              <a:t>If you want to work with a webpage, </a:t>
            </a:r>
            <a:r>
              <a:rPr lang="en-US" dirty="0" smtClean="0"/>
              <a:t>you need </a:t>
            </a:r>
            <a:r>
              <a:rPr lang="en-US" dirty="0"/>
              <a:t>to know about three technologies and understand how they </a:t>
            </a:r>
            <a:r>
              <a:rPr lang="en-US" dirty="0" smtClean="0"/>
              <a:t>interact</a:t>
            </a:r>
            <a:r>
              <a:rPr lang="en-US" dirty="0"/>
              <a:t>.</a:t>
            </a:r>
            <a:r>
              <a:rPr lang="en-US" dirty="0" smtClean="0"/>
              <a:t> </a:t>
            </a:r>
          </a:p>
          <a:p>
            <a:pPr algn="just">
              <a:lnSpc>
                <a:spcPct val="150000"/>
              </a:lnSpc>
            </a:pPr>
            <a:r>
              <a:rPr lang="en-US" dirty="0" smtClean="0"/>
              <a:t>They are </a:t>
            </a:r>
          </a:p>
          <a:p>
            <a:pPr lvl="1" algn="just">
              <a:lnSpc>
                <a:spcPct val="150000"/>
              </a:lnSpc>
            </a:pPr>
            <a:r>
              <a:rPr lang="en-US" sz="2600" b="1" dirty="0" smtClean="0"/>
              <a:t>HTML</a:t>
            </a:r>
            <a:r>
              <a:rPr lang="en-US" sz="2600" b="1" dirty="0"/>
              <a:t>, </a:t>
            </a:r>
            <a:endParaRPr lang="en-US" sz="2600" b="1" dirty="0" smtClean="0"/>
          </a:p>
          <a:p>
            <a:pPr lvl="1" algn="just">
              <a:lnSpc>
                <a:spcPct val="150000"/>
              </a:lnSpc>
            </a:pPr>
            <a:r>
              <a:rPr lang="en-US" sz="2600" b="1" dirty="0" smtClean="0"/>
              <a:t>CSS </a:t>
            </a:r>
            <a:r>
              <a:rPr lang="en-US" sz="2600" b="1" dirty="0"/>
              <a:t>and </a:t>
            </a:r>
            <a:endParaRPr lang="en-US" sz="2600" b="1" dirty="0" smtClean="0"/>
          </a:p>
          <a:p>
            <a:pPr lvl="1" algn="just">
              <a:lnSpc>
                <a:spcPct val="150000"/>
              </a:lnSpc>
            </a:pPr>
            <a:r>
              <a:rPr lang="en-US" sz="2600" b="1" dirty="0" smtClean="0"/>
              <a:t>JavaScript</a:t>
            </a:r>
            <a:r>
              <a:rPr lang="en-US" sz="2600" b="1" dirty="0"/>
              <a:t>.</a:t>
            </a:r>
          </a:p>
          <a:p>
            <a:endParaRPr lang="en-US" dirty="0"/>
          </a:p>
        </p:txBody>
      </p:sp>
    </p:spTree>
    <p:extLst>
      <p:ext uri="{BB962C8B-B14F-4D97-AF65-F5344CB8AC3E}">
        <p14:creationId xmlns:p14="http://schemas.microsoft.com/office/powerpoint/2010/main" val="306679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Websites and Webpages</a:t>
            </a:r>
            <a:endParaRPr lang="en-US" dirty="0"/>
          </a:p>
        </p:txBody>
      </p:sp>
      <p:sp>
        <p:nvSpPr>
          <p:cNvPr id="3" name="Content Placeholder 2"/>
          <p:cNvSpPr>
            <a:spLocks noGrp="1"/>
          </p:cNvSpPr>
          <p:nvPr>
            <p:ph idx="1"/>
          </p:nvPr>
        </p:nvSpPr>
        <p:spPr/>
        <p:txBody>
          <a:bodyPr>
            <a:normAutofit/>
          </a:bodyPr>
          <a:lstStyle/>
          <a:p>
            <a:pPr algn="just">
              <a:lnSpc>
                <a:spcPct val="200000"/>
              </a:lnSpc>
            </a:pPr>
            <a:r>
              <a:rPr lang="en-US" dirty="0"/>
              <a:t>HTML structures the content you see</a:t>
            </a:r>
            <a:r>
              <a:rPr lang="en-US" dirty="0" smtClean="0"/>
              <a:t>, CSS </a:t>
            </a:r>
            <a:r>
              <a:rPr lang="en-US" dirty="0"/>
              <a:t>controls the colors and style and JavaScript is responsible </a:t>
            </a:r>
            <a:r>
              <a:rPr lang="en-US" dirty="0" smtClean="0"/>
              <a:t>for the </a:t>
            </a:r>
            <a:r>
              <a:rPr lang="en-US" dirty="0"/>
              <a:t>user interaction. </a:t>
            </a:r>
            <a:endParaRPr lang="en-US" dirty="0" smtClean="0"/>
          </a:p>
          <a:p>
            <a:pPr algn="just">
              <a:lnSpc>
                <a:spcPct val="200000"/>
              </a:lnSpc>
            </a:pPr>
            <a:r>
              <a:rPr lang="en-US" dirty="0" smtClean="0"/>
              <a:t>As </a:t>
            </a:r>
            <a:r>
              <a:rPr lang="en-US" dirty="0"/>
              <a:t>a web developer you will work </a:t>
            </a:r>
            <a:r>
              <a:rPr lang="en-US" dirty="0" smtClean="0"/>
              <a:t>with these </a:t>
            </a:r>
            <a:r>
              <a:rPr lang="en-US" dirty="0"/>
              <a:t>technologies every day and understand how they work together. </a:t>
            </a:r>
            <a:endParaRPr lang="en-US" dirty="0" smtClean="0"/>
          </a:p>
        </p:txBody>
      </p:sp>
    </p:spTree>
    <p:extLst>
      <p:ext uri="{BB962C8B-B14F-4D97-AF65-F5344CB8AC3E}">
        <p14:creationId xmlns:p14="http://schemas.microsoft.com/office/powerpoint/2010/main" val="237383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1023</Words>
  <Application>Microsoft Office PowerPoint</Application>
  <PresentationFormat>Widescreen</PresentationFormat>
  <Paragraphs>74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 Antiqua</vt:lpstr>
      <vt:lpstr>Calibri</vt:lpstr>
      <vt:lpstr>Calibri Light</vt:lpstr>
      <vt:lpstr>Times New Roman</vt:lpstr>
      <vt:lpstr>unset</vt:lpstr>
      <vt:lpstr>Office Theme</vt:lpstr>
      <vt:lpstr>Websites and Webpages</vt:lpstr>
      <vt:lpstr>Websites and Webpages</vt:lpstr>
      <vt:lpstr>Websites and Webpages</vt:lpstr>
      <vt:lpstr>Websites and Webpages</vt:lpstr>
      <vt:lpstr>Websites and Webpages</vt:lpstr>
      <vt:lpstr>Websites and Webpages</vt:lpstr>
      <vt:lpstr>Websites and Webpages</vt:lpstr>
      <vt:lpstr>Websites and Webpages</vt:lpstr>
      <vt:lpstr>Websites and Webpages</vt:lpstr>
      <vt:lpstr>Websites and Webpages</vt:lpstr>
      <vt:lpstr>HTML</vt:lpstr>
      <vt:lpstr>CSS</vt:lpstr>
      <vt:lpstr>JavaScript</vt:lpstr>
      <vt:lpstr>JavaScript</vt:lpstr>
      <vt:lpstr>Page Rendering</vt:lpstr>
      <vt:lpstr>Page Rendering</vt:lpstr>
      <vt:lpstr>Summary</vt:lpstr>
      <vt:lpstr>Additional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Habib</dc:creator>
  <cp:lastModifiedBy>Muhammad Habib</cp:lastModifiedBy>
  <cp:revision>37</cp:revision>
  <dcterms:created xsi:type="dcterms:W3CDTF">2023-01-28T07:00:48Z</dcterms:created>
  <dcterms:modified xsi:type="dcterms:W3CDTF">2023-09-25T03:46:40Z</dcterms:modified>
</cp:coreProperties>
</file>