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8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4" r:id="rId15"/>
    <p:sldId id="312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298" r:id="rId34"/>
    <p:sldId id="332" r:id="rId35"/>
    <p:sldId id="333" r:id="rId36"/>
    <p:sldId id="299" r:id="rId37"/>
    <p:sldId id="27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2FAEA-0C39-44F2-9ED0-32D173F6752C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059A5-90ED-463C-9D85-D46C53442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3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5FC5F-10FD-4831-9B2E-58BD7DB57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4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5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2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4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3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6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52E4-C931-4150-8FCC-2EDD28A821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B52E4-C931-4150-8FCC-2EDD28A821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3DA8C-FBAB-4D76-B03A-1701013E6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4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Networking-How-Internet-Works/dp/1511654945/" TargetMode="External"/><Relationship Id="rId2" Type="http://schemas.openxmlformats.org/officeDocument/2006/relationships/hyperlink" Target="https://developer.mozilla.org/en-US/docs/Web/HTTP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cs" TargetMode="External"/><Relationship Id="rId5" Type="http://schemas.openxmlformats.org/officeDocument/2006/relationships/hyperlink" Target="https://firefox-source-docs.mozilla.org/devtools-user/index.html" TargetMode="External"/><Relationship Id="rId4" Type="http://schemas.openxmlformats.org/officeDocument/2006/relationships/hyperlink" Target="https://developer.chrome.com/docs/devtools/overview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649" y="421239"/>
            <a:ext cx="12192000" cy="130481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7000" b="1" dirty="0" smtClean="0"/>
              <a:t>Introduction to HTTP</a:t>
            </a:r>
            <a:endParaRPr lang="en-US" sz="5000" b="1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4283773" y="6083300"/>
            <a:ext cx="3624454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000" dirty="0" smtClean="0"/>
              <a:t>Dr. Muhammad Habib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201" y="2275721"/>
            <a:ext cx="3179498" cy="317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HTTP Headers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Headers contain additional </a:t>
            </a:r>
            <a:r>
              <a:rPr lang="en-US" dirty="0"/>
              <a:t>information about the request, and the client that </a:t>
            </a:r>
            <a:r>
              <a:rPr lang="en-US" dirty="0" smtClean="0"/>
              <a:t>is making </a:t>
            </a:r>
            <a:r>
              <a:rPr lang="en-US" dirty="0"/>
              <a:t>the request.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For </a:t>
            </a:r>
            <a:r>
              <a:rPr lang="en-US" dirty="0"/>
              <a:t>certain requests methods, the requests </a:t>
            </a:r>
            <a:r>
              <a:rPr lang="en-US" dirty="0" smtClean="0"/>
              <a:t>will also </a:t>
            </a:r>
            <a:r>
              <a:rPr lang="en-US" dirty="0"/>
              <a:t>contain a body of content that </a:t>
            </a:r>
            <a:r>
              <a:rPr lang="en-US" dirty="0" smtClean="0"/>
              <a:t>the client </a:t>
            </a:r>
            <a:r>
              <a:rPr lang="en-US" dirty="0"/>
              <a:t>is sending.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056" y="5259959"/>
            <a:ext cx="5256944" cy="15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HTTP Response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Now, let's cover some details about the makeup </a:t>
            </a:r>
            <a:r>
              <a:rPr lang="en-US" dirty="0" smtClean="0"/>
              <a:t>of an </a:t>
            </a:r>
            <a:r>
              <a:rPr lang="en-US" dirty="0"/>
              <a:t>HTTP response.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HTTP </a:t>
            </a:r>
            <a:r>
              <a:rPr lang="en-US" dirty="0"/>
              <a:t>responses follow a format similar to the request format.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Following the header</a:t>
            </a:r>
            <a:r>
              <a:rPr lang="en-US" dirty="0"/>
              <a:t>, the response will optionally contain a message body consisting of the response contents </a:t>
            </a:r>
            <a:r>
              <a:rPr lang="en-US" dirty="0" smtClean="0"/>
              <a:t>such as </a:t>
            </a:r>
            <a:r>
              <a:rPr lang="en-US" dirty="0"/>
              <a:t>the HTML document, the image file, and so forth.</a:t>
            </a:r>
          </a:p>
        </p:txBody>
      </p:sp>
    </p:spTree>
    <p:extLst>
      <p:ext uri="{BB962C8B-B14F-4D97-AF65-F5344CB8AC3E}">
        <p14:creationId xmlns:p14="http://schemas.microsoft.com/office/powerpoint/2010/main" val="15048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 Response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065" y="2225946"/>
            <a:ext cx="7989869" cy="409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HTTP Status Codes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HTTP status codes indicate if the HTTP </a:t>
            </a:r>
            <a:r>
              <a:rPr lang="en-US" dirty="0" smtClean="0"/>
              <a:t>requests successfully </a:t>
            </a:r>
            <a:r>
              <a:rPr lang="en-US" dirty="0"/>
              <a:t>completed.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code values </a:t>
            </a:r>
            <a:r>
              <a:rPr lang="en-US" dirty="0" smtClean="0"/>
              <a:t>are in </a:t>
            </a:r>
            <a:r>
              <a:rPr lang="en-US" dirty="0"/>
              <a:t>the range of a 100-599 and </a:t>
            </a:r>
            <a:r>
              <a:rPr lang="en-US" dirty="0" smtClean="0"/>
              <a:t>a grouped </a:t>
            </a:r>
            <a:r>
              <a:rPr lang="en-US" dirty="0"/>
              <a:t>by purpose.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353" y="3842534"/>
            <a:ext cx="7044647" cy="30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0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HTTP Status Message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status message </a:t>
            </a:r>
            <a:r>
              <a:rPr lang="en-US" dirty="0" smtClean="0"/>
              <a:t>is a text representation of the </a:t>
            </a:r>
            <a:r>
              <a:rPr lang="en-US" dirty="0"/>
              <a:t>status code.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509" y="3596330"/>
            <a:ext cx="7133491" cy="326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515" y="2754010"/>
            <a:ext cx="2616485" cy="4103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During your web browsing, have you ever encountered pages that display 404 error not found or 500 errors?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Server is not responding?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These are HTTP status codes.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Groups of </a:t>
            </a:r>
            <a:r>
              <a:rPr lang="en-US" b="1" dirty="0"/>
              <a:t>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There are five </a:t>
            </a:r>
            <a:r>
              <a:rPr lang="en-US" dirty="0" smtClean="0"/>
              <a:t>(05) groups of </a:t>
            </a:r>
            <a:r>
              <a:rPr lang="en-US" dirty="0"/>
              <a:t>status codes.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They're </a:t>
            </a:r>
            <a:r>
              <a:rPr lang="en-US" dirty="0"/>
              <a:t>grouped by the </a:t>
            </a:r>
            <a:r>
              <a:rPr lang="en-US" dirty="0" smtClean="0"/>
              <a:t>first digit </a:t>
            </a:r>
            <a:r>
              <a:rPr lang="en-US" dirty="0"/>
              <a:t>of the error number.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Informational is grouped </a:t>
            </a:r>
            <a:r>
              <a:rPr lang="en-US" dirty="0"/>
              <a:t>from 100-199.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Successful </a:t>
            </a:r>
            <a:r>
              <a:rPr lang="en-US" dirty="0"/>
              <a:t>responses </a:t>
            </a:r>
            <a:r>
              <a:rPr lang="en-US" dirty="0" smtClean="0"/>
              <a:t>are grouped </a:t>
            </a:r>
            <a:r>
              <a:rPr lang="en-US" dirty="0"/>
              <a:t>from 200-299.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Redirection message are </a:t>
            </a:r>
            <a:r>
              <a:rPr lang="en-US" dirty="0"/>
              <a:t>from 300-399.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Client error responses </a:t>
            </a:r>
            <a:r>
              <a:rPr lang="en-US" dirty="0"/>
              <a:t>ranged from 400-499 and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server error responses </a:t>
            </a:r>
            <a:r>
              <a:rPr lang="en-US" dirty="0"/>
              <a:t>are from 500- 599.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Groups of Status Codes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431" y="1947285"/>
            <a:ext cx="7577137" cy="482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Informational Responses (100-199)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Information responses are provisional </a:t>
            </a:r>
            <a:r>
              <a:rPr lang="en-US" dirty="0" smtClean="0"/>
              <a:t>responses sent </a:t>
            </a:r>
            <a:r>
              <a:rPr lang="en-US" dirty="0"/>
              <a:t>by the server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These </a:t>
            </a:r>
            <a:r>
              <a:rPr lang="en-US" dirty="0"/>
              <a:t>responses are </a:t>
            </a:r>
            <a:r>
              <a:rPr lang="en-US" dirty="0" smtClean="0"/>
              <a:t>interim before </a:t>
            </a:r>
            <a:r>
              <a:rPr lang="en-US" dirty="0"/>
              <a:t>the actual response.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most common </a:t>
            </a:r>
            <a:r>
              <a:rPr lang="en-US" dirty="0" smtClean="0"/>
              <a:t>inflammation response </a:t>
            </a:r>
            <a:r>
              <a:rPr lang="en-US" dirty="0"/>
              <a:t>is 100 Continue, which indicates that the </a:t>
            </a:r>
            <a:r>
              <a:rPr lang="en-US" dirty="0" smtClean="0"/>
              <a:t>web client </a:t>
            </a:r>
            <a:r>
              <a:rPr lang="en-US" dirty="0"/>
              <a:t>should continue to request or ignore the response if the request </a:t>
            </a:r>
            <a:r>
              <a:rPr lang="en-US" dirty="0" smtClean="0"/>
              <a:t>is already </a:t>
            </a:r>
            <a:r>
              <a:rPr lang="en-US" dirty="0"/>
              <a:t>finished.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511" y="5749916"/>
            <a:ext cx="7990755" cy="85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5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Successful Responses (200-299)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Successful </a:t>
            </a:r>
            <a:r>
              <a:rPr lang="en-US" dirty="0" smtClean="0"/>
              <a:t>responses indicate </a:t>
            </a:r>
            <a:r>
              <a:rPr lang="en-US" dirty="0"/>
              <a:t>that the request was </a:t>
            </a:r>
            <a:r>
              <a:rPr lang="en-US" dirty="0" smtClean="0"/>
              <a:t>successfully processed </a:t>
            </a:r>
            <a:r>
              <a:rPr lang="en-US" dirty="0"/>
              <a:t>by the web server, with the most </a:t>
            </a:r>
            <a:r>
              <a:rPr lang="en-US" dirty="0" smtClean="0"/>
              <a:t>common success </a:t>
            </a:r>
            <a:r>
              <a:rPr lang="en-US" dirty="0"/>
              <a:t>response being 200 Ok.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You're </a:t>
            </a:r>
            <a:r>
              <a:rPr lang="en-US" dirty="0"/>
              <a:t>receiving these </a:t>
            </a:r>
            <a:r>
              <a:rPr lang="en-US" dirty="0" smtClean="0"/>
              <a:t>responses every </a:t>
            </a:r>
            <a:r>
              <a:rPr lang="en-US" dirty="0"/>
              <a:t>day when you receive content </a:t>
            </a:r>
            <a:r>
              <a:rPr lang="en-US" dirty="0" smtClean="0"/>
              <a:t>successfully from </a:t>
            </a:r>
            <a:r>
              <a:rPr lang="en-US" dirty="0"/>
              <a:t>a website.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502" y="5697688"/>
            <a:ext cx="5842037" cy="116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120" y="687595"/>
            <a:ext cx="4589124" cy="2343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HTTP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Have you ever </a:t>
            </a:r>
            <a:r>
              <a:rPr lang="en-US" dirty="0" smtClean="0"/>
              <a:t>noticed the </a:t>
            </a:r>
            <a:r>
              <a:rPr lang="en-US" dirty="0"/>
              <a:t>lock icon beside the URL </a:t>
            </a:r>
            <a:r>
              <a:rPr lang="en-US" dirty="0" smtClean="0"/>
              <a:t>in your </a:t>
            </a:r>
            <a:r>
              <a:rPr lang="en-US" dirty="0"/>
              <a:t>web browser</a:t>
            </a:r>
            <a:r>
              <a:rPr lang="en-US" dirty="0" smtClean="0"/>
              <a:t>?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This </a:t>
            </a:r>
            <a:r>
              <a:rPr lang="en-US" dirty="0"/>
              <a:t>means the </a:t>
            </a:r>
            <a:r>
              <a:rPr lang="en-US" dirty="0" smtClean="0"/>
              <a:t>HTTPS, a secure version of HTTP </a:t>
            </a:r>
            <a:r>
              <a:rPr lang="en-US" dirty="0"/>
              <a:t>is being used.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HTTP </a:t>
            </a:r>
            <a:r>
              <a:rPr lang="en-US" dirty="0"/>
              <a:t>is a </a:t>
            </a:r>
            <a:r>
              <a:rPr lang="en-US" dirty="0" smtClean="0"/>
              <a:t>core operational </a:t>
            </a:r>
            <a:r>
              <a:rPr lang="en-US" dirty="0"/>
              <a:t>protocol of the world wide web.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is what </a:t>
            </a:r>
            <a:r>
              <a:rPr lang="en-US" dirty="0" smtClean="0"/>
              <a:t>enables your </a:t>
            </a:r>
            <a:r>
              <a:rPr lang="en-US" dirty="0"/>
              <a:t>web browser to communicate with a webserver that hosts a website.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560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Successful Responses (200-299)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meaning of Ok </a:t>
            </a:r>
            <a:r>
              <a:rPr lang="en-US" dirty="0" smtClean="0"/>
              <a:t>depends on </a:t>
            </a:r>
            <a:r>
              <a:rPr lang="en-US" dirty="0"/>
              <a:t>the HTTP method.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dirty="0"/>
              <a:t>the method is GET, it means that </a:t>
            </a:r>
            <a:r>
              <a:rPr lang="en-US" dirty="0" smtClean="0"/>
              <a:t>the resource </a:t>
            </a:r>
            <a:r>
              <a:rPr lang="en-US" dirty="0"/>
              <a:t>is found and is included in the </a:t>
            </a:r>
            <a:r>
              <a:rPr lang="en-US" dirty="0" smtClean="0"/>
              <a:t>body of </a:t>
            </a:r>
            <a:r>
              <a:rPr lang="en-US" dirty="0"/>
              <a:t>the HTTP response.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dirty="0"/>
              <a:t>it's POST, it means that the resource was successfully transmitted to the webserver.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dirty="0"/>
              <a:t>it's PUT, the resource was successfully </a:t>
            </a:r>
            <a:r>
              <a:rPr lang="en-US" dirty="0" smtClean="0"/>
              <a:t>transmitted to </a:t>
            </a:r>
            <a:r>
              <a:rPr lang="en-US" dirty="0"/>
              <a:t>the webserver.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Finally</a:t>
            </a:r>
            <a:r>
              <a:rPr lang="en-US" dirty="0"/>
              <a:t>, if </a:t>
            </a:r>
            <a:r>
              <a:rPr lang="en-US" dirty="0" smtClean="0"/>
              <a:t>the method </a:t>
            </a:r>
            <a:r>
              <a:rPr lang="en-US" dirty="0"/>
              <a:t>is DELETE, it means the </a:t>
            </a:r>
            <a:r>
              <a:rPr lang="en-US" dirty="0" smtClean="0"/>
              <a:t>resource was </a:t>
            </a:r>
            <a:r>
              <a:rPr lang="en-US" dirty="0"/>
              <a:t>deleted.</a:t>
            </a:r>
          </a:p>
        </p:txBody>
      </p:sp>
    </p:spTree>
    <p:extLst>
      <p:ext uri="{BB962C8B-B14F-4D97-AF65-F5344CB8AC3E}">
        <p14:creationId xmlns:p14="http://schemas.microsoft.com/office/powerpoint/2010/main" val="11143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Successful Responses (200-299)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131" y="1991540"/>
            <a:ext cx="7297737" cy="472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Redirection Responses (300-399)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Redirection </a:t>
            </a:r>
            <a:r>
              <a:rPr lang="en-US" dirty="0" smtClean="0"/>
              <a:t>responses indicate </a:t>
            </a:r>
            <a:r>
              <a:rPr lang="en-US" dirty="0"/>
              <a:t>to the web client that the requested resource has been moved </a:t>
            </a:r>
            <a:r>
              <a:rPr lang="en-US" dirty="0" smtClean="0"/>
              <a:t>to a </a:t>
            </a:r>
            <a:r>
              <a:rPr lang="en-US" dirty="0"/>
              <a:t>different path.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most </a:t>
            </a:r>
            <a:r>
              <a:rPr lang="en-US" dirty="0" smtClean="0"/>
              <a:t>common response </a:t>
            </a:r>
            <a:r>
              <a:rPr lang="en-US" dirty="0"/>
              <a:t>codes used are 301 Moved </a:t>
            </a:r>
            <a:r>
              <a:rPr lang="en-US" dirty="0" smtClean="0"/>
              <a:t>Permanently and </a:t>
            </a:r>
            <a:r>
              <a:rPr lang="en-US" dirty="0"/>
              <a:t>302 Found.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281" y="5336930"/>
            <a:ext cx="8961437" cy="104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Redirection Responses (300-399)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difference between the redirection messages 301 and 302 is that 302 indicates a temporary redirection. The resource has been temporarily moved.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23" y="4001294"/>
            <a:ext cx="8985353" cy="1253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23" y="5610225"/>
            <a:ext cx="8985353" cy="9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9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Redirection Responses (300-399)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When web </a:t>
            </a:r>
            <a:r>
              <a:rPr lang="en-US" dirty="0" smtClean="0"/>
              <a:t>browsers receive </a:t>
            </a:r>
            <a:r>
              <a:rPr lang="en-US" dirty="0"/>
              <a:t>these responses, they will automatically submit the request for </a:t>
            </a:r>
            <a:r>
              <a:rPr lang="en-US" dirty="0" smtClean="0"/>
              <a:t>the resource </a:t>
            </a:r>
            <a:r>
              <a:rPr lang="en-US" dirty="0"/>
              <a:t>at the new path.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765" y="4001294"/>
            <a:ext cx="8712470" cy="27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 Error Responses (400-499)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Client error responses indicate that the requests contained bad syntax or content and cannot be processed by the webserver.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most common codes used are, 400 is used where the web browser or client submitted bad data to the webserver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401 is used </a:t>
            </a:r>
            <a:r>
              <a:rPr lang="en-US" dirty="0" smtClean="0"/>
              <a:t>to indicate </a:t>
            </a:r>
            <a:r>
              <a:rPr lang="en-US" dirty="0"/>
              <a:t>that the user must log into an account before the </a:t>
            </a:r>
            <a:r>
              <a:rPr lang="en-US" dirty="0" smtClean="0"/>
              <a:t>request can </a:t>
            </a:r>
            <a:r>
              <a:rPr lang="en-US" dirty="0"/>
              <a:t>be processed.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Error Responses (400-499)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403 </a:t>
            </a:r>
            <a:r>
              <a:rPr lang="en-US" dirty="0"/>
              <a:t>is used to </a:t>
            </a:r>
            <a:r>
              <a:rPr lang="en-US" dirty="0" smtClean="0"/>
              <a:t>indicate the </a:t>
            </a:r>
            <a:r>
              <a:rPr lang="en-US" dirty="0"/>
              <a:t>request was valid, but that the webserver </a:t>
            </a:r>
            <a:r>
              <a:rPr lang="en-US" dirty="0" smtClean="0"/>
              <a:t>is refusing </a:t>
            </a:r>
            <a:r>
              <a:rPr lang="en-US" dirty="0"/>
              <a:t>to process it. This is often used to </a:t>
            </a:r>
            <a:r>
              <a:rPr lang="en-US" dirty="0" smtClean="0"/>
              <a:t>indicate that </a:t>
            </a:r>
            <a:r>
              <a:rPr lang="en-US" dirty="0"/>
              <a:t>a user does not have sufficient </a:t>
            </a:r>
            <a:r>
              <a:rPr lang="en-US" dirty="0" smtClean="0"/>
              <a:t>permissions to </a:t>
            </a:r>
            <a:r>
              <a:rPr lang="en-US" dirty="0"/>
              <a:t>execute an action in a web application.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404 </a:t>
            </a:r>
            <a:r>
              <a:rPr lang="en-US" dirty="0"/>
              <a:t>is used to indicate that the request resource </a:t>
            </a:r>
            <a:r>
              <a:rPr lang="en-US" dirty="0" smtClean="0"/>
              <a:t>was not </a:t>
            </a:r>
            <a:r>
              <a:rPr lang="en-US" dirty="0"/>
              <a:t>found on the webserver.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938" y="5997577"/>
            <a:ext cx="9648124" cy="8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Server Error Responses (500-599)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Server error </a:t>
            </a:r>
            <a:r>
              <a:rPr lang="en-US" dirty="0" smtClean="0"/>
              <a:t>responses indicate </a:t>
            </a:r>
            <a:r>
              <a:rPr lang="en-US" dirty="0"/>
              <a:t>that a failure occurred on the webserver while trying to process the request.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most common code used </a:t>
            </a:r>
            <a:r>
              <a:rPr lang="en-US" dirty="0" smtClean="0"/>
              <a:t>is 500 </a:t>
            </a:r>
            <a:r>
              <a:rPr lang="en-US" dirty="0"/>
              <a:t>Internal Server Error, which is a generic error status indicating that the </a:t>
            </a:r>
            <a:r>
              <a:rPr lang="en-US" dirty="0" smtClean="0"/>
              <a:t>server fail </a:t>
            </a:r>
            <a:r>
              <a:rPr lang="en-US" dirty="0"/>
              <a:t>to process the request.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099" y="5601405"/>
            <a:ext cx="3775075" cy="10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HTTPS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Now, have you </a:t>
            </a:r>
            <a:r>
              <a:rPr lang="en-US" dirty="0" smtClean="0"/>
              <a:t>ever bought </a:t>
            </a:r>
            <a:r>
              <a:rPr lang="en-US" dirty="0"/>
              <a:t>something online and needed to </a:t>
            </a:r>
            <a:r>
              <a:rPr lang="en-US" dirty="0" smtClean="0"/>
              <a:t>enter your </a:t>
            </a:r>
            <a:r>
              <a:rPr lang="en-US" dirty="0"/>
              <a:t>credit card information?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You </a:t>
            </a:r>
            <a:r>
              <a:rPr lang="en-US" dirty="0"/>
              <a:t>wouldn't </a:t>
            </a:r>
            <a:r>
              <a:rPr lang="en-US" dirty="0" smtClean="0"/>
              <a:t>want someone </a:t>
            </a:r>
            <a:r>
              <a:rPr lang="en-US" dirty="0"/>
              <a:t>else to get this information </a:t>
            </a:r>
            <a:r>
              <a:rPr lang="en-US" dirty="0" smtClean="0"/>
              <a:t>from the </a:t>
            </a:r>
            <a:r>
              <a:rPr lang="en-US" dirty="0"/>
              <a:t>HTTP request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is where HTTPS is involved.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HTTPS </a:t>
            </a:r>
            <a:r>
              <a:rPr lang="en-US" dirty="0"/>
              <a:t>is the </a:t>
            </a:r>
            <a:r>
              <a:rPr lang="en-US" dirty="0" smtClean="0"/>
              <a:t>secure version </a:t>
            </a:r>
            <a:r>
              <a:rPr lang="en-US" dirty="0"/>
              <a:t>of HTTP.</a:t>
            </a:r>
          </a:p>
        </p:txBody>
      </p:sp>
    </p:spTree>
    <p:extLst>
      <p:ext uri="{BB962C8B-B14F-4D97-AF65-F5344CB8AC3E}">
        <p14:creationId xmlns:p14="http://schemas.microsoft.com/office/powerpoint/2010/main" val="28985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HTTPS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It is used for secure </a:t>
            </a:r>
            <a:r>
              <a:rPr lang="en-US" dirty="0" smtClean="0"/>
              <a:t>communication between </a:t>
            </a:r>
            <a:r>
              <a:rPr lang="en-US" dirty="0"/>
              <a:t>two computers so that nobody else can see the information </a:t>
            </a:r>
            <a:r>
              <a:rPr lang="en-US" dirty="0" smtClean="0"/>
              <a:t>being sent </a:t>
            </a:r>
            <a:r>
              <a:rPr lang="en-US" dirty="0"/>
              <a:t>and received.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does this by </a:t>
            </a:r>
            <a:r>
              <a:rPr lang="en-US" dirty="0" smtClean="0"/>
              <a:t>using something </a:t>
            </a:r>
            <a:r>
              <a:rPr lang="en-US" dirty="0"/>
              <a:t>called encryption.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663" y="4160871"/>
            <a:ext cx="4859337" cy="269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HTTP is the communication protocol you use whenever you browse the web.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HTTP stands for </a:t>
            </a:r>
            <a:r>
              <a:rPr lang="en-US" b="1" dirty="0"/>
              <a:t>Hyper text Transfer Protocol </a:t>
            </a:r>
            <a:r>
              <a:rPr lang="en-US" dirty="0"/>
              <a:t>is a protocol used for transferring web resources such as HTML documents, images, styles, and other files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308" y="4613097"/>
            <a:ext cx="3781692" cy="224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Like an HTTP, the requests </a:t>
            </a:r>
            <a:r>
              <a:rPr lang="en-US" dirty="0" smtClean="0"/>
              <a:t>and responses </a:t>
            </a:r>
            <a:r>
              <a:rPr lang="en-US" dirty="0"/>
              <a:t>still behave in the same way </a:t>
            </a:r>
            <a:r>
              <a:rPr lang="en-US" dirty="0" smtClean="0"/>
              <a:t>and have </a:t>
            </a:r>
            <a:r>
              <a:rPr lang="en-US" dirty="0"/>
              <a:t>the same content.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big difference </a:t>
            </a:r>
            <a:r>
              <a:rPr lang="en-US" dirty="0" smtClean="0"/>
              <a:t>is before </a:t>
            </a:r>
            <a:r>
              <a:rPr lang="en-US" dirty="0"/>
              <a:t>the content is sent, it is turned into a secret code.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Only </a:t>
            </a:r>
            <a:r>
              <a:rPr lang="en-US" dirty="0"/>
              <a:t>the other computer can turn the secret code back </a:t>
            </a:r>
            <a:r>
              <a:rPr lang="en-US" dirty="0" smtClean="0"/>
              <a:t>into its </a:t>
            </a:r>
            <a:r>
              <a:rPr lang="en-US" dirty="0"/>
              <a:t>original content.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0" y="5225604"/>
            <a:ext cx="4127500" cy="163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8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If someone else was to look at the code, it wouldn't be understandable.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938" y="3232989"/>
            <a:ext cx="6342062" cy="362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2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You use HTTPS every day.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This </a:t>
            </a:r>
            <a:r>
              <a:rPr lang="en-US" dirty="0"/>
              <a:t>is the lock icon you see beside the URL in your web browser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48087"/>
            <a:ext cx="6038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Firstly, it is a protocol used by web </a:t>
            </a:r>
            <a:r>
              <a:rPr lang="en-US" dirty="0" smtClean="0"/>
              <a:t>clients and </a:t>
            </a:r>
            <a:r>
              <a:rPr lang="en-US" dirty="0"/>
              <a:t>web servers. 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smtClean="0"/>
              <a:t>It </a:t>
            </a:r>
            <a:r>
              <a:rPr lang="en-US" dirty="0"/>
              <a:t>works to </a:t>
            </a:r>
            <a:r>
              <a:rPr lang="en-US" dirty="0" smtClean="0"/>
              <a:t>transfer web </a:t>
            </a:r>
            <a:r>
              <a:rPr lang="en-US" dirty="0"/>
              <a:t>resources such as HTML files and as the foundation of any </a:t>
            </a:r>
            <a:r>
              <a:rPr lang="en-US" dirty="0" smtClean="0"/>
              <a:t>data exchanges </a:t>
            </a:r>
            <a:r>
              <a:rPr lang="en-US" dirty="0"/>
              <a:t>on the web. 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smtClean="0"/>
              <a:t>Also</a:t>
            </a:r>
            <a:r>
              <a:rPr lang="en-US" dirty="0"/>
              <a:t>, remember </a:t>
            </a:r>
            <a:r>
              <a:rPr lang="en-US" dirty="0" smtClean="0"/>
              <a:t>that by </a:t>
            </a:r>
            <a:r>
              <a:rPr lang="en-US" dirty="0"/>
              <a:t>using HTTPS, we send </a:t>
            </a:r>
            <a:r>
              <a:rPr lang="en-US" dirty="0" smtClean="0"/>
              <a:t>the information </a:t>
            </a:r>
            <a:r>
              <a:rPr lang="en-US" dirty="0"/>
              <a:t>securely. 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smtClean="0"/>
              <a:t>Requests </a:t>
            </a:r>
            <a:r>
              <a:rPr lang="en-US" dirty="0"/>
              <a:t>are sent by the client, usually a web browser, and the server replies </a:t>
            </a:r>
            <a:r>
              <a:rPr lang="en-US" dirty="0" smtClean="0"/>
              <a:t>with responses </a:t>
            </a:r>
            <a:r>
              <a:rPr lang="en-US" dirty="0"/>
              <a:t>which may be the return of an </a:t>
            </a:r>
            <a:r>
              <a:rPr lang="en-US" dirty="0" smtClean="0"/>
              <a:t>image or </a:t>
            </a:r>
            <a:r>
              <a:rPr lang="en-US" dirty="0"/>
              <a:t>an HTML page.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8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HTTP requests have a syntax that includes method, path, versions, and headers</a:t>
            </a:r>
            <a:r>
              <a:rPr lang="en-US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HTTP </a:t>
            </a:r>
            <a:r>
              <a:rPr lang="en-US" dirty="0"/>
              <a:t>responses follow </a:t>
            </a:r>
            <a:r>
              <a:rPr lang="en-US" dirty="0" smtClean="0"/>
              <a:t>a similar </a:t>
            </a:r>
            <a:r>
              <a:rPr lang="en-US" dirty="0"/>
              <a:t>format to the request.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An </a:t>
            </a:r>
            <a:r>
              <a:rPr lang="en-US" dirty="0"/>
              <a:t>HTTP status </a:t>
            </a:r>
            <a:r>
              <a:rPr lang="en-US" dirty="0" smtClean="0"/>
              <a:t>codes indicate </a:t>
            </a:r>
            <a:r>
              <a:rPr lang="en-US" dirty="0"/>
              <a:t>whether the HTTP </a:t>
            </a:r>
            <a:r>
              <a:rPr lang="en-US" dirty="0" smtClean="0"/>
              <a:t>requests successfully </a:t>
            </a:r>
            <a:r>
              <a:rPr lang="en-US" dirty="0"/>
              <a:t>completed.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status code is </a:t>
            </a:r>
            <a:r>
              <a:rPr lang="en-US" dirty="0" smtClean="0"/>
              <a:t>a three-digit </a:t>
            </a:r>
            <a:r>
              <a:rPr lang="en-US" dirty="0"/>
              <a:t>number that corresponds </a:t>
            </a:r>
            <a:r>
              <a:rPr lang="en-US" dirty="0" smtClean="0"/>
              <a:t>with groups </a:t>
            </a:r>
            <a:r>
              <a:rPr lang="en-US" dirty="0"/>
              <a:t>representing different types of results.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69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Now you know how the HTTP protocol request and response cycle works.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You know about its methods and the elements that make up an HTTP request.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Additional 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Learn </a:t>
            </a:r>
            <a:r>
              <a:rPr lang="en-US" b="1" dirty="0"/>
              <a:t>more </a:t>
            </a:r>
            <a:r>
              <a:rPr lang="en-US" dirty="0"/>
              <a:t>Here is a list of resources that may be helpful as you continue your learning journey.</a:t>
            </a:r>
          </a:p>
          <a:p>
            <a:r>
              <a:rPr lang="en-US" b="1" dirty="0"/>
              <a:t>HTTP Overview (Mozilla)</a:t>
            </a:r>
            <a:endParaRPr lang="en-US" dirty="0"/>
          </a:p>
          <a:p>
            <a:r>
              <a:rPr lang="en-US" u="sng" dirty="0">
                <a:hlinkClick r:id="rId2"/>
              </a:rPr>
              <a:t>https://developer.mozilla.org/en-US/docs/Web/HTTP/Overview</a:t>
            </a:r>
            <a:endParaRPr lang="en-US" dirty="0"/>
          </a:p>
          <a:p>
            <a:r>
              <a:rPr lang="en-US" b="1" dirty="0"/>
              <a:t>Introduction to Networking by </a:t>
            </a:r>
            <a:r>
              <a:rPr lang="en-US" b="1" dirty="0" err="1"/>
              <a:t>Dr.Charles</a:t>
            </a:r>
            <a:r>
              <a:rPr lang="en-US" b="1" dirty="0"/>
              <a:t> R Severance</a:t>
            </a:r>
            <a:endParaRPr lang="en-US" dirty="0"/>
          </a:p>
          <a:p>
            <a:r>
              <a:rPr lang="en-US" u="sng" dirty="0">
                <a:hlinkClick r:id="rId3"/>
              </a:rPr>
              <a:t>https://www.amazon.com/Introduction-Networking-How-Internet-Works/dp/1511654945/</a:t>
            </a:r>
            <a:endParaRPr lang="en-US" dirty="0"/>
          </a:p>
          <a:p>
            <a:r>
              <a:rPr lang="en-US" b="1" dirty="0"/>
              <a:t>Chrome Developer Tools Overview (Google)</a:t>
            </a:r>
            <a:endParaRPr lang="en-US" dirty="0"/>
          </a:p>
          <a:p>
            <a:r>
              <a:rPr lang="en-US" u="sng" dirty="0">
                <a:hlinkClick r:id="rId4"/>
              </a:rPr>
              <a:t>https://developer.chrome.com/docs/devtools/overview/</a:t>
            </a:r>
            <a:endParaRPr lang="en-US" dirty="0"/>
          </a:p>
          <a:p>
            <a:r>
              <a:rPr lang="en-US" b="1" dirty="0"/>
              <a:t>Firefox Developer Tools User Docs (Mozilla)</a:t>
            </a:r>
            <a:endParaRPr lang="en-US" dirty="0"/>
          </a:p>
          <a:p>
            <a:r>
              <a:rPr lang="en-US" u="sng" dirty="0">
                <a:hlinkClick r:id="rId5"/>
              </a:rPr>
              <a:t>https://firefox-source-docs.mozilla.org/devtools-user/index.html</a:t>
            </a:r>
            <a:endParaRPr lang="en-US" dirty="0"/>
          </a:p>
          <a:p>
            <a:r>
              <a:rPr lang="en-US" b="1" dirty="0"/>
              <a:t>Getting Started with Visual Studio Code (Microsoft)</a:t>
            </a:r>
            <a:endParaRPr lang="en-US" dirty="0"/>
          </a:p>
          <a:p>
            <a:r>
              <a:rPr lang="en-US" u="sng" dirty="0">
                <a:hlinkClick r:id="rId6"/>
              </a:rPr>
              <a:t>https://code.visualstudio.com/docs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66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500" y="2679699"/>
            <a:ext cx="9144000" cy="1122363"/>
          </a:xfrm>
        </p:spPr>
        <p:txBody>
          <a:bodyPr/>
          <a:lstStyle/>
          <a:p>
            <a:r>
              <a:rPr lang="en-US" b="1" dirty="0" smtClean="0">
                <a:latin typeface="Book Antiqua" panose="02040602050305030304" pitchFamily="18" charset="0"/>
              </a:rPr>
              <a:t>Thank You</a:t>
            </a:r>
            <a:endParaRPr lang="en-US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HTTP is a request response based protocol.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web browser or client sends an HTTP request to a server, and the webserver sends the HTTP </a:t>
            </a:r>
            <a:r>
              <a:rPr lang="en-US" dirty="0" smtClean="0"/>
              <a:t>response back </a:t>
            </a:r>
            <a:r>
              <a:rPr lang="en-US" dirty="0"/>
              <a:t>to the browser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Next, let's start exploring the makeup of an HTTP request.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295" y="5178174"/>
            <a:ext cx="8573409" cy="145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HTTP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An HTTP </a:t>
            </a:r>
            <a:r>
              <a:rPr lang="en-US" dirty="0" smtClean="0"/>
              <a:t>requests consists </a:t>
            </a:r>
            <a:r>
              <a:rPr lang="en-US" dirty="0"/>
              <a:t>of a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method</a:t>
            </a:r>
            <a:r>
              <a:rPr lang="en-US" dirty="0"/>
              <a:t>, </a:t>
            </a:r>
            <a:r>
              <a:rPr lang="en-US" dirty="0" smtClean="0"/>
              <a:t>[ Get ]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path</a:t>
            </a:r>
            <a:r>
              <a:rPr lang="en-US" dirty="0"/>
              <a:t>, [</a:t>
            </a:r>
            <a:r>
              <a:rPr lang="en-US" dirty="0" smtClean="0"/>
              <a:t> / ]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version, [ HTTP/1.1 ], and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headers [Host: developer.mozila.org Accept-Language: </a:t>
            </a:r>
            <a:r>
              <a:rPr lang="en-US" dirty="0" err="1" smtClean="0"/>
              <a:t>en</a:t>
            </a:r>
            <a:r>
              <a:rPr lang="en-US" dirty="0"/>
              <a:t> 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319" y="2691829"/>
            <a:ext cx="4547679" cy="13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HTTP 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HTTP method describes the type of action </a:t>
            </a:r>
            <a:r>
              <a:rPr lang="en-US" dirty="0" smtClean="0"/>
              <a:t>that the </a:t>
            </a:r>
            <a:r>
              <a:rPr lang="en-US" dirty="0"/>
              <a:t>client was to perform.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primary or the </a:t>
            </a:r>
            <a:r>
              <a:rPr lang="en-US" dirty="0" smtClean="0"/>
              <a:t>most commonly </a:t>
            </a:r>
            <a:r>
              <a:rPr lang="en-US" dirty="0"/>
              <a:t>used HTTP methods are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b="1" dirty="0" smtClean="0"/>
              <a:t>GET</a:t>
            </a:r>
            <a:r>
              <a:rPr lang="en-US" b="1" dirty="0"/>
              <a:t>, </a:t>
            </a:r>
            <a:endParaRPr lang="en-US" b="1" dirty="0" smtClean="0"/>
          </a:p>
          <a:p>
            <a:pPr lvl="1" algn="just">
              <a:lnSpc>
                <a:spcPct val="150000"/>
              </a:lnSpc>
            </a:pPr>
            <a:r>
              <a:rPr lang="en-US" b="1" dirty="0" smtClean="0"/>
              <a:t>POST</a:t>
            </a:r>
            <a:r>
              <a:rPr lang="en-US" b="1" dirty="0"/>
              <a:t>, </a:t>
            </a:r>
            <a:endParaRPr lang="en-US" b="1" dirty="0" smtClean="0"/>
          </a:p>
          <a:p>
            <a:pPr lvl="1" algn="just">
              <a:lnSpc>
                <a:spcPct val="150000"/>
              </a:lnSpc>
            </a:pPr>
            <a:r>
              <a:rPr lang="en-US" b="1" dirty="0" smtClean="0"/>
              <a:t>PUT </a:t>
            </a:r>
            <a:r>
              <a:rPr lang="en-US" b="1" dirty="0"/>
              <a:t>and </a:t>
            </a:r>
            <a:endParaRPr lang="en-US" b="1" dirty="0" smtClean="0"/>
          </a:p>
          <a:p>
            <a:pPr lvl="1" algn="just">
              <a:lnSpc>
                <a:spcPct val="150000"/>
              </a:lnSpc>
            </a:pPr>
            <a:r>
              <a:rPr lang="en-US" b="1" dirty="0" smtClean="0"/>
              <a:t>DELETE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40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/>
              <a:t>GET</a:t>
            </a:r>
            <a:r>
              <a:rPr lang="en-US" dirty="0"/>
              <a:t> method is used to retrieve </a:t>
            </a:r>
            <a:r>
              <a:rPr lang="en-US" dirty="0" smtClean="0"/>
              <a:t>information from </a:t>
            </a:r>
            <a:r>
              <a:rPr lang="en-US" dirty="0"/>
              <a:t>the given server.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b="1" dirty="0"/>
              <a:t>POST</a:t>
            </a:r>
            <a:r>
              <a:rPr lang="en-US" dirty="0"/>
              <a:t> request is used </a:t>
            </a:r>
            <a:r>
              <a:rPr lang="en-US" dirty="0" smtClean="0"/>
              <a:t>to send </a:t>
            </a:r>
            <a:r>
              <a:rPr lang="en-US" dirty="0"/>
              <a:t>data to the server.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b="1" dirty="0"/>
              <a:t>PUT</a:t>
            </a:r>
            <a:r>
              <a:rPr lang="en-US" dirty="0"/>
              <a:t> method updates whatever currently </a:t>
            </a:r>
            <a:r>
              <a:rPr lang="en-US" dirty="0" smtClean="0"/>
              <a:t>exist </a:t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the website with something </a:t>
            </a:r>
            <a:r>
              <a:rPr lang="en-US" dirty="0" smtClean="0"/>
              <a:t>else </a:t>
            </a:r>
            <a:r>
              <a:rPr lang="en-US" dirty="0"/>
              <a:t>and the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DELETE</a:t>
            </a:r>
            <a:r>
              <a:rPr lang="en-US" dirty="0" smtClean="0"/>
              <a:t> method removes </a:t>
            </a:r>
            <a:r>
              <a:rPr lang="en-US" dirty="0"/>
              <a:t>the resource.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552" y="3349375"/>
            <a:ext cx="3606510" cy="34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path is </a:t>
            </a:r>
            <a:r>
              <a:rPr lang="en-US" dirty="0" smtClean="0"/>
              <a:t>the representation </a:t>
            </a:r>
            <a:r>
              <a:rPr lang="en-US" dirty="0"/>
              <a:t>of where the resource </a:t>
            </a:r>
            <a:r>
              <a:rPr lang="en-US" dirty="0" smtClean="0"/>
              <a:t>is stored </a:t>
            </a:r>
            <a:r>
              <a:rPr lang="en-US" dirty="0"/>
              <a:t>on the webserver.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For </a:t>
            </a:r>
            <a:r>
              <a:rPr lang="en-US" dirty="0"/>
              <a:t>example, if you requested an image </a:t>
            </a:r>
            <a:r>
              <a:rPr lang="en-US" dirty="0" smtClean="0"/>
              <a:t>at https</a:t>
            </a:r>
            <a:r>
              <a:rPr lang="en-US" dirty="0"/>
              <a:t>://</a:t>
            </a:r>
            <a:r>
              <a:rPr lang="en-US" dirty="0" smtClean="0"/>
              <a:t>example.com/images/image.jpg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861" y="4191857"/>
            <a:ext cx="4975140" cy="266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 </a:t>
            </a:r>
            <a:r>
              <a:rPr lang="en-US" b="1" dirty="0" smtClean="0"/>
              <a:t>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There are multiple </a:t>
            </a:r>
            <a:r>
              <a:rPr lang="en-US" dirty="0" smtClean="0"/>
              <a:t>versions of </a:t>
            </a:r>
            <a:r>
              <a:rPr lang="en-US" dirty="0"/>
              <a:t>the HTTP protocol.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 </a:t>
            </a:r>
            <a:r>
              <a:rPr lang="en-US" dirty="0"/>
              <a:t>won't explore these right now, but I want you to </a:t>
            </a:r>
            <a:r>
              <a:rPr lang="en-US" dirty="0" smtClean="0"/>
              <a:t>be aware </a:t>
            </a:r>
            <a:r>
              <a:rPr lang="en-US" dirty="0"/>
              <a:t>that Version 1.1 and 2.0 are the most used.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09014"/>
            <a:ext cx="56483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1446</Words>
  <Application>Microsoft Office PowerPoint</Application>
  <PresentationFormat>Widescreen</PresentationFormat>
  <Paragraphs>139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Book Antiqua</vt:lpstr>
      <vt:lpstr>Calibri</vt:lpstr>
      <vt:lpstr>Calibri Light</vt:lpstr>
      <vt:lpstr>Office Theme</vt:lpstr>
      <vt:lpstr>Introduction to HTTP</vt:lpstr>
      <vt:lpstr>Introduction to HTTP</vt:lpstr>
      <vt:lpstr>Introduction to HTTP</vt:lpstr>
      <vt:lpstr>Introduction to HTTP</vt:lpstr>
      <vt:lpstr>HTTP Request</vt:lpstr>
      <vt:lpstr>HTTP Method</vt:lpstr>
      <vt:lpstr>HTTP Method</vt:lpstr>
      <vt:lpstr>HTTP Method</vt:lpstr>
      <vt:lpstr>HTTP Version</vt:lpstr>
      <vt:lpstr>HTTP Headers</vt:lpstr>
      <vt:lpstr>HTTP Response</vt:lpstr>
      <vt:lpstr>HTTP Response</vt:lpstr>
      <vt:lpstr>HTTP Status Codes</vt:lpstr>
      <vt:lpstr>HTTP Status Message</vt:lpstr>
      <vt:lpstr>HTTP Status Codes</vt:lpstr>
      <vt:lpstr>Groups of Status Codes</vt:lpstr>
      <vt:lpstr>Groups of Status Codes</vt:lpstr>
      <vt:lpstr>Informational Responses (100-199)</vt:lpstr>
      <vt:lpstr>Successful Responses (200-299)</vt:lpstr>
      <vt:lpstr>Successful Responses (200-299)</vt:lpstr>
      <vt:lpstr>Successful Responses (200-299)</vt:lpstr>
      <vt:lpstr>Redirection Responses (300-399)</vt:lpstr>
      <vt:lpstr>Redirection Responses (300-399)</vt:lpstr>
      <vt:lpstr>Redirection Responses (300-399)</vt:lpstr>
      <vt:lpstr>Client Error Responses (400-499)</vt:lpstr>
      <vt:lpstr>Client Error Responses (400-499)</vt:lpstr>
      <vt:lpstr>Server Error Responses (500-599)</vt:lpstr>
      <vt:lpstr>HTTPS</vt:lpstr>
      <vt:lpstr>HTTPS</vt:lpstr>
      <vt:lpstr>HTTPS</vt:lpstr>
      <vt:lpstr>HTTPS</vt:lpstr>
      <vt:lpstr>HTTPS</vt:lpstr>
      <vt:lpstr>Summary</vt:lpstr>
      <vt:lpstr>Summary</vt:lpstr>
      <vt:lpstr>Summary</vt:lpstr>
      <vt:lpstr>Additional 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Habib</dc:creator>
  <cp:lastModifiedBy>Muhammad Habib</cp:lastModifiedBy>
  <cp:revision>133</cp:revision>
  <dcterms:created xsi:type="dcterms:W3CDTF">2023-01-28T07:00:48Z</dcterms:created>
  <dcterms:modified xsi:type="dcterms:W3CDTF">2023-09-24T16:51:30Z</dcterms:modified>
</cp:coreProperties>
</file>